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rawings/drawing1.xml" ContentType="application/vnd.openxmlformats-officedocument.drawingml.chartshapes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4.xml" ContentType="application/vnd.openxmlformats-officedocument.presentationml.notesSlid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drawings/drawing2.xml" ContentType="application/vnd.openxmlformats-officedocument.drawingml.chartshapes+xml"/>
  <Override PartName="/ppt/charts/chart11.xml" ContentType="application/vnd.openxmlformats-officedocument.drawingml.chart+xml"/>
  <Override PartName="/ppt/drawings/drawing3.xml" ContentType="application/vnd.openxmlformats-officedocument.drawingml.chartshapes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27.xml" ContentType="application/vnd.openxmlformats-officedocument.drawingml.chart+xml"/>
  <Override PartName="/ppt/drawings/drawing4.xml" ContentType="application/vnd.openxmlformats-officedocument.drawingml.chartshape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28.xml" ContentType="application/vnd.openxmlformats-officedocument.drawingml.chart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  <Override PartName="/ppt/charts/style5.xml" ContentType="application/vnd.ms-office.chartstyle+xml"/>
  <Override PartName="/ppt/charts/colors5.xml" ContentType="application/vnd.ms-office.chartcolorstyle+xml"/>
  <Override PartName="/ppt/charts/style6.xml" ContentType="application/vnd.ms-office.chartstyle+xml"/>
  <Override PartName="/ppt/charts/colors6.xml" ContentType="application/vnd.ms-office.chartcolorstyle+xml"/>
  <Override PartName="/ppt/charts/style7.xml" ContentType="application/vnd.ms-office.chartstyle+xml"/>
  <Override PartName="/ppt/charts/colors7.xml" ContentType="application/vnd.ms-office.chartcolorstyle+xml"/>
  <Override PartName="/ppt/charts/style8.xml" ContentType="application/vnd.ms-office.chartstyle+xml"/>
  <Override PartName="/ppt/charts/colors8.xml" ContentType="application/vnd.ms-office.chartcolorstyle+xml"/>
  <Override PartName="/ppt/charts/style9.xml" ContentType="application/vnd.ms-office.chartstyle+xml"/>
  <Override PartName="/ppt/charts/colors9.xml" ContentType="application/vnd.ms-office.chartcolorstyle+xml"/>
  <Override PartName="/ppt/charts/style10.xml" ContentType="application/vnd.ms-office.chartstyle+xml"/>
  <Override PartName="/ppt/charts/colors10.xml" ContentType="application/vnd.ms-office.chartcolorstyle+xml"/>
  <Override PartName="/ppt/charts/style11.xml" ContentType="application/vnd.ms-office.chartstyle+xml"/>
  <Override PartName="/ppt/charts/colors11.xml" ContentType="application/vnd.ms-office.chartcolorstyle+xml"/>
  <Override PartName="/ppt/charts/style12.xml" ContentType="application/vnd.ms-office.chartstyle+xml"/>
  <Override PartName="/ppt/charts/colors12.xml" ContentType="application/vnd.ms-office.chartcolorstyle+xml"/>
  <Override PartName="/ppt/charts/style13.xml" ContentType="application/vnd.ms-office.chartstyle+xml"/>
  <Override PartName="/ppt/charts/colors13.xml" ContentType="application/vnd.ms-office.chartcolorstyle+xml"/>
  <Override PartName="/ppt/charts/style14.xml" ContentType="application/vnd.ms-office.chartstyle+xml"/>
  <Override PartName="/ppt/charts/colors14.xml" ContentType="application/vnd.ms-office.chartcolorstyle+xml"/>
  <Override PartName="/ppt/charts/style15.xml" ContentType="application/vnd.ms-office.chartstyle+xml"/>
  <Override PartName="/ppt/charts/colors15.xml" ContentType="application/vnd.ms-office.chartcolorstyle+xml"/>
  <Override PartName="/ppt/charts/style16.xml" ContentType="application/vnd.ms-office.chartstyle+xml"/>
  <Override PartName="/ppt/charts/colors16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70" r:id="rId1"/>
    <p:sldMasterId id="2147483673" r:id="rId2"/>
  </p:sldMasterIdLst>
  <p:notesMasterIdLst>
    <p:notesMasterId r:id="rId65"/>
  </p:notesMasterIdLst>
  <p:handoutMasterIdLst>
    <p:handoutMasterId r:id="rId66"/>
  </p:handoutMasterIdLst>
  <p:sldIdLst>
    <p:sldId id="256" r:id="rId3"/>
    <p:sldId id="271" r:id="rId4"/>
    <p:sldId id="259" r:id="rId5"/>
    <p:sldId id="338" r:id="rId6"/>
    <p:sldId id="260" r:id="rId7"/>
    <p:sldId id="262" r:id="rId8"/>
    <p:sldId id="264" r:id="rId9"/>
    <p:sldId id="337" r:id="rId10"/>
    <p:sldId id="266" r:id="rId11"/>
    <p:sldId id="269" r:id="rId12"/>
    <p:sldId id="270" r:id="rId13"/>
    <p:sldId id="268" r:id="rId14"/>
    <p:sldId id="281" r:id="rId15"/>
    <p:sldId id="283" r:id="rId16"/>
    <p:sldId id="284" r:id="rId17"/>
    <p:sldId id="285" r:id="rId18"/>
    <p:sldId id="328" r:id="rId19"/>
    <p:sldId id="276" r:id="rId20"/>
    <p:sldId id="286" r:id="rId21"/>
    <p:sldId id="274" r:id="rId22"/>
    <p:sldId id="329" r:id="rId23"/>
    <p:sldId id="287" r:id="rId24"/>
    <p:sldId id="326" r:id="rId25"/>
    <p:sldId id="290" r:id="rId26"/>
    <p:sldId id="304" r:id="rId27"/>
    <p:sldId id="331" r:id="rId28"/>
    <p:sldId id="292" r:id="rId29"/>
    <p:sldId id="293" r:id="rId30"/>
    <p:sldId id="294" r:id="rId31"/>
    <p:sldId id="296" r:id="rId32"/>
    <p:sldId id="295" r:id="rId33"/>
    <p:sldId id="297" r:id="rId34"/>
    <p:sldId id="332" r:id="rId35"/>
    <p:sldId id="299" r:id="rId36"/>
    <p:sldId id="302" r:id="rId37"/>
    <p:sldId id="300" r:id="rId38"/>
    <p:sldId id="301" r:id="rId39"/>
    <p:sldId id="305" r:id="rId40"/>
    <p:sldId id="327" r:id="rId41"/>
    <p:sldId id="306" r:id="rId42"/>
    <p:sldId id="307" r:id="rId43"/>
    <p:sldId id="308" r:id="rId44"/>
    <p:sldId id="333" r:id="rId45"/>
    <p:sldId id="310" r:id="rId46"/>
    <p:sldId id="311" r:id="rId47"/>
    <p:sldId id="309" r:id="rId48"/>
    <p:sldId id="312" r:id="rId49"/>
    <p:sldId id="313" r:id="rId50"/>
    <p:sldId id="315" r:id="rId51"/>
    <p:sldId id="316" r:id="rId52"/>
    <p:sldId id="317" r:id="rId53"/>
    <p:sldId id="314" r:id="rId54"/>
    <p:sldId id="335" r:id="rId55"/>
    <p:sldId id="318" r:id="rId56"/>
    <p:sldId id="319" r:id="rId57"/>
    <p:sldId id="320" r:id="rId58"/>
    <p:sldId id="321" r:id="rId59"/>
    <p:sldId id="336" r:id="rId60"/>
    <p:sldId id="330" r:id="rId61"/>
    <p:sldId id="322" r:id="rId62"/>
    <p:sldId id="323" r:id="rId63"/>
    <p:sldId id="324" r:id="rId64"/>
  </p:sldIdLst>
  <p:sldSz cx="12192000" cy="6858000"/>
  <p:notesSz cx="6761163" cy="99425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EA6DC9F-E0FA-4BA1-A71A-614DA0E026DB}">
          <p14:sldIdLst>
            <p14:sldId id="256"/>
          </p14:sldIdLst>
        </p14:section>
        <p14:section name="Раздел без заголовка" id="{0EDD4B8B-FAA5-4B67-AD6F-737020D50FB2}">
          <p14:sldIdLst>
            <p14:sldId id="271"/>
            <p14:sldId id="259"/>
            <p14:sldId id="338"/>
            <p14:sldId id="260"/>
            <p14:sldId id="262"/>
            <p14:sldId id="264"/>
            <p14:sldId id="337"/>
            <p14:sldId id="266"/>
            <p14:sldId id="269"/>
            <p14:sldId id="270"/>
            <p14:sldId id="268"/>
            <p14:sldId id="281"/>
            <p14:sldId id="283"/>
            <p14:sldId id="284"/>
            <p14:sldId id="285"/>
            <p14:sldId id="328"/>
            <p14:sldId id="276"/>
            <p14:sldId id="286"/>
            <p14:sldId id="274"/>
            <p14:sldId id="329"/>
            <p14:sldId id="287"/>
            <p14:sldId id="326"/>
            <p14:sldId id="290"/>
            <p14:sldId id="304"/>
            <p14:sldId id="331"/>
            <p14:sldId id="292"/>
            <p14:sldId id="293"/>
            <p14:sldId id="294"/>
            <p14:sldId id="296"/>
            <p14:sldId id="295"/>
            <p14:sldId id="297"/>
            <p14:sldId id="332"/>
            <p14:sldId id="299"/>
            <p14:sldId id="302"/>
            <p14:sldId id="300"/>
            <p14:sldId id="301"/>
            <p14:sldId id="305"/>
            <p14:sldId id="327"/>
            <p14:sldId id="306"/>
            <p14:sldId id="307"/>
            <p14:sldId id="308"/>
            <p14:sldId id="333"/>
            <p14:sldId id="310"/>
            <p14:sldId id="311"/>
            <p14:sldId id="309"/>
            <p14:sldId id="312"/>
            <p14:sldId id="313"/>
            <p14:sldId id="315"/>
            <p14:sldId id="316"/>
            <p14:sldId id="317"/>
            <p14:sldId id="314"/>
            <p14:sldId id="335"/>
            <p14:sldId id="318"/>
            <p14:sldId id="319"/>
            <p14:sldId id="320"/>
            <p14:sldId id="321"/>
            <p14:sldId id="336"/>
            <p14:sldId id="330"/>
            <p14:sldId id="322"/>
            <p14:sldId id="323"/>
            <p14:sldId id="324"/>
          </p14:sldIdLst>
        </p14:section>
      </p14:sectionLst>
    </p:ex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89A9"/>
    <a:srgbClr val="5487C7"/>
    <a:srgbClr val="32DA8E"/>
    <a:srgbClr val="F923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92" autoAdjust="0"/>
  </p:normalViewPr>
  <p:slideViewPr>
    <p:cSldViewPr snapToGrid="0">
      <p:cViewPr>
        <p:scale>
          <a:sx n="58" d="100"/>
          <a:sy n="58" d="100"/>
        </p:scale>
        <p:origin x="-774" y="-4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_____Microsoft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5.xlsx"/></Relationships>
</file>

<file path=ppt/charts/_rels/chart16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_____Microsoft_Excel16.xlsx"/></Relationships>
</file>

<file path=ppt/charts/_rels/chart17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_____Microsoft_Excel17.xlsx"/></Relationships>
</file>

<file path=ppt/charts/_rels/chart18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_____Microsoft_Excel18.xlsx"/></Relationships>
</file>

<file path=ppt/charts/_rels/chart19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_____Microsoft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20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package" Target="../embeddings/_____Microsoft_Excel20.xlsx"/></Relationships>
</file>

<file path=ppt/charts/_rels/chart21.xml.rels><?xml version="1.0" encoding="UTF-8" standalone="yes"?>
<Relationships xmlns="http://schemas.openxmlformats.org/package/2006/relationships"><Relationship Id="rId3" Type="http://schemas.microsoft.com/office/2011/relationships/chartStyle" Target="style10.xml"/><Relationship Id="rId2" Type="http://schemas.microsoft.com/office/2011/relationships/chartColorStyle" Target="colors10.xml"/><Relationship Id="rId1" Type="http://schemas.openxmlformats.org/officeDocument/2006/relationships/package" Target="../embeddings/_____Microsoft_Excel21.xlsx"/></Relationships>
</file>

<file path=ppt/charts/_rels/chart22.xml.rels><?xml version="1.0" encoding="UTF-8" standalone="yes"?>
<Relationships xmlns="http://schemas.openxmlformats.org/package/2006/relationships"><Relationship Id="rId3" Type="http://schemas.microsoft.com/office/2011/relationships/chartStyle" Target="style11.xml"/><Relationship Id="rId2" Type="http://schemas.microsoft.com/office/2011/relationships/chartColorStyle" Target="colors11.xml"/><Relationship Id="rId1" Type="http://schemas.openxmlformats.org/officeDocument/2006/relationships/package" Target="../embeddings/_____Microsoft_Excel22.xlsx"/></Relationships>
</file>

<file path=ppt/charts/_rels/chart23.xml.rels><?xml version="1.0" encoding="UTF-8" standalone="yes"?>
<Relationships xmlns="http://schemas.openxmlformats.org/package/2006/relationships"><Relationship Id="rId3" Type="http://schemas.microsoft.com/office/2011/relationships/chartStyle" Target="style12.xml"/><Relationship Id="rId2" Type="http://schemas.microsoft.com/office/2011/relationships/chartColorStyle" Target="colors12.xml"/><Relationship Id="rId1" Type="http://schemas.openxmlformats.org/officeDocument/2006/relationships/package" Target="../embeddings/_____Microsoft_Excel23.xlsx"/></Relationships>
</file>

<file path=ppt/charts/_rels/chart24.xml.rels><?xml version="1.0" encoding="UTF-8" standalone="yes"?>
<Relationships xmlns="http://schemas.openxmlformats.org/package/2006/relationships"><Relationship Id="rId3" Type="http://schemas.microsoft.com/office/2011/relationships/chartStyle" Target="style13.xml"/><Relationship Id="rId2" Type="http://schemas.microsoft.com/office/2011/relationships/chartColorStyle" Target="colors13.xml"/><Relationship Id="rId1" Type="http://schemas.openxmlformats.org/officeDocument/2006/relationships/package" Target="../embeddings/_____Microsoft_Excel24.xlsx"/></Relationships>
</file>

<file path=ppt/charts/_rels/chart25.xml.rels><?xml version="1.0" encoding="UTF-8" standalone="yes"?>
<Relationships xmlns="http://schemas.openxmlformats.org/package/2006/relationships"><Relationship Id="rId3" Type="http://schemas.microsoft.com/office/2011/relationships/chartStyle" Target="style14.xml"/><Relationship Id="rId2" Type="http://schemas.microsoft.com/office/2011/relationships/chartColorStyle" Target="colors14.xml"/><Relationship Id="rId1" Type="http://schemas.openxmlformats.org/officeDocument/2006/relationships/package" Target="../embeddings/_____Microsoft_Excel25.xlsx"/></Relationships>
</file>

<file path=ppt/charts/_rels/chart26.xml.rels><?xml version="1.0" encoding="UTF-8" standalone="yes"?>
<Relationships xmlns="http://schemas.openxmlformats.org/package/2006/relationships"><Relationship Id="rId3" Type="http://schemas.microsoft.com/office/2011/relationships/chartStyle" Target="style15.xml"/><Relationship Id="rId2" Type="http://schemas.microsoft.com/office/2011/relationships/chartColorStyle" Target="colors15.xml"/><Relationship Id="rId1" Type="http://schemas.openxmlformats.org/officeDocument/2006/relationships/package" Target="../embeddings/_____Microsoft_Excel26.xlsx"/></Relationships>
</file>

<file path=ppt/charts/_rels/chart2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Excel27.xlsx"/></Relationships>
</file>

<file path=ppt/charts/_rels/chart28.xml.rels><?xml version="1.0" encoding="UTF-8" standalone="yes"?>
<Relationships xmlns="http://schemas.openxmlformats.org/package/2006/relationships"><Relationship Id="rId3" Type="http://schemas.microsoft.com/office/2011/relationships/chartStyle" Target="style16.xml"/><Relationship Id="rId2" Type="http://schemas.microsoft.com/office/2011/relationships/chartColorStyle" Target="colors16.xml"/><Relationship Id="rId1" Type="http://schemas.openxmlformats.org/officeDocument/2006/relationships/package" Target="../embeddings/_____Microsoft_Excel28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расходов</a:t>
            </a:r>
            <a:r>
              <a:rPr lang="ru-RU" sz="1400" baseline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содержание ОМСУ в расходов бюджета Дмитриевского района, %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27070560237300334"/>
          <c:y val="3.0015610480883956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1.9702629913246374E-3"/>
                  <c:y val="-0.1098257537068594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0407270425576804E-2"/>
                      <c:h val="0.10744619570987744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7.6840256661660861E-2"/>
                  <c:y val="5.49128768534297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Расходы на ОМСУ</c:v>
                </c:pt>
                <c:pt idx="1">
                  <c:v>Расходы всего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 formatCode="0.00%">
                  <c:v>4.5999999999999999E-2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5673170599062529E-4"/>
          <c:y val="0"/>
          <c:w val="0.97024553398137869"/>
          <c:h val="0.90648966296415456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dLbl>
              <c:idx val="0"/>
              <c:layout>
                <c:manualLayout>
                  <c:x val="7.6451529533074622E-3"/>
                  <c:y val="-0.396464101068125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486 180 960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B997-4D4E-BD1E-DE7FEA8F0C4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1265923671168637E-2"/>
                  <c:y val="-0.4383855378915874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B997-4D4E-BD1E-DE7FEA8F0C4B}"/>
                </c:ext>
                <c:ext xmlns:c15="http://schemas.microsoft.com/office/drawing/2012/chart" uri="{CE6537A1-D6FC-4f65-9D91-7224C49458BB}">
                  <c15:layout>
                    <c:manualLayout>
                      <c:w val="0.22163786888824583"/>
                      <c:h val="7.0586561854186824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3.2729537094606756E-2"/>
                  <c:y val="-0.4175660008515293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B997-4D4E-BD1E-DE7FEA8F0C4B}"/>
                </c:ext>
                <c:ext xmlns:c15="http://schemas.microsoft.com/office/drawing/2012/chart" uri="{CE6537A1-D6FC-4f65-9D91-7224C49458BB}">
                  <c15:layout>
                    <c:manualLayout>
                      <c:w val="0.17327530625402965"/>
                      <c:h val="7.0586561854186824E-2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4.8504249853275807E-3"/>
                  <c:y val="-0.462695525889017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B997-4D4E-BD1E-DE7FEA8F0C4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5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2026</c:v>
                </c:pt>
              </c:numCache>
            </c:numRef>
          </c:cat>
          <c:val>
            <c:numRef>
              <c:f>Лист1!$B$2:$B$5</c:f>
              <c:numCache>
                <c:formatCode>#,##0</c:formatCode>
                <c:ptCount val="4"/>
                <c:pt idx="0">
                  <c:v>385911259</c:v>
                </c:pt>
                <c:pt idx="1">
                  <c:v>445595033</c:v>
                </c:pt>
                <c:pt idx="2">
                  <c:v>399329221</c:v>
                </c:pt>
                <c:pt idx="3">
                  <c:v>485859495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997-4D4E-BD1E-DE7FEA8F0C4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132362624"/>
        <c:axId val="132365312"/>
        <c:axId val="0"/>
      </c:bar3DChart>
      <c:catAx>
        <c:axId val="132362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32365312"/>
        <c:crosses val="autoZero"/>
        <c:auto val="1"/>
        <c:lblAlgn val="ctr"/>
        <c:lblOffset val="100"/>
        <c:noMultiLvlLbl val="0"/>
      </c:catAx>
      <c:valAx>
        <c:axId val="132365312"/>
        <c:scaling>
          <c:orientation val="minMax"/>
        </c:scaling>
        <c:delete val="1"/>
        <c:axPos val="l"/>
        <c:numFmt formatCode="#,##0" sourceLinked="1"/>
        <c:majorTickMark val="none"/>
        <c:minorTickMark val="none"/>
        <c:tickLblPos val="none"/>
        <c:crossAx val="1323626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2516895805232648"/>
          <c:y val="0"/>
          <c:w val="0.17242296336528659"/>
          <c:h val="0.13628349856599034"/>
        </c:manualLayout>
      </c:layout>
      <c:overlay val="0"/>
      <c:txPr>
        <a:bodyPr/>
        <a:lstStyle/>
        <a:p>
          <a:pPr>
            <a:defRPr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dLbl>
              <c:idx val="0"/>
              <c:layout>
                <c:manualLayout>
                  <c:x val="1.8138638412166324E-2"/>
                  <c:y val="-0.438338442490354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3280742590928504E-2"/>
                  <c:y val="-0.400636875332443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5907635578434708E-2"/>
                  <c:y val="-0.3680766285028325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3.7485975519984567E-2"/>
                  <c:y val="-0.3688597791555125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5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2026</c:v>
                </c:pt>
              </c:numCache>
            </c:numRef>
          </c:cat>
          <c:val>
            <c:numRef>
              <c:f>Лист1!$B$2:$B$5</c:f>
              <c:numCache>
                <c:formatCode>#,##0</c:formatCode>
                <c:ptCount val="4"/>
                <c:pt idx="0">
                  <c:v>580369634</c:v>
                </c:pt>
                <c:pt idx="1">
                  <c:v>451352033</c:v>
                </c:pt>
                <c:pt idx="2">
                  <c:v>393572221</c:v>
                </c:pt>
                <c:pt idx="3">
                  <c:v>485859495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132568192"/>
        <c:axId val="132569728"/>
        <c:axId val="0"/>
      </c:bar3DChart>
      <c:catAx>
        <c:axId val="132568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32569728"/>
        <c:crosses val="autoZero"/>
        <c:auto val="1"/>
        <c:lblAlgn val="ctr"/>
        <c:lblOffset val="100"/>
        <c:noMultiLvlLbl val="0"/>
      </c:catAx>
      <c:valAx>
        <c:axId val="132569728"/>
        <c:scaling>
          <c:orientation val="minMax"/>
        </c:scaling>
        <c:delete val="1"/>
        <c:axPos val="l"/>
        <c:numFmt formatCode="#,##0" sourceLinked="1"/>
        <c:majorTickMark val="none"/>
        <c:minorTickMark val="none"/>
        <c:tickLblPos val="none"/>
        <c:crossAx val="132568192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7064778477095761E-2"/>
          <c:y val="8.9777317009138616E-2"/>
          <c:w val="0.84842995169082125"/>
          <c:h val="0.7432063425089018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8"/>
          <c:dPt>
            <c:idx val="0"/>
            <c:bubble3D val="0"/>
            <c:spPr>
              <a:solidFill>
                <a:srgbClr val="FFC0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961-42C2-8547-2B66096A0219}"/>
              </c:ext>
            </c:extLst>
          </c:dPt>
          <c:dPt>
            <c:idx val="1"/>
            <c:bubble3D val="0"/>
            <c:spPr>
              <a:solidFill>
                <a:srgbClr val="B482DA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961-42C2-8547-2B66096A0219}"/>
              </c:ext>
            </c:extLst>
          </c:dPt>
          <c:dPt>
            <c:idx val="2"/>
            <c:bubble3D val="0"/>
            <c:spPr>
              <a:solidFill>
                <a:srgbClr val="00B0F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961-42C2-8547-2B66096A021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961-42C2-8547-2B66096A0219}"/>
              </c:ext>
            </c:extLst>
          </c:dPt>
          <c:dLbls>
            <c:dLbl>
              <c:idx val="1"/>
              <c:layout>
                <c:manualLayout>
                  <c:x val="1.7017051261455321E-2"/>
                  <c:y val="-6.428980761999025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4"/>
                <c:pt idx="0">
                  <c:v>31.5</c:v>
                </c:pt>
                <c:pt idx="1">
                  <c:v>4.8</c:v>
                </c:pt>
                <c:pt idx="2" formatCode="General">
                  <c:v>63.7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961-42C2-8547-2B66096A0219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1789943412676881E-2"/>
          <c:y val="0.2538568214543151"/>
          <c:w val="0.84842995169082125"/>
          <c:h val="0.7432063425089018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5"/>
          <c:dPt>
            <c:idx val="0"/>
            <c:bubble3D val="0"/>
            <c:spPr>
              <a:solidFill>
                <a:srgbClr val="FFC0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E2E-4F90-9403-A2FDE4143035}"/>
              </c:ext>
            </c:extLst>
          </c:dPt>
          <c:dPt>
            <c:idx val="1"/>
            <c:bubble3D val="0"/>
            <c:spPr>
              <a:solidFill>
                <a:srgbClr val="B482DA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E2E-4F90-9403-A2FDE4143035}"/>
              </c:ext>
            </c:extLst>
          </c:dPt>
          <c:dPt>
            <c:idx val="2"/>
            <c:bubble3D val="0"/>
            <c:explosion val="40"/>
            <c:spPr>
              <a:solidFill>
                <a:srgbClr val="00B0F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E2E-4F90-9403-A2FDE414303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E2E-4F90-9403-A2FDE414303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4"/>
                <c:pt idx="0">
                  <c:v>32.6</c:v>
                </c:pt>
                <c:pt idx="1">
                  <c:v>5.3</c:v>
                </c:pt>
                <c:pt idx="2" formatCode="General">
                  <c:v>62.1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8E2E-4F90-9403-A2FDE4143035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1565720123922534E-2"/>
          <c:y val="0.25385693461818248"/>
          <c:w val="0.84842995169082125"/>
          <c:h val="0.7432063425089018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55"/>
          <c:dPt>
            <c:idx val="0"/>
            <c:bubble3D val="0"/>
            <c:explosion val="14"/>
            <c:spPr>
              <a:solidFill>
                <a:srgbClr val="FFC0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701-4CCE-9182-12423C9FEBF4}"/>
              </c:ext>
            </c:extLst>
          </c:dPt>
          <c:dPt>
            <c:idx val="1"/>
            <c:bubble3D val="0"/>
            <c:explosion val="40"/>
            <c:spPr>
              <a:solidFill>
                <a:srgbClr val="B482DA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701-4CCE-9182-12423C9FEBF4}"/>
              </c:ext>
            </c:extLst>
          </c:dPt>
          <c:dPt>
            <c:idx val="2"/>
            <c:bubble3D val="0"/>
            <c:spPr>
              <a:solidFill>
                <a:srgbClr val="00B0F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701-4CCE-9182-12423C9FEBF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701-4CCE-9182-12423C9FEBF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4"/>
                <c:pt idx="0">
                  <c:v>28.3</c:v>
                </c:pt>
                <c:pt idx="1">
                  <c:v>4.3</c:v>
                </c:pt>
                <c:pt idx="2" formatCode="General">
                  <c:v>67.400000000000006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B701-4CCE-9182-12423C9FEBF4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0339379619689021"/>
          <c:y val="0.27395459637854958"/>
          <c:w val="0.7939128511353758"/>
          <c:h val="0.37651028658908919"/>
        </c:manualLayout>
      </c:layout>
      <c:bar3DChart>
        <c:barDir val="col"/>
        <c:grouping val="clustered"/>
        <c:varyColors val="0"/>
        <c:ser>
          <c:idx val="1"/>
          <c:order val="0"/>
          <c:tx>
            <c:strRef>
              <c:f>Лист1!$C$1</c:f>
              <c:strCache>
                <c:ptCount val="1"/>
                <c:pt idx="0">
                  <c:v>ФАКТ,тыс.руб.</c:v>
                </c:pt>
              </c:strCache>
            </c:strRef>
          </c:tx>
          <c:spPr>
            <a:solidFill>
              <a:srgbClr val="00B0F0">
                <a:alpha val="79000"/>
              </a:srgbClr>
            </a:solidFill>
            <a:ln>
              <a:noFill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l"/>
            </a:scene3d>
            <a:sp3d prstMaterial="plastic">
              <a:bevelT w="260350" prst="coolSlant"/>
              <a:bevelB w="38100"/>
            </a:sp3d>
          </c:spPr>
          <c:invertIfNegative val="0"/>
          <c:dLbls>
            <c:dLbl>
              <c:idx val="0"/>
              <c:layout>
                <c:manualLayout>
                  <c:x val="0"/>
                  <c:y val="-9.29336859609763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DF43-451F-B390-484615617AF8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7.2762702664214356E-17"/>
                  <c:y val="-8.13169752158544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DF43-451F-B390-484615617AF8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9771910792578284E-2"/>
                  <c:y val="-6.5326653095005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DF43-451F-B390-484615617AF8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1756243841687402E-2"/>
                  <c:y val="-4.13408530217849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DF43-451F-B390-484615617AF8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0" tIns="0" rIns="0" bIns="0" anchor="t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2026</c:v>
                </c:pt>
              </c:numCache>
            </c:numRef>
          </c:cat>
          <c:val>
            <c:numRef>
              <c:f>Лист1!$C$2:$C$6</c:f>
              <c:numCache>
                <c:formatCode>0.0</c:formatCode>
                <c:ptCount val="5"/>
                <c:pt idx="0">
                  <c:v>119013.1</c:v>
                </c:pt>
                <c:pt idx="1">
                  <c:v>121810.9</c:v>
                </c:pt>
                <c:pt idx="2">
                  <c:v>110982.3</c:v>
                </c:pt>
                <c:pt idx="3">
                  <c:v>117951.7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4-DF43-451F-B390-484615617AF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3"/>
        <c:gapDepth val="17"/>
        <c:shape val="box"/>
        <c:axId val="133372928"/>
        <c:axId val="133379968"/>
        <c:axId val="0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2"/>
                <c:order val="1"/>
                <c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Лист1!$D$1</c15:sqref>
                        </c15:formulaRef>
                      </c:ext>
                    </c:extLst>
                    <c:strCache>
                      <c:ptCount val="1"/>
                      <c:pt idx="0">
                        <c:v>Столбец1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5">
                          <a:tint val="96000"/>
                          <a:lumMod val="100000"/>
                        </a:schemeClr>
                      </a:gs>
                      <a:gs pos="78000">
                        <a:schemeClr val="accent5">
                          <a:shade val="94000"/>
                          <a:lumMod val="9400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  <a:effectLst>
                    <a:outerShdw blurRad="50800" dist="38100" dir="5400000" rotWithShape="0">
                      <a:srgbClr val="000000">
                        <a:alpha val="35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threePt" dir="tl"/>
                  </a:scene3d>
                  <a:sp3d prstMaterial="plastic">
                    <a:bevelT w="0" h="0"/>
                  </a:sp3d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ru-RU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6r2="http://schemas.microsoft.com/office/drawing/2015/06/chart"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Лист1!$A$2:$A$6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2023</c:v>
                      </c:pt>
                      <c:pt idx="1">
                        <c:v>2024</c:v>
                      </c:pt>
                      <c:pt idx="2">
                        <c:v>2025</c:v>
                      </c:pt>
                      <c:pt idx="3">
                        <c:v>2026</c:v>
                      </c:pt>
                    </c:numCache>
                  </c:numRef>
                </c:cat>
                <c:val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Лист1!$D$2:$D$6</c15:sqref>
                        </c15:formulaRef>
                      </c:ext>
                    </c:extLst>
                    <c:numCache>
                      <c:formatCode>General</c:formatCode>
                      <c:ptCount val="5"/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5-DF43-451F-B390-484615617AF8}"/>
                  </c:ext>
                </c:extLst>
              </c15:ser>
            </c15:filteredBarSeries>
          </c:ext>
        </c:extLst>
      </c:bar3DChart>
      <c:catAx>
        <c:axId val="1333729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0033CC"/>
                </a:solidFill>
                <a:latin typeface="a_Albionic" panose="020B0903060703020204" pitchFamily="34" charset="-52"/>
                <a:ea typeface="+mn-ea"/>
                <a:cs typeface="+mn-cs"/>
              </a:defRPr>
            </a:pPr>
            <a:endParaRPr lang="ru-RU"/>
          </a:p>
        </c:txPr>
        <c:crossAx val="133379968"/>
        <c:crosses val="autoZero"/>
        <c:auto val="1"/>
        <c:lblAlgn val="ctr"/>
        <c:lblOffset val="100"/>
        <c:noMultiLvlLbl val="0"/>
      </c:catAx>
      <c:valAx>
        <c:axId val="13337996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out"/>
        <c:minorTickMark val="none"/>
        <c:tickLblPos val="nextTo"/>
        <c:crossAx val="1333729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3068096625869161"/>
          <c:y val="0.10104524103337761"/>
          <c:w val="0.22595854399235241"/>
          <c:h val="6.343908367677927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0339379619689021"/>
          <c:y val="0.27395459637854958"/>
          <c:w val="0.7939128511353758"/>
          <c:h val="0.37651028658908919"/>
        </c:manualLayout>
      </c:layout>
      <c:bar3DChart>
        <c:barDir val="col"/>
        <c:grouping val="clustered"/>
        <c:varyColors val="0"/>
        <c:ser>
          <c:idx val="1"/>
          <c:order val="0"/>
          <c:tx>
            <c:strRef>
              <c:f>Лист1!$C$1</c:f>
              <c:strCache>
                <c:ptCount val="1"/>
                <c:pt idx="0">
                  <c:v>ФАКТ,тыс.руб.</c:v>
                </c:pt>
              </c:strCache>
            </c:strRef>
          </c:tx>
          <c:spPr>
            <a:solidFill>
              <a:srgbClr val="00B0F0">
                <a:alpha val="79000"/>
              </a:srgbClr>
            </a:solidFill>
            <a:ln>
              <a:noFill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l"/>
            </a:scene3d>
            <a:sp3d prstMaterial="plastic">
              <a:bevelT w="260350" prst="coolSlant"/>
              <a:bevelB w="38100"/>
            </a:sp3d>
          </c:spPr>
          <c:invertIfNegative val="0"/>
          <c:dLbls>
            <c:dLbl>
              <c:idx val="0"/>
              <c:layout>
                <c:manualLayout>
                  <c:x val="0"/>
                  <c:y val="-9.29336859609763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7E8E-40CD-9D25-5A71E2E87E8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7.2762702664214356E-17"/>
                  <c:y val="-8.13169752158544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7E8E-40CD-9D25-5A71E2E87E8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7.9378410791089409E-3"/>
                  <c:y val="-9.68059228760171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7E8E-40CD-9D25-5A71E2E87E8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5.9533808093316506E-3"/>
                  <c:y val="-0.120039344366261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7E8E-40CD-9D25-5A71E2E87E8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clip" vert="horz" wrap="square" lIns="0" tIns="0" rIns="0" bIns="0" anchor="t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2026</c:v>
                </c:pt>
              </c:numCache>
            </c:numRef>
          </c:cat>
          <c:val>
            <c:numRef>
              <c:f>Лист1!$C$2:$C$6</c:f>
              <c:numCache>
                <c:formatCode>#,##0.00</c:formatCode>
                <c:ptCount val="5"/>
                <c:pt idx="0" formatCode="0.0">
                  <c:v>11508.5</c:v>
                </c:pt>
                <c:pt idx="1">
                  <c:v>13714.3</c:v>
                </c:pt>
                <c:pt idx="2">
                  <c:v>14155.7</c:v>
                </c:pt>
                <c:pt idx="3">
                  <c:v>14256.7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4-7E8E-40CD-9D25-5A71E2E87E8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3"/>
        <c:gapDepth val="17"/>
        <c:shape val="box"/>
        <c:axId val="133466368"/>
        <c:axId val="133473408"/>
        <c:axId val="0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2"/>
                <c:order val="1"/>
                <c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Лист1!$D$1</c15:sqref>
                        </c15:formulaRef>
                      </c:ext>
                    </c:extLst>
                    <c:strCache>
                      <c:ptCount val="1"/>
                      <c:pt idx="0">
                        <c:v>Столбец1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5">
                          <a:tint val="96000"/>
                          <a:lumMod val="100000"/>
                        </a:schemeClr>
                      </a:gs>
                      <a:gs pos="78000">
                        <a:schemeClr val="accent5">
                          <a:shade val="94000"/>
                          <a:lumMod val="9400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  <a:effectLst>
                    <a:outerShdw blurRad="50800" dist="38100" dir="5400000" rotWithShape="0">
                      <a:srgbClr val="000000">
                        <a:alpha val="35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threePt" dir="tl"/>
                  </a:scene3d>
                  <a:sp3d prstMaterial="plastic">
                    <a:bevelT w="0" h="0"/>
                  </a:sp3d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ru-RU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6r2="http://schemas.microsoft.com/office/drawing/2015/06/chart"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Лист1!$A$2:$A$6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2023</c:v>
                      </c:pt>
                      <c:pt idx="1">
                        <c:v>2024</c:v>
                      </c:pt>
                      <c:pt idx="2">
                        <c:v>2025</c:v>
                      </c:pt>
                      <c:pt idx="3">
                        <c:v>2026</c:v>
                      </c:pt>
                    </c:numCache>
                  </c:numRef>
                </c:cat>
                <c:val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Лист1!$D$2:$D$6</c15:sqref>
                        </c15:formulaRef>
                      </c:ext>
                    </c:extLst>
                    <c:numCache>
                      <c:formatCode>General</c:formatCode>
                      <c:ptCount val="5"/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5-7E8E-40CD-9D25-5A71E2E87E83}"/>
                  </c:ext>
                </c:extLst>
              </c15:ser>
            </c15:filteredBarSeries>
          </c:ext>
        </c:extLst>
      </c:bar3DChart>
      <c:catAx>
        <c:axId val="1334663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0033CC"/>
                </a:solidFill>
                <a:latin typeface="a_Albionic" panose="020B0903060703020204" pitchFamily="34" charset="-52"/>
                <a:ea typeface="+mn-ea"/>
                <a:cs typeface="+mn-cs"/>
              </a:defRPr>
            </a:pPr>
            <a:endParaRPr lang="ru-RU"/>
          </a:p>
        </c:txPr>
        <c:crossAx val="133473408"/>
        <c:crosses val="autoZero"/>
        <c:auto val="1"/>
        <c:lblAlgn val="ctr"/>
        <c:lblOffset val="100"/>
        <c:noMultiLvlLbl val="0"/>
      </c:catAx>
      <c:valAx>
        <c:axId val="13347340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out"/>
        <c:minorTickMark val="none"/>
        <c:tickLblPos val="nextTo"/>
        <c:crossAx val="133466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3068096625869161"/>
          <c:y val="0.10104524103337761"/>
          <c:w val="0.19270690295734322"/>
          <c:h val="6.343908367677927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0339379619689021"/>
          <c:y val="0.27395459637854958"/>
          <c:w val="0.7939128511353758"/>
          <c:h val="0.37651028658908919"/>
        </c:manualLayout>
      </c:layout>
      <c:bar3DChart>
        <c:barDir val="col"/>
        <c:grouping val="clustered"/>
        <c:varyColors val="0"/>
        <c:ser>
          <c:idx val="1"/>
          <c:order val="0"/>
          <c:tx>
            <c:strRef>
              <c:f>Лист1!$C$1</c:f>
              <c:strCache>
                <c:ptCount val="1"/>
                <c:pt idx="0">
                  <c:v>ФАКТ,тыс.руб.</c:v>
                </c:pt>
              </c:strCache>
            </c:strRef>
          </c:tx>
          <c:spPr>
            <a:solidFill>
              <a:srgbClr val="00B0F0">
                <a:alpha val="79000"/>
              </a:srgbClr>
            </a:solidFill>
            <a:ln>
              <a:noFill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l"/>
            </a:scene3d>
            <a:sp3d prstMaterial="plastic">
              <a:bevelT w="260350" prst="coolSlant"/>
              <a:bevelB w="38100"/>
            </a:sp3d>
          </c:spPr>
          <c:invertIfNegative val="0"/>
          <c:dLbls>
            <c:dLbl>
              <c:idx val="0"/>
              <c:layout>
                <c:manualLayout>
                  <c:x val="0"/>
                  <c:y val="-9.29336859609763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D6DC-4CFD-8BC6-52B6ECB2828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1828097430658194E-2"/>
                  <c:y val="-5.2424125072295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D6DC-4CFD-8BC6-52B6ECB2828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6623260645100486E-2"/>
                  <c:y val="-6.79130653713462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D6DC-4CFD-8BC6-52B6ECB2828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4055776518094762E-2"/>
                  <c:y val="-8.15154965237473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D6DC-4CFD-8BC6-52B6ECB2828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clip" vert="horz" wrap="square" lIns="0" tIns="0" rIns="0" bIns="0" anchor="t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2026</c:v>
                </c:pt>
              </c:numCache>
            </c:numRef>
          </c:cat>
          <c:val>
            <c:numRef>
              <c:f>Лист1!$C$2:$C$6</c:f>
              <c:numCache>
                <c:formatCode>#,##0.0</c:formatCode>
                <c:ptCount val="5"/>
                <c:pt idx="0">
                  <c:v>1004.8</c:v>
                </c:pt>
                <c:pt idx="1">
                  <c:v>1210.2</c:v>
                </c:pt>
                <c:pt idx="2">
                  <c:v>1300.4000000000001</c:v>
                </c:pt>
                <c:pt idx="3">
                  <c:v>1395.4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4-D6DC-4CFD-8BC6-52B6ECB2828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3"/>
        <c:gapDepth val="17"/>
        <c:shape val="box"/>
        <c:axId val="133620480"/>
        <c:axId val="133623168"/>
        <c:axId val="0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2"/>
                <c:order val="1"/>
                <c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Лист1!$D$1</c15:sqref>
                        </c15:formulaRef>
                      </c:ext>
                    </c:extLst>
                    <c:strCache>
                      <c:ptCount val="1"/>
                      <c:pt idx="0">
                        <c:v>Столбец1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5">
                          <a:tint val="96000"/>
                          <a:lumMod val="100000"/>
                        </a:schemeClr>
                      </a:gs>
                      <a:gs pos="78000">
                        <a:schemeClr val="accent5">
                          <a:shade val="94000"/>
                          <a:lumMod val="9400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  <a:effectLst>
                    <a:outerShdw blurRad="50800" dist="38100" dir="5400000" rotWithShape="0">
                      <a:srgbClr val="000000">
                        <a:alpha val="35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threePt" dir="tl"/>
                  </a:scene3d>
                  <a:sp3d prstMaterial="plastic">
                    <a:bevelT w="0" h="0"/>
                  </a:sp3d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ru-RU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6r2="http://schemas.microsoft.com/office/drawing/2015/06/chart"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Лист1!$A$2:$A$6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2023</c:v>
                      </c:pt>
                      <c:pt idx="1">
                        <c:v>2024</c:v>
                      </c:pt>
                      <c:pt idx="2">
                        <c:v>2025</c:v>
                      </c:pt>
                      <c:pt idx="3">
                        <c:v>2026</c:v>
                      </c:pt>
                    </c:numCache>
                  </c:numRef>
                </c:cat>
                <c:val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Лист1!$D$2:$D$6</c15:sqref>
                        </c15:formulaRef>
                      </c:ext>
                    </c:extLst>
                    <c:numCache>
                      <c:formatCode>General</c:formatCode>
                      <c:ptCount val="5"/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5-D6DC-4CFD-8BC6-52B6ECB28285}"/>
                  </c:ext>
                </c:extLst>
              </c15:ser>
            </c15:filteredBarSeries>
          </c:ext>
        </c:extLst>
      </c:bar3DChart>
      <c:catAx>
        <c:axId val="1336204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0033CC"/>
                </a:solidFill>
                <a:latin typeface="a_Albionic" panose="020B0903060703020204" pitchFamily="34" charset="-52"/>
                <a:ea typeface="+mn-ea"/>
                <a:cs typeface="+mn-cs"/>
              </a:defRPr>
            </a:pPr>
            <a:endParaRPr lang="ru-RU"/>
          </a:p>
        </c:txPr>
        <c:crossAx val="133623168"/>
        <c:crosses val="autoZero"/>
        <c:auto val="1"/>
        <c:lblAlgn val="ctr"/>
        <c:lblOffset val="100"/>
        <c:noMultiLvlLbl val="0"/>
      </c:catAx>
      <c:valAx>
        <c:axId val="133623168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.0" sourceLinked="1"/>
        <c:majorTickMark val="out"/>
        <c:minorTickMark val="none"/>
        <c:tickLblPos val="nextTo"/>
        <c:crossAx val="1336204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5792062736587431"/>
          <c:y val="0.10425547727189999"/>
          <c:w val="0.26182917451263116"/>
          <c:h val="6.343908367677927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0339379619689021"/>
          <c:y val="0.27395459637854958"/>
          <c:w val="0.7939128511353758"/>
          <c:h val="0.37651028658908919"/>
        </c:manualLayout>
      </c:layout>
      <c:bar3DChart>
        <c:barDir val="col"/>
        <c:grouping val="clustered"/>
        <c:varyColors val="0"/>
        <c:ser>
          <c:idx val="1"/>
          <c:order val="0"/>
          <c:tx>
            <c:strRef>
              <c:f>Лист1!$C$1</c:f>
              <c:strCache>
                <c:ptCount val="1"/>
                <c:pt idx="0">
                  <c:v>ФАКТ,тыс.руб.</c:v>
                </c:pt>
              </c:strCache>
            </c:strRef>
          </c:tx>
          <c:spPr>
            <a:solidFill>
              <a:srgbClr val="00B0F0">
                <a:alpha val="79000"/>
              </a:srgbClr>
            </a:solidFill>
            <a:ln>
              <a:noFill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l"/>
            </a:scene3d>
            <a:sp3d prstMaterial="plastic">
              <a:bevelT w="260350" prst="coolSlant"/>
              <a:bevelB w="38100"/>
            </a:sp3d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6D1B-4948-AB62-102590253EA2}"/>
              </c:ext>
            </c:extLst>
          </c:dPt>
          <c:dLbls>
            <c:dLbl>
              <c:idx val="0"/>
              <c:layout>
                <c:manualLayout>
                  <c:x val="0"/>
                  <c:y val="-9.29336859609763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6D1B-4948-AB62-102590253EA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5.7146294062830026E-3"/>
                  <c:y val="-4.92137986402371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6D1B-4948-AB62-102590253EA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4920732390504475E-2"/>
                  <c:y val="-5.18614332110544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6D1B-4948-AB62-102590253EA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3.0239238985351798E-2"/>
                  <c:y val="-6.22535379313970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6D1B-4948-AB62-102590253EA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clip" vert="horz" wrap="square" lIns="0" tIns="0" rIns="0" bIns="0" anchor="t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2026</c:v>
                </c:pt>
              </c:numCache>
            </c:numRef>
          </c:cat>
          <c:val>
            <c:numRef>
              <c:f>Лист1!$C$2:$C$6</c:f>
              <c:numCache>
                <c:formatCode>#,##0.0</c:formatCode>
                <c:ptCount val="5"/>
                <c:pt idx="0">
                  <c:v>2131.6</c:v>
                </c:pt>
                <c:pt idx="1">
                  <c:v>1770.1</c:v>
                </c:pt>
                <c:pt idx="2">
                  <c:v>1770.1</c:v>
                </c:pt>
                <c:pt idx="3">
                  <c:v>1770.1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4-6D1B-4948-AB62-102590253EA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3"/>
        <c:gapDepth val="17"/>
        <c:shape val="box"/>
        <c:axId val="133681536"/>
        <c:axId val="133684224"/>
        <c:axId val="0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2"/>
                <c:order val="1"/>
                <c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Лист1!$D$1</c15:sqref>
                        </c15:formulaRef>
                      </c:ext>
                    </c:extLst>
                    <c:strCache>
                      <c:ptCount val="1"/>
                      <c:pt idx="0">
                        <c:v>Столбец1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5">
                          <a:tint val="96000"/>
                          <a:lumMod val="100000"/>
                        </a:schemeClr>
                      </a:gs>
                      <a:gs pos="78000">
                        <a:schemeClr val="accent5">
                          <a:shade val="94000"/>
                          <a:lumMod val="9400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  <a:effectLst>
                    <a:outerShdw blurRad="50800" dist="38100" dir="5400000" rotWithShape="0">
                      <a:srgbClr val="000000">
                        <a:alpha val="35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threePt" dir="tl"/>
                  </a:scene3d>
                  <a:sp3d prstMaterial="plastic">
                    <a:bevelT w="0" h="0"/>
                  </a:sp3d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ru-RU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6r2="http://schemas.microsoft.com/office/drawing/2015/06/chart"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Лист1!$A$2:$A$6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2023</c:v>
                      </c:pt>
                      <c:pt idx="1">
                        <c:v>2024</c:v>
                      </c:pt>
                      <c:pt idx="2">
                        <c:v>2025</c:v>
                      </c:pt>
                      <c:pt idx="3">
                        <c:v>2026</c:v>
                      </c:pt>
                    </c:numCache>
                  </c:numRef>
                </c:cat>
                <c:val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Лист1!$D$2:$D$6</c15:sqref>
                        </c15:formulaRef>
                      </c:ext>
                    </c:extLst>
                    <c:numCache>
                      <c:formatCode>General</c:formatCode>
                      <c:ptCount val="5"/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5-6D1B-4948-AB62-102590253EA2}"/>
                  </c:ext>
                </c:extLst>
              </c15:ser>
            </c15:filteredBarSeries>
          </c:ext>
        </c:extLst>
      </c:bar3DChart>
      <c:catAx>
        <c:axId val="13368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0033CC"/>
                </a:solidFill>
                <a:latin typeface="a_Albionic" panose="020B0903060703020204" pitchFamily="34" charset="-52"/>
                <a:ea typeface="+mn-ea"/>
                <a:cs typeface="+mn-cs"/>
              </a:defRPr>
            </a:pPr>
            <a:endParaRPr lang="ru-RU"/>
          </a:p>
        </c:txPr>
        <c:crossAx val="133684224"/>
        <c:crosses val="autoZero"/>
        <c:auto val="1"/>
        <c:lblAlgn val="ctr"/>
        <c:lblOffset val="100"/>
        <c:noMultiLvlLbl val="0"/>
      </c:catAx>
      <c:valAx>
        <c:axId val="133684224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.0" sourceLinked="1"/>
        <c:majorTickMark val="out"/>
        <c:minorTickMark val="none"/>
        <c:tickLblPos val="nextTo"/>
        <c:crossAx val="1336815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63013958544788373"/>
          <c:y val="8.9461939178722666E-2"/>
          <c:w val="0.24223369114512924"/>
          <c:h val="6.343908367677927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0339379619689021"/>
          <c:y val="0.27395459637854958"/>
          <c:w val="0.7939128511353758"/>
          <c:h val="0.37651028658908919"/>
        </c:manualLayout>
      </c:layout>
      <c:bar3DChart>
        <c:barDir val="col"/>
        <c:grouping val="clustered"/>
        <c:varyColors val="0"/>
        <c:ser>
          <c:idx val="1"/>
          <c:order val="0"/>
          <c:tx>
            <c:strRef>
              <c:f>Лист1!$C$1</c:f>
              <c:strCache>
                <c:ptCount val="1"/>
                <c:pt idx="0">
                  <c:v>ФАКТ,тыс.руб.</c:v>
                </c:pt>
              </c:strCache>
            </c:strRef>
          </c:tx>
          <c:spPr>
            <a:solidFill>
              <a:srgbClr val="00B0F0">
                <a:alpha val="79000"/>
              </a:srgbClr>
            </a:solidFill>
            <a:ln>
              <a:noFill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l"/>
            </a:scene3d>
            <a:sp3d prstMaterial="plastic">
              <a:bevelT w="260350" prst="coolSlant"/>
              <a:bevelB w="38100"/>
            </a:sp3d>
          </c:spPr>
          <c:invertIfNegative val="0"/>
          <c:dLbls>
            <c:dLbl>
              <c:idx val="0"/>
              <c:layout>
                <c:manualLayout>
                  <c:x val="0"/>
                  <c:y val="-9.29336859609763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E517-4E4E-973D-AC8787C6511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9.5243823438050049E-3"/>
                  <c:y val="-5.88447779364122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E517-4E4E-973D-AC8787C6511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8254867671831482E-2"/>
                  <c:y val="-7.1123391803404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E517-4E4E-973D-AC8787C6511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4524609579068796E-2"/>
                  <c:y val="-6.86741907955138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E517-4E4E-973D-AC8787C6511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clip" vert="horz" wrap="square" lIns="0" tIns="0" rIns="0" bIns="0" anchor="t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2026</c:v>
                </c:pt>
              </c:numCache>
            </c:numRef>
          </c:cat>
          <c:val>
            <c:numRef>
              <c:f>Лист1!$C$2:$C$6</c:f>
              <c:numCache>
                <c:formatCode>#,##0.0</c:formatCode>
                <c:ptCount val="5"/>
                <c:pt idx="0">
                  <c:v>203.4</c:v>
                </c:pt>
                <c:pt idx="1">
                  <c:v>55.8</c:v>
                </c:pt>
                <c:pt idx="2">
                  <c:v>58.2</c:v>
                </c:pt>
                <c:pt idx="3">
                  <c:v>60.6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4-E517-4E4E-973D-AC8787C6511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3"/>
        <c:gapDepth val="17"/>
        <c:shape val="box"/>
        <c:axId val="151765376"/>
        <c:axId val="151768064"/>
        <c:axId val="0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2"/>
                <c:order val="1"/>
                <c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Лист1!$D$1</c15:sqref>
                        </c15:formulaRef>
                      </c:ext>
                    </c:extLst>
                    <c:strCache>
                      <c:ptCount val="1"/>
                      <c:pt idx="0">
                        <c:v>Столбец1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5">
                          <a:tint val="96000"/>
                          <a:lumMod val="100000"/>
                        </a:schemeClr>
                      </a:gs>
                      <a:gs pos="78000">
                        <a:schemeClr val="accent5">
                          <a:shade val="94000"/>
                          <a:lumMod val="9400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  <a:effectLst>
                    <a:outerShdw blurRad="50800" dist="38100" dir="5400000" rotWithShape="0">
                      <a:srgbClr val="000000">
                        <a:alpha val="35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threePt" dir="tl"/>
                  </a:scene3d>
                  <a:sp3d prstMaterial="plastic">
                    <a:bevelT w="0" h="0"/>
                  </a:sp3d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ru-RU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6r2="http://schemas.microsoft.com/office/drawing/2015/06/chart"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Лист1!$A$2:$A$6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2023</c:v>
                      </c:pt>
                      <c:pt idx="1">
                        <c:v>2024</c:v>
                      </c:pt>
                      <c:pt idx="2">
                        <c:v>2025</c:v>
                      </c:pt>
                      <c:pt idx="3">
                        <c:v>2026</c:v>
                      </c:pt>
                    </c:numCache>
                  </c:numRef>
                </c:cat>
                <c:val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Лист1!$D$2:$D$6</c15:sqref>
                        </c15:formulaRef>
                      </c:ext>
                    </c:extLst>
                    <c:numCache>
                      <c:formatCode>General</c:formatCode>
                      <c:ptCount val="5"/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5-E517-4E4E-973D-AC8787C65115}"/>
                  </c:ext>
                </c:extLst>
              </c15:ser>
            </c15:filteredBarSeries>
          </c:ext>
        </c:extLst>
      </c:bar3DChart>
      <c:catAx>
        <c:axId val="1517653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0033CC"/>
                </a:solidFill>
                <a:latin typeface="a_Albionic" panose="020B0903060703020204" pitchFamily="34" charset="-52"/>
                <a:ea typeface="+mn-ea"/>
                <a:cs typeface="+mn-cs"/>
              </a:defRPr>
            </a:pPr>
            <a:endParaRPr lang="ru-RU"/>
          </a:p>
        </c:txPr>
        <c:crossAx val="151768064"/>
        <c:crosses val="autoZero"/>
        <c:auto val="1"/>
        <c:lblAlgn val="ctr"/>
        <c:lblOffset val="100"/>
        <c:noMultiLvlLbl val="0"/>
      </c:catAx>
      <c:valAx>
        <c:axId val="151768064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.0" sourceLinked="1"/>
        <c:majorTickMark val="out"/>
        <c:minorTickMark val="none"/>
        <c:tickLblPos val="nextTo"/>
        <c:crossAx val="151765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9924443899813107"/>
          <c:y val="0.10104524103337761"/>
          <c:w val="0.32414337930185227"/>
          <c:h val="6.343908367677927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807977636046622E-2"/>
          <c:y val="9.5441177058677412E-2"/>
          <c:w val="0.87461836447831565"/>
          <c:h val="0.7723808526999226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тыс.человек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отчет 2022</c:v>
                </c:pt>
                <c:pt idx="1">
                  <c:v>оценка 2023</c:v>
                </c:pt>
                <c:pt idx="2">
                  <c:v> прогноз 2024</c:v>
                </c:pt>
                <c:pt idx="3">
                  <c:v> прогноз 2025</c:v>
                </c:pt>
                <c:pt idx="4">
                  <c:v>прогноз 2026</c:v>
                </c:pt>
              </c:strCache>
            </c:str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3816</c:v>
                </c:pt>
                <c:pt idx="1">
                  <c:v>4475.3</c:v>
                </c:pt>
                <c:pt idx="2">
                  <c:v>4919.7</c:v>
                </c:pt>
                <c:pt idx="3">
                  <c:v>5196.8999999999996</c:v>
                </c:pt>
                <c:pt idx="4">
                  <c:v>5466.9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008-46B3-950C-051EDFD27F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pyramid"/>
        <c:axId val="60510208"/>
        <c:axId val="60511744"/>
        <c:axId val="0"/>
      </c:bar3DChart>
      <c:catAx>
        <c:axId val="605102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/>
          <a:lstStyle/>
          <a:p>
            <a:pPr>
              <a:defRPr sz="1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0511744"/>
        <c:crosses val="autoZero"/>
        <c:auto val="0"/>
        <c:lblAlgn val="ctr"/>
        <c:lblOffset val="100"/>
        <c:tickMarkSkip val="1"/>
        <c:noMultiLvlLbl val="0"/>
      </c:catAx>
      <c:valAx>
        <c:axId val="60511744"/>
        <c:scaling>
          <c:orientation val="minMax"/>
        </c:scaling>
        <c:delete val="0"/>
        <c:axPos val="l"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400" b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05102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0339379619689021"/>
          <c:y val="0.27395459637854958"/>
          <c:w val="0.7939128511353758"/>
          <c:h val="0.37651028658908919"/>
        </c:manualLayout>
      </c:layout>
      <c:bar3DChart>
        <c:barDir val="col"/>
        <c:grouping val="clustered"/>
        <c:varyColors val="0"/>
        <c:ser>
          <c:idx val="1"/>
          <c:order val="0"/>
          <c:tx>
            <c:strRef>
              <c:f>Лист1!$C$1</c:f>
              <c:strCache>
                <c:ptCount val="1"/>
                <c:pt idx="0">
                  <c:v>ФАКТ,тыс.руб.</c:v>
                </c:pt>
              </c:strCache>
            </c:strRef>
          </c:tx>
          <c:spPr>
            <a:solidFill>
              <a:srgbClr val="00B0F0">
                <a:alpha val="79000"/>
              </a:srgbClr>
            </a:solidFill>
            <a:ln>
              <a:noFill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l"/>
            </a:scene3d>
            <a:sp3d prstMaterial="plastic">
              <a:bevelT w="260350" prst="coolSlant"/>
              <a:bevelB w="38100"/>
            </a:sp3d>
          </c:spPr>
          <c:invertIfNegative val="0"/>
          <c:dLbls>
            <c:dLbl>
              <c:idx val="0"/>
              <c:layout>
                <c:manualLayout>
                  <c:x val="0"/>
                  <c:y val="-9.29336859609763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0611-4945-B0A7-E198AA88028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6668270562654011E-2"/>
                  <c:y val="-7.48964100967041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0611-4945-B0A7-E198AA88028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4920732390504475E-2"/>
                  <c:y val="-8.0754371099579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0611-4945-B0A7-E198AA88028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3095350766502792E-2"/>
                  <c:y val="-8.15154965237473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0611-4945-B0A7-E198AA88028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clip" vert="horz" wrap="square" lIns="0" tIns="0" rIns="0" bIns="0" anchor="t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2026</c:v>
                </c:pt>
              </c:numCache>
            </c:numRef>
          </c:cat>
          <c:val>
            <c:numRef>
              <c:f>Лист1!$C$2:$C$6</c:f>
              <c:numCache>
                <c:formatCode>#,##0.0</c:formatCode>
                <c:ptCount val="5"/>
                <c:pt idx="0">
                  <c:v>1822.3</c:v>
                </c:pt>
                <c:pt idx="1">
                  <c:v>1981.4</c:v>
                </c:pt>
                <c:pt idx="2">
                  <c:v>1981.4</c:v>
                </c:pt>
                <c:pt idx="3">
                  <c:v>1981.4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4-0611-4945-B0A7-E198AA88028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3"/>
        <c:gapDepth val="17"/>
        <c:shape val="box"/>
        <c:axId val="134373760"/>
        <c:axId val="134376448"/>
        <c:axId val="0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2"/>
                <c:order val="1"/>
                <c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Лист1!$D$1</c15:sqref>
                        </c15:formulaRef>
                      </c:ext>
                    </c:extLst>
                    <c:strCache>
                      <c:ptCount val="1"/>
                      <c:pt idx="0">
                        <c:v>Столбец1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5">
                          <a:tint val="96000"/>
                          <a:lumMod val="100000"/>
                        </a:schemeClr>
                      </a:gs>
                      <a:gs pos="78000">
                        <a:schemeClr val="accent5">
                          <a:shade val="94000"/>
                          <a:lumMod val="9400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  <a:effectLst>
                    <a:outerShdw blurRad="50800" dist="38100" dir="5400000" rotWithShape="0">
                      <a:srgbClr val="000000">
                        <a:alpha val="35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threePt" dir="tl"/>
                  </a:scene3d>
                  <a:sp3d prstMaterial="plastic">
                    <a:bevelT w="0" h="0"/>
                  </a:sp3d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ru-RU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6r2="http://schemas.microsoft.com/office/drawing/2015/06/chart"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Лист1!$A$2:$A$6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2023</c:v>
                      </c:pt>
                      <c:pt idx="1">
                        <c:v>2024</c:v>
                      </c:pt>
                      <c:pt idx="2">
                        <c:v>2025</c:v>
                      </c:pt>
                      <c:pt idx="3">
                        <c:v>2026</c:v>
                      </c:pt>
                    </c:numCache>
                  </c:numRef>
                </c:cat>
                <c:val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Лист1!$D$2:$D$6</c15:sqref>
                        </c15:formulaRef>
                      </c:ext>
                    </c:extLst>
                    <c:numCache>
                      <c:formatCode>General</c:formatCode>
                      <c:ptCount val="5"/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5-0611-4945-B0A7-E198AA88028F}"/>
                  </c:ext>
                </c:extLst>
              </c15:ser>
            </c15:filteredBarSeries>
          </c:ext>
        </c:extLst>
      </c:bar3DChart>
      <c:catAx>
        <c:axId val="1343737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0033CC"/>
                </a:solidFill>
                <a:latin typeface="a_Albionic" panose="020B0903060703020204" pitchFamily="34" charset="-52"/>
                <a:ea typeface="+mn-ea"/>
                <a:cs typeface="+mn-cs"/>
              </a:defRPr>
            </a:pPr>
            <a:endParaRPr lang="ru-RU"/>
          </a:p>
        </c:txPr>
        <c:crossAx val="134376448"/>
        <c:crosses val="autoZero"/>
        <c:auto val="1"/>
        <c:lblAlgn val="ctr"/>
        <c:lblOffset val="100"/>
        <c:noMultiLvlLbl val="0"/>
      </c:catAx>
      <c:valAx>
        <c:axId val="134376448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.0" sourceLinked="1"/>
        <c:majorTickMark val="out"/>
        <c:minorTickMark val="none"/>
        <c:tickLblPos val="nextTo"/>
        <c:crossAx val="1343737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506761036546781"/>
          <c:y val="0.10104524103337761"/>
          <c:w val="0.27271171464530525"/>
          <c:h val="6.343908367677927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0339379619689021"/>
          <c:y val="0.27395459637854958"/>
          <c:w val="0.7939128511353758"/>
          <c:h val="0.37651028658908919"/>
        </c:manualLayout>
      </c:layout>
      <c:bar3DChart>
        <c:barDir val="col"/>
        <c:grouping val="clustered"/>
        <c:varyColors val="0"/>
        <c:ser>
          <c:idx val="1"/>
          <c:order val="0"/>
          <c:tx>
            <c:strRef>
              <c:f>Лист1!$C$1</c:f>
              <c:strCache>
                <c:ptCount val="1"/>
                <c:pt idx="0">
                  <c:v>ФАКТ,тыс.руб.</c:v>
                </c:pt>
              </c:strCache>
            </c:strRef>
          </c:tx>
          <c:spPr>
            <a:solidFill>
              <a:srgbClr val="00B0F0">
                <a:alpha val="79000"/>
              </a:srgbClr>
            </a:solidFill>
            <a:ln>
              <a:noFill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l"/>
            </a:scene3d>
            <a:sp3d prstMaterial="plastic">
              <a:bevelT w="260350" prst="coolSlant"/>
              <a:bevelB w="38100"/>
            </a:sp3d>
          </c:spPr>
          <c:invertIfNegative val="0"/>
          <c:dLbls>
            <c:dLbl>
              <c:idx val="0"/>
              <c:layout>
                <c:manualLayout>
                  <c:x val="0"/>
                  <c:y val="-9.29336859609763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D4A7-4C8A-909F-72D75439A23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7941905564987089E-3"/>
                  <c:y val="-7.221313954983182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12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950,9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D4A7-4C8A-909F-72D75439A23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5477011163733513E-3"/>
                  <c:y val="-7.859806442702461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12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950,9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D4A7-4C8A-909F-72D75439A23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8708795127900819E-2"/>
                  <c:y val="-8.665825251719587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12950,9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D4A7-4C8A-909F-72D75439A23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clip" vert="horz" wrap="square" lIns="0" tIns="0" rIns="0" bIns="0" anchor="t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2026</c:v>
                </c:pt>
              </c:numCache>
            </c:numRef>
          </c:cat>
          <c:val>
            <c:numRef>
              <c:f>Лист1!$C$2:$C$6</c:f>
              <c:numCache>
                <c:formatCode>0.0</c:formatCode>
                <c:ptCount val="5"/>
                <c:pt idx="0" formatCode="#,##0.0">
                  <c:v>9580.1</c:v>
                </c:pt>
                <c:pt idx="1">
                  <c:v>12950.9</c:v>
                </c:pt>
                <c:pt idx="2">
                  <c:v>12950.9</c:v>
                </c:pt>
                <c:pt idx="3">
                  <c:v>12950.9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4-D4A7-4C8A-909F-72D75439A23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3"/>
        <c:gapDepth val="17"/>
        <c:shape val="box"/>
        <c:axId val="115763840"/>
        <c:axId val="115766784"/>
        <c:axId val="0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2"/>
                <c:order val="1"/>
                <c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Лист1!$D$1</c15:sqref>
                        </c15:formulaRef>
                      </c:ext>
                    </c:extLst>
                    <c:strCache>
                      <c:ptCount val="1"/>
                      <c:pt idx="0">
                        <c:v>Столбец1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5">
                          <a:tint val="96000"/>
                          <a:lumMod val="100000"/>
                        </a:schemeClr>
                      </a:gs>
                      <a:gs pos="78000">
                        <a:schemeClr val="accent5">
                          <a:shade val="94000"/>
                          <a:lumMod val="9400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  <a:effectLst>
                    <a:outerShdw blurRad="50800" dist="38100" dir="5400000" rotWithShape="0">
                      <a:srgbClr val="000000">
                        <a:alpha val="35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threePt" dir="tl"/>
                  </a:scene3d>
                  <a:sp3d prstMaterial="plastic">
                    <a:bevelT w="0" h="0"/>
                  </a:sp3d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ru-RU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6r2="http://schemas.microsoft.com/office/drawing/2015/06/chart"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Лист1!$A$2:$A$6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2023</c:v>
                      </c:pt>
                      <c:pt idx="1">
                        <c:v>2024</c:v>
                      </c:pt>
                      <c:pt idx="2">
                        <c:v>2025</c:v>
                      </c:pt>
                      <c:pt idx="3">
                        <c:v>2026</c:v>
                      </c:pt>
                    </c:numCache>
                  </c:numRef>
                </c:cat>
                <c:val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Лист1!$D$2:$D$6</c15:sqref>
                        </c15:formulaRef>
                      </c:ext>
                    </c:extLst>
                    <c:numCache>
                      <c:formatCode>General</c:formatCode>
                      <c:ptCount val="5"/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5-D4A7-4C8A-909F-72D75439A236}"/>
                  </c:ext>
                </c:extLst>
              </c15:ser>
            </c15:filteredBarSeries>
          </c:ext>
        </c:extLst>
      </c:bar3DChart>
      <c:catAx>
        <c:axId val="1157638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0033CC"/>
                </a:solidFill>
                <a:latin typeface="a_Albionic" panose="020B0903060703020204" pitchFamily="34" charset="-52"/>
                <a:ea typeface="+mn-ea"/>
                <a:cs typeface="+mn-cs"/>
              </a:defRPr>
            </a:pPr>
            <a:endParaRPr lang="ru-RU"/>
          </a:p>
        </c:txPr>
        <c:crossAx val="115766784"/>
        <c:crosses val="autoZero"/>
        <c:auto val="1"/>
        <c:lblAlgn val="ctr"/>
        <c:lblOffset val="100"/>
        <c:noMultiLvlLbl val="0"/>
      </c:catAx>
      <c:valAx>
        <c:axId val="115766784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.0" sourceLinked="1"/>
        <c:majorTickMark val="out"/>
        <c:minorTickMark val="none"/>
        <c:tickLblPos val="nextTo"/>
        <c:crossAx val="1157638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5843076945873602"/>
          <c:y val="0.10104524103337761"/>
          <c:w val="0.26495715527086483"/>
          <c:h val="6.343908367677927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0339379619689021"/>
          <c:y val="0.27395459637854958"/>
          <c:w val="0.7939128511353758"/>
          <c:h val="0.37651028658908919"/>
        </c:manualLayout>
      </c:layout>
      <c:bar3DChart>
        <c:barDir val="col"/>
        <c:grouping val="clustered"/>
        <c:varyColors val="0"/>
        <c:ser>
          <c:idx val="1"/>
          <c:order val="0"/>
          <c:tx>
            <c:strRef>
              <c:f>Лист1!$C$1</c:f>
              <c:strCache>
                <c:ptCount val="1"/>
                <c:pt idx="0">
                  <c:v>ФАКТ,тыс.руб.</c:v>
                </c:pt>
              </c:strCache>
            </c:strRef>
          </c:tx>
          <c:spPr>
            <a:solidFill>
              <a:srgbClr val="00B0F0">
                <a:alpha val="79000"/>
              </a:srgbClr>
            </a:solidFill>
            <a:ln>
              <a:noFill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l"/>
            </a:scene3d>
            <a:sp3d prstMaterial="plastic">
              <a:bevelT w="260350" prst="coolSlant"/>
              <a:bevelB w="38100"/>
            </a:sp3d>
          </c:spPr>
          <c:invertIfNegative val="0"/>
          <c:dLbls>
            <c:dLbl>
              <c:idx val="0"/>
              <c:layout>
                <c:manualLayout>
                  <c:x val="0"/>
                  <c:y val="-9.29336859609763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C9DB-4A64-904B-3AA63D11C18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3637749166969771E-2"/>
                  <c:y val="-6.51356871379117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C9DB-4A64-904B-3AA63D11C18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349293437266591E-2"/>
                  <c:y val="-7.09158483647338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C9DB-4A64-904B-3AA63D11C18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5477387952237503E-2"/>
                  <c:y val="-8.12043467790947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C9DB-4A64-904B-3AA63D11C18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clip" vert="horz" wrap="square" lIns="0" tIns="0" rIns="0" bIns="0" anchor="t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2026</c:v>
                </c:pt>
              </c:numCache>
            </c:numRef>
          </c:cat>
          <c:val>
            <c:numRef>
              <c:f>Лист1!$C$2:$C$6</c:f>
              <c:numCache>
                <c:formatCode>0.0</c:formatCode>
                <c:ptCount val="5"/>
                <c:pt idx="0" formatCode="#,##0.0">
                  <c:v>40473.699999999997</c:v>
                </c:pt>
                <c:pt idx="1">
                  <c:v>250</c:v>
                </c:pt>
                <c:pt idx="2">
                  <c:v>250</c:v>
                </c:pt>
                <c:pt idx="3">
                  <c:v>250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4-C9DB-4A64-904B-3AA63D11C18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3"/>
        <c:gapDepth val="17"/>
        <c:shape val="box"/>
        <c:axId val="152236032"/>
        <c:axId val="152238720"/>
        <c:axId val="0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2"/>
                <c:order val="1"/>
                <c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Лист1!$D$1</c15:sqref>
                        </c15:formulaRef>
                      </c:ext>
                    </c:extLst>
                    <c:strCache>
                      <c:ptCount val="1"/>
                      <c:pt idx="0">
                        <c:v>Столбец1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5">
                          <a:tint val="96000"/>
                          <a:lumMod val="100000"/>
                        </a:schemeClr>
                      </a:gs>
                      <a:gs pos="78000">
                        <a:schemeClr val="accent5">
                          <a:shade val="94000"/>
                          <a:lumMod val="9400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  <a:effectLst>
                    <a:outerShdw blurRad="50800" dist="38100" dir="5400000" rotWithShape="0">
                      <a:srgbClr val="000000">
                        <a:alpha val="35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threePt" dir="tl"/>
                  </a:scene3d>
                  <a:sp3d prstMaterial="plastic">
                    <a:bevelT w="0" h="0"/>
                  </a:sp3d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ru-RU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6r2="http://schemas.microsoft.com/office/drawing/2015/06/chart"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Лист1!$A$2:$A$6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2023</c:v>
                      </c:pt>
                      <c:pt idx="1">
                        <c:v>2024</c:v>
                      </c:pt>
                      <c:pt idx="2">
                        <c:v>2025</c:v>
                      </c:pt>
                      <c:pt idx="3">
                        <c:v>2026</c:v>
                      </c:pt>
                    </c:numCache>
                  </c:numRef>
                </c:cat>
                <c:val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Лист1!$D$2:$D$6</c15:sqref>
                        </c15:formulaRef>
                      </c:ext>
                    </c:extLst>
                    <c:numCache>
                      <c:formatCode>General</c:formatCode>
                      <c:ptCount val="5"/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5-C9DB-4A64-904B-3AA63D11C183}"/>
                  </c:ext>
                </c:extLst>
              </c15:ser>
            </c15:filteredBarSeries>
          </c:ext>
        </c:extLst>
      </c:bar3DChart>
      <c:catAx>
        <c:axId val="1522360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0033CC"/>
                </a:solidFill>
                <a:latin typeface="a_Albionic" panose="020B0903060703020204" pitchFamily="34" charset="-52"/>
                <a:ea typeface="+mn-ea"/>
                <a:cs typeface="+mn-cs"/>
              </a:defRPr>
            </a:pPr>
            <a:endParaRPr lang="ru-RU"/>
          </a:p>
        </c:txPr>
        <c:crossAx val="152238720"/>
        <c:crosses val="autoZero"/>
        <c:auto val="1"/>
        <c:lblAlgn val="ctr"/>
        <c:lblOffset val="100"/>
        <c:noMultiLvlLbl val="0"/>
      </c:catAx>
      <c:valAx>
        <c:axId val="152238720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.0" sourceLinked="1"/>
        <c:majorTickMark val="out"/>
        <c:minorTickMark val="none"/>
        <c:tickLblPos val="nextTo"/>
        <c:crossAx val="152236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3003720487221802"/>
          <c:y val="5.3517647019860975E-2"/>
          <c:w val="0.21623027242600867"/>
          <c:h val="6.343908367677927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0339379619689021"/>
          <c:y val="0.27395459637854958"/>
          <c:w val="0.7939128511353758"/>
          <c:h val="0.37651028658908919"/>
        </c:manualLayout>
      </c:layout>
      <c:bar3DChart>
        <c:barDir val="col"/>
        <c:grouping val="clustered"/>
        <c:varyColors val="0"/>
        <c:ser>
          <c:idx val="1"/>
          <c:order val="0"/>
          <c:tx>
            <c:strRef>
              <c:f>Лист1!$C$1</c:f>
              <c:strCache>
                <c:ptCount val="1"/>
                <c:pt idx="0">
                  <c:v>ФАКТ,тыс.руб.</c:v>
                </c:pt>
              </c:strCache>
            </c:strRef>
          </c:tx>
          <c:spPr>
            <a:solidFill>
              <a:srgbClr val="00B0F0">
                <a:alpha val="79000"/>
              </a:srgbClr>
            </a:solidFill>
            <a:ln>
              <a:noFill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l"/>
            </a:scene3d>
            <a:sp3d prstMaterial="plastic">
              <a:bevelT w="260350" prst="coolSlant"/>
              <a:bevelB w="38100"/>
            </a:sp3d>
          </c:spPr>
          <c:invertIfNegative val="0"/>
          <c:dLbls>
            <c:dLbl>
              <c:idx val="0"/>
              <c:layout>
                <c:manualLayout>
                  <c:x val="0"/>
                  <c:y val="-9.29336859609763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55AD-4F93-A7E3-58ED4DA9552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8319873341038915E-2"/>
                  <c:y val="-7.40486064790134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55AD-4F93-A7E3-58ED4DA9552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2269975359480283E-2"/>
                  <c:y val="-7.8635348964713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55AD-4F93-A7E3-58ED4DA9552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481448996354095E-2"/>
                  <c:y val="-7.27958297242317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55AD-4F93-A7E3-58ED4DA9552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clip" vert="horz" wrap="square" lIns="0" tIns="0" rIns="0" bIns="0" anchor="t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2026</c:v>
                </c:pt>
              </c:numCache>
            </c:numRef>
          </c:cat>
          <c:val>
            <c:numRef>
              <c:f>Лист1!$C$2:$C$6</c:f>
              <c:numCache>
                <c:formatCode>0.0</c:formatCode>
                <c:ptCount val="5"/>
                <c:pt idx="0">
                  <c:v>7.6</c:v>
                </c:pt>
                <c:pt idx="1">
                  <c:v>8</c:v>
                </c:pt>
                <c:pt idx="2">
                  <c:v>8</c:v>
                </c:pt>
                <c:pt idx="3">
                  <c:v>8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4-55AD-4F93-A7E3-58ED4DA9552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3"/>
        <c:gapDepth val="17"/>
        <c:shape val="box"/>
        <c:axId val="161624064"/>
        <c:axId val="161626752"/>
        <c:axId val="0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2"/>
                <c:order val="1"/>
                <c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Лист1!$D$1</c15:sqref>
                        </c15:formulaRef>
                      </c:ext>
                    </c:extLst>
                    <c:strCache>
                      <c:ptCount val="1"/>
                      <c:pt idx="0">
                        <c:v>Столбец1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5">
                          <a:tint val="96000"/>
                          <a:lumMod val="100000"/>
                        </a:schemeClr>
                      </a:gs>
                      <a:gs pos="78000">
                        <a:schemeClr val="accent5">
                          <a:shade val="94000"/>
                          <a:lumMod val="9400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  <a:effectLst>
                    <a:outerShdw blurRad="50800" dist="38100" dir="5400000" rotWithShape="0">
                      <a:srgbClr val="000000">
                        <a:alpha val="35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threePt" dir="tl"/>
                  </a:scene3d>
                  <a:sp3d prstMaterial="plastic">
                    <a:bevelT w="0" h="0"/>
                  </a:sp3d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ru-RU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6r2="http://schemas.microsoft.com/office/drawing/2015/06/chart"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Лист1!$A$2:$A$6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2023</c:v>
                      </c:pt>
                      <c:pt idx="1">
                        <c:v>2024</c:v>
                      </c:pt>
                      <c:pt idx="2">
                        <c:v>2025</c:v>
                      </c:pt>
                      <c:pt idx="3">
                        <c:v>2026</c:v>
                      </c:pt>
                    </c:numCache>
                  </c:numRef>
                </c:cat>
                <c:val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Лист1!$D$2:$D$6</c15:sqref>
                        </c15:formulaRef>
                      </c:ext>
                    </c:extLst>
                    <c:numCache>
                      <c:formatCode>General</c:formatCode>
                      <c:ptCount val="5"/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5-55AD-4F93-A7E3-58ED4DA95525}"/>
                  </c:ext>
                </c:extLst>
              </c15:ser>
            </c15:filteredBarSeries>
          </c:ext>
        </c:extLst>
      </c:bar3DChart>
      <c:catAx>
        <c:axId val="1616240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0033CC"/>
                </a:solidFill>
                <a:latin typeface="a_Albionic" panose="020B0903060703020204" pitchFamily="34" charset="-52"/>
                <a:ea typeface="+mn-ea"/>
                <a:cs typeface="+mn-cs"/>
              </a:defRPr>
            </a:pPr>
            <a:endParaRPr lang="ru-RU"/>
          </a:p>
        </c:txPr>
        <c:crossAx val="161626752"/>
        <c:crosses val="autoZero"/>
        <c:auto val="1"/>
        <c:lblAlgn val="ctr"/>
        <c:lblOffset val="100"/>
        <c:noMultiLvlLbl val="0"/>
      </c:catAx>
      <c:valAx>
        <c:axId val="161626752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.0" sourceLinked="1"/>
        <c:majorTickMark val="out"/>
        <c:minorTickMark val="none"/>
        <c:tickLblPos val="nextTo"/>
        <c:crossAx val="1616240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3068096625869161"/>
          <c:y val="0.10104524103337761"/>
          <c:w val="0.19270690295734322"/>
          <c:h val="6.343908367677927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0339379619689021"/>
          <c:y val="0.27395459637854958"/>
          <c:w val="0.7939128511353758"/>
          <c:h val="0.37651028658908919"/>
        </c:manualLayout>
      </c:layout>
      <c:bar3DChart>
        <c:barDir val="col"/>
        <c:grouping val="clustered"/>
        <c:varyColors val="0"/>
        <c:ser>
          <c:idx val="1"/>
          <c:order val="0"/>
          <c:tx>
            <c:strRef>
              <c:f>Лист1!$C$1</c:f>
              <c:strCache>
                <c:ptCount val="1"/>
                <c:pt idx="0">
                  <c:v>ФАКТ,тыс.руб.</c:v>
                </c:pt>
              </c:strCache>
            </c:strRef>
          </c:tx>
          <c:spPr>
            <a:solidFill>
              <a:srgbClr val="00B0F0">
                <a:alpha val="79000"/>
              </a:srgbClr>
            </a:solidFill>
            <a:ln>
              <a:noFill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l"/>
            </a:scene3d>
            <a:sp3d prstMaterial="plastic">
              <a:bevelT w="260350" prst="coolSlant"/>
              <a:bevelB w="38100"/>
            </a:sp3d>
          </c:spPr>
          <c:invertIfNegative val="0"/>
          <c:dLbls>
            <c:dLbl>
              <c:idx val="0"/>
              <c:layout>
                <c:manualLayout>
                  <c:x val="-8.7805255778323297E-3"/>
                  <c:y val="-1.9470318744194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3E59-477A-A834-C1729A3A8F9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2521702417156494E-2"/>
                  <c:y val="-8.656426944676744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7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498,0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E59-477A-A834-C1729A3A8F9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8403843335143211E-2"/>
                  <c:y val="-9.155838575220390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7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498,0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3E59-477A-A834-C1729A3A8F9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3.7949154995404626E-2"/>
                  <c:y val="-8.855538771233360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7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498,0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3E59-477A-A834-C1729A3A8F9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clip" vert="horz" wrap="square" lIns="0" tIns="0" rIns="0" bIns="0" anchor="t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2026</c:v>
                </c:pt>
              </c:numCache>
            </c:numRef>
          </c:cat>
          <c:val>
            <c:numRef>
              <c:f>Лист1!$C$2:$C$6</c:f>
              <c:numCache>
                <c:formatCode>0.0</c:formatCode>
                <c:ptCount val="5"/>
                <c:pt idx="0" formatCode="#,##0.0;[Red]#,##0.0">
                  <c:v>5758.3</c:v>
                </c:pt>
                <c:pt idx="1">
                  <c:v>7498</c:v>
                </c:pt>
                <c:pt idx="2">
                  <c:v>7498</c:v>
                </c:pt>
                <c:pt idx="3">
                  <c:v>7498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4-3E59-477A-A834-C1729A3A8F9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3"/>
        <c:gapDepth val="17"/>
        <c:shape val="box"/>
        <c:axId val="161417472"/>
        <c:axId val="161432704"/>
        <c:axId val="0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2"/>
                <c:order val="1"/>
                <c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Лист1!$D$1</c15:sqref>
                        </c15:formulaRef>
                      </c:ext>
                    </c:extLst>
                    <c:strCache>
                      <c:ptCount val="1"/>
                      <c:pt idx="0">
                        <c:v>Столбец1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5">
                          <a:tint val="96000"/>
                          <a:lumMod val="100000"/>
                        </a:schemeClr>
                      </a:gs>
                      <a:gs pos="78000">
                        <a:schemeClr val="accent5">
                          <a:shade val="94000"/>
                          <a:lumMod val="9400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  <a:effectLst>
                    <a:outerShdw blurRad="50800" dist="38100" dir="5400000" rotWithShape="0">
                      <a:srgbClr val="000000">
                        <a:alpha val="35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threePt" dir="tl"/>
                  </a:scene3d>
                  <a:sp3d prstMaterial="plastic">
                    <a:bevelT w="0" h="0"/>
                  </a:sp3d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ru-RU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6r2="http://schemas.microsoft.com/office/drawing/2015/06/chart"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Лист1!$A$2:$A$6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2023</c:v>
                      </c:pt>
                      <c:pt idx="1">
                        <c:v>2024</c:v>
                      </c:pt>
                      <c:pt idx="2">
                        <c:v>2025</c:v>
                      </c:pt>
                      <c:pt idx="3">
                        <c:v>2026</c:v>
                      </c:pt>
                    </c:numCache>
                  </c:numRef>
                </c:cat>
                <c:val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Лист1!$D$2:$D$6</c15:sqref>
                        </c15:formulaRef>
                      </c:ext>
                    </c:extLst>
                    <c:numCache>
                      <c:formatCode>General</c:formatCode>
                      <c:ptCount val="5"/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5-3E59-477A-A834-C1729A3A8F90}"/>
                  </c:ext>
                </c:extLst>
              </c15:ser>
            </c15:filteredBarSeries>
          </c:ext>
        </c:extLst>
      </c:bar3DChart>
      <c:catAx>
        <c:axId val="1614174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0033CC"/>
                </a:solidFill>
                <a:latin typeface="a_Albionic" panose="020B0903060703020204" pitchFamily="34" charset="-52"/>
                <a:ea typeface="+mn-ea"/>
                <a:cs typeface="+mn-cs"/>
              </a:defRPr>
            </a:pPr>
            <a:endParaRPr lang="ru-RU"/>
          </a:p>
        </c:txPr>
        <c:crossAx val="161432704"/>
        <c:crosses val="autoZero"/>
        <c:auto val="1"/>
        <c:lblAlgn val="ctr"/>
        <c:lblOffset val="100"/>
        <c:noMultiLvlLbl val="0"/>
      </c:catAx>
      <c:valAx>
        <c:axId val="161432704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.0;[Red]#,##0.0" sourceLinked="1"/>
        <c:majorTickMark val="out"/>
        <c:minorTickMark val="none"/>
        <c:tickLblPos val="nextTo"/>
        <c:crossAx val="1614174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2227981161278665"/>
          <c:y val="8.879957756395214E-2"/>
          <c:w val="0.24539010884164356"/>
          <c:h val="0.1316551031133999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0339379619689021"/>
          <c:y val="0.27395459637854958"/>
          <c:w val="0.7939128511353758"/>
          <c:h val="0.37651028658908919"/>
        </c:manualLayout>
      </c:layout>
      <c:bar3DChart>
        <c:barDir val="col"/>
        <c:grouping val="clustered"/>
        <c:varyColors val="0"/>
        <c:ser>
          <c:idx val="1"/>
          <c:order val="0"/>
          <c:tx>
            <c:strRef>
              <c:f>Лист1!$C$1</c:f>
              <c:strCache>
                <c:ptCount val="1"/>
                <c:pt idx="0">
                  <c:v>ФАКТ,тыс.руб.</c:v>
                </c:pt>
              </c:strCache>
            </c:strRef>
          </c:tx>
          <c:spPr>
            <a:solidFill>
              <a:srgbClr val="00B0F0">
                <a:alpha val="79000"/>
              </a:srgbClr>
            </a:solidFill>
            <a:ln>
              <a:noFill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l"/>
            </a:scene3d>
            <a:sp3d prstMaterial="plastic">
              <a:bevelT w="260350" prst="coolSlant"/>
              <a:bevelB w="38100"/>
            </a:sp3d>
          </c:spPr>
          <c:invertIfNegative val="0"/>
          <c:dLbls>
            <c:dLbl>
              <c:idx val="0"/>
              <c:layout>
                <c:manualLayout>
                  <c:x val="0"/>
                  <c:y val="-9.29336859609763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9C6B-42E2-9172-156D9474F894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5706243621511794E-2"/>
                  <c:y val="-5.06262253416975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9C6B-42E2-9172-156D9474F894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3.3192225622283383E-2"/>
                  <c:y val="-5.29620343011094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9C6B-42E2-9172-156D9474F894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3.5176666665317352E-2"/>
                  <c:y val="-5.4273898629481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9C6B-42E2-9172-156D9474F894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clip" vert="horz" wrap="square" lIns="0" tIns="0" rIns="0" bIns="0" anchor="t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2026</c:v>
                </c:pt>
              </c:numCache>
            </c:numRef>
          </c:cat>
          <c:val>
            <c:numRef>
              <c:f>Лист1!$C$2:$C$6</c:f>
              <c:numCache>
                <c:formatCode>0.0</c:formatCode>
                <c:ptCount val="5"/>
                <c:pt idx="0" formatCode="#,##0.0">
                  <c:v>454.9</c:v>
                </c:pt>
                <c:pt idx="1">
                  <c:v>241</c:v>
                </c:pt>
                <c:pt idx="2">
                  <c:v>241</c:v>
                </c:pt>
                <c:pt idx="3">
                  <c:v>241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4-9C6B-42E2-9172-156D9474F89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3"/>
        <c:gapDepth val="17"/>
        <c:shape val="box"/>
        <c:axId val="161528448"/>
        <c:axId val="161535488"/>
        <c:axId val="0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2"/>
                <c:order val="1"/>
                <c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Лист1!$D$1</c15:sqref>
                        </c15:formulaRef>
                      </c:ext>
                    </c:extLst>
                    <c:strCache>
                      <c:ptCount val="1"/>
                      <c:pt idx="0">
                        <c:v>Столбец1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5">
                          <a:tint val="96000"/>
                          <a:lumMod val="100000"/>
                        </a:schemeClr>
                      </a:gs>
                      <a:gs pos="78000">
                        <a:schemeClr val="accent5">
                          <a:shade val="94000"/>
                          <a:lumMod val="9400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  <a:effectLst>
                    <a:outerShdw blurRad="50800" dist="38100" dir="5400000" rotWithShape="0">
                      <a:srgbClr val="000000">
                        <a:alpha val="35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threePt" dir="tl"/>
                  </a:scene3d>
                  <a:sp3d prstMaterial="plastic">
                    <a:bevelT w="0" h="0"/>
                  </a:sp3d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ru-RU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6r2="http://schemas.microsoft.com/office/drawing/2015/06/chart"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Лист1!$A$2:$A$6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2023</c:v>
                      </c:pt>
                      <c:pt idx="1">
                        <c:v>2024</c:v>
                      </c:pt>
                      <c:pt idx="2">
                        <c:v>2025</c:v>
                      </c:pt>
                      <c:pt idx="3">
                        <c:v>2026</c:v>
                      </c:pt>
                    </c:numCache>
                  </c:numRef>
                </c:cat>
                <c:val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Лист1!$D$2:$D$6</c15:sqref>
                        </c15:formulaRef>
                      </c:ext>
                    </c:extLst>
                    <c:numCache>
                      <c:formatCode>General</c:formatCode>
                      <c:ptCount val="5"/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5-9C6B-42E2-9172-156D9474F894}"/>
                  </c:ext>
                </c:extLst>
              </c15:ser>
            </c15:filteredBarSeries>
          </c:ext>
        </c:extLst>
      </c:bar3DChart>
      <c:catAx>
        <c:axId val="1615284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0033CC"/>
                </a:solidFill>
                <a:latin typeface="a_Albionic" panose="020B0903060703020204" pitchFamily="34" charset="-52"/>
                <a:ea typeface="+mn-ea"/>
                <a:cs typeface="+mn-cs"/>
              </a:defRPr>
            </a:pPr>
            <a:endParaRPr lang="ru-RU"/>
          </a:p>
        </c:txPr>
        <c:crossAx val="161535488"/>
        <c:crosses val="autoZero"/>
        <c:auto val="1"/>
        <c:lblAlgn val="ctr"/>
        <c:lblOffset val="100"/>
        <c:noMultiLvlLbl val="0"/>
      </c:catAx>
      <c:valAx>
        <c:axId val="161535488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.0" sourceLinked="1"/>
        <c:majorTickMark val="out"/>
        <c:minorTickMark val="none"/>
        <c:tickLblPos val="nextTo"/>
        <c:crossAx val="1615284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3068096625869161"/>
          <c:y val="0.10104524103337761"/>
          <c:w val="0.19270690295734322"/>
          <c:h val="6.343908367677927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Дотация</c:v>
                </c:pt>
                <c:pt idx="1">
                  <c:v>Субсидия</c:v>
                </c:pt>
                <c:pt idx="2">
                  <c:v>Субвенция</c:v>
                </c:pt>
                <c:pt idx="3">
                  <c:v>Иные МБТ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20189.8</c:v>
                </c:pt>
                <c:pt idx="1">
                  <c:v>14496.9</c:v>
                </c:pt>
                <c:pt idx="2">
                  <c:v>242460.6</c:v>
                </c:pt>
                <c:pt idx="3">
                  <c:v>17075.400000000001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Дотация</c:v>
                </c:pt>
                <c:pt idx="1">
                  <c:v>Субсидия</c:v>
                </c:pt>
                <c:pt idx="2">
                  <c:v>Субвенция</c:v>
                </c:pt>
                <c:pt idx="3">
                  <c:v>Иные МБТ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1632.2</c:v>
                </c:pt>
                <c:pt idx="1">
                  <c:v>29454.9</c:v>
                </c:pt>
                <c:pt idx="2">
                  <c:v>251137.4</c:v>
                </c:pt>
                <c:pt idx="3">
                  <c:v>1560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Дотация</c:v>
                </c:pt>
                <c:pt idx="1">
                  <c:v>Субсидия</c:v>
                </c:pt>
                <c:pt idx="2">
                  <c:v>Субвенция</c:v>
                </c:pt>
                <c:pt idx="3">
                  <c:v>Иные МБТ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938.6</c:v>
                </c:pt>
                <c:pt idx="1">
                  <c:v>12556.9</c:v>
                </c:pt>
                <c:pt idx="2">
                  <c:v>233077.7</c:v>
                </c:pt>
                <c:pt idx="3">
                  <c:v>1560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Дотация</c:v>
                </c:pt>
                <c:pt idx="1">
                  <c:v>Субсидия</c:v>
                </c:pt>
                <c:pt idx="2">
                  <c:v>Субвенция</c:v>
                </c:pt>
                <c:pt idx="3">
                  <c:v>Иные МБТ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924.8</c:v>
                </c:pt>
                <c:pt idx="1">
                  <c:v>97557.8</c:v>
                </c:pt>
                <c:pt idx="2">
                  <c:v>227453.1</c:v>
                </c:pt>
                <c:pt idx="3">
                  <c:v>1560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61205632"/>
        <c:axId val="161973376"/>
      </c:barChart>
      <c:catAx>
        <c:axId val="1612056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61973376"/>
        <c:crosses val="autoZero"/>
        <c:auto val="1"/>
        <c:lblAlgn val="ctr"/>
        <c:lblOffset val="100"/>
        <c:noMultiLvlLbl val="0"/>
      </c:catAx>
      <c:valAx>
        <c:axId val="16197337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612056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dLbl>
              <c:idx val="0"/>
              <c:layout>
                <c:manualLayout>
                  <c:x val="-3.1976308782511814E-2"/>
                  <c:y val="-0.4169928055415536"/>
                </c:manualLayout>
              </c:layout>
              <c:tx>
                <c:rich>
                  <a:bodyPr/>
                  <a:lstStyle/>
                  <a:p>
                    <a:r>
                      <a:rPr lang="en-US" sz="2000" dirty="0" smtClean="0"/>
                      <a:t>333 440 738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461789715348163"/>
                      <c:h val="0.13823148511671435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9.6352365210412849E-3"/>
                  <c:y val="-0.3905665775358019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66575428851992"/>
                      <c:h val="0.15396046123467921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9.8018354179109299E-3"/>
                  <c:y val="-0.382654613564652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530647388896023"/>
                      <c:h val="0.15396046123467921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4.5619797288656352E-2"/>
                  <c:y val="-0.4490284157783510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782306769975782"/>
                      <c:h val="0.1618249492936616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2026</c:v>
                </c:pt>
              </c:numCache>
            </c:numRef>
          </c:cat>
          <c:val>
            <c:numRef>
              <c:f>Лист1!$B$2:$B$5</c:f>
              <c:numCache>
                <c:formatCode>#,##0</c:formatCode>
                <c:ptCount val="4"/>
                <c:pt idx="0">
                  <c:v>333440738</c:v>
                </c:pt>
                <c:pt idx="1">
                  <c:v>305188866</c:v>
                </c:pt>
                <c:pt idx="2">
                  <c:v>255243894</c:v>
                </c:pt>
                <c:pt idx="3">
                  <c:v>343699204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163003008"/>
        <c:axId val="163005952"/>
        <c:axId val="0"/>
      </c:bar3DChart>
      <c:catAx>
        <c:axId val="163003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63005952"/>
        <c:crosses val="autoZero"/>
        <c:auto val="1"/>
        <c:lblAlgn val="ctr"/>
        <c:lblOffset val="100"/>
        <c:noMultiLvlLbl val="0"/>
      </c:catAx>
      <c:valAx>
        <c:axId val="163005952"/>
        <c:scaling>
          <c:orientation val="minMax"/>
        </c:scaling>
        <c:delete val="1"/>
        <c:axPos val="l"/>
        <c:numFmt formatCode="#,##0" sourceLinked="1"/>
        <c:majorTickMark val="none"/>
        <c:minorTickMark val="none"/>
        <c:tickLblPos val="none"/>
        <c:crossAx val="1630030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751939857827504"/>
          <c:y val="0.19558653910995757"/>
          <c:w val="0.52927073787573908"/>
          <c:h val="0.7742433855371897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4"/>
          <c:dPt>
            <c:idx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09A-440F-A809-BAD1B869D223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09A-440F-A809-BAD1B869D223}"/>
              </c:ext>
            </c:extLst>
          </c:dPt>
          <c:dPt>
            <c:idx val="2"/>
            <c:bubble3D val="0"/>
            <c:spPr>
              <a:solidFill>
                <a:srgbClr val="00FF00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09A-440F-A809-BAD1B869D223}"/>
              </c:ext>
            </c:extLst>
          </c:dPt>
          <c:dPt>
            <c:idx val="3"/>
            <c:bubble3D val="0"/>
            <c:spPr>
              <a:solidFill>
                <a:srgbClr val="67F6F9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09A-440F-A809-BAD1B869D223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309A-440F-A809-BAD1B869D22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Лист1!$A$2:$A$6</c:f>
              <c:strCache>
                <c:ptCount val="5"/>
                <c:pt idx="0">
                  <c:v>Образование</c:v>
                </c:pt>
                <c:pt idx="1">
                  <c:v>Социальная политика</c:v>
                </c:pt>
                <c:pt idx="2">
                  <c:v>Национальная экономика</c:v>
                </c:pt>
                <c:pt idx="3">
                  <c:v>Культура, физкультура и спорт</c:v>
                </c:pt>
                <c:pt idx="4">
                  <c:v>Прочие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67.599999999999994</c:v>
                </c:pt>
                <c:pt idx="1">
                  <c:v>7.1</c:v>
                </c:pt>
                <c:pt idx="2">
                  <c:v>4</c:v>
                </c:pt>
                <c:pt idx="3">
                  <c:v>8.6999999999999993</c:v>
                </c:pt>
                <c:pt idx="4">
                  <c:v>12.6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309A-440F-A809-BAD1B869D22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20"/>
        <c:holeSize val="2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807977636046622E-2"/>
          <c:y val="9.5441177058677412E-2"/>
          <c:w val="0.87461836447831565"/>
          <c:h val="0.7723808526999226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тыс.человек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отчет 2022</c:v>
                </c:pt>
                <c:pt idx="1">
                  <c:v>оценка 2023</c:v>
                </c:pt>
                <c:pt idx="2">
                  <c:v> прогноз 2024</c:v>
                </c:pt>
                <c:pt idx="3">
                  <c:v> прогноз 2025</c:v>
                </c:pt>
                <c:pt idx="4">
                  <c:v>прогноз 2026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2680.5</c:v>
                </c:pt>
                <c:pt idx="1">
                  <c:v>2788.5</c:v>
                </c:pt>
                <c:pt idx="2">
                  <c:v>2796.5</c:v>
                </c:pt>
                <c:pt idx="3">
                  <c:v>2796.5</c:v>
                </c:pt>
                <c:pt idx="4">
                  <c:v>2796.5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F34-4738-A861-55F4C9D770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pyramid"/>
        <c:axId val="59399168"/>
        <c:axId val="59400960"/>
        <c:axId val="0"/>
      </c:bar3DChart>
      <c:catAx>
        <c:axId val="593991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/>
          <a:lstStyle/>
          <a:p>
            <a:pPr>
              <a:defRPr sz="10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59400960"/>
        <c:crosses val="autoZero"/>
        <c:auto val="0"/>
        <c:lblAlgn val="ctr"/>
        <c:lblOffset val="100"/>
        <c:tickMarkSkip val="1"/>
        <c:noMultiLvlLbl val="0"/>
      </c:catAx>
      <c:valAx>
        <c:axId val="594009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593991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тыс.рублей</c:v>
                </c:pt>
              </c:strCache>
            </c:strRef>
          </c:tx>
          <c:spPr>
            <a:solidFill>
              <a:srgbClr val="32DA8E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 отчет 2022</c:v>
                </c:pt>
                <c:pt idx="1">
                  <c:v> оценка 2023</c:v>
                </c:pt>
                <c:pt idx="2">
                  <c:v> прогноз 2024</c:v>
                </c:pt>
                <c:pt idx="3">
                  <c:v> прогноз 2025</c:v>
                </c:pt>
                <c:pt idx="4">
                  <c:v> прогноз 2026</c:v>
                </c:pt>
              </c:strCache>
            </c:str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1090430.2</c:v>
                </c:pt>
                <c:pt idx="1">
                  <c:v>1248137</c:v>
                </c:pt>
                <c:pt idx="2">
                  <c:v>1340834</c:v>
                </c:pt>
                <c:pt idx="3">
                  <c:v>1397588</c:v>
                </c:pt>
                <c:pt idx="4">
                  <c:v>1457838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210-41E4-BCA6-18FFE91C454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темп роста в %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205273784583410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210-41E4-BCA6-18FFE91C454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711866015312671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210-41E4-BCA6-18FFE91C454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3.013184461458541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A210-41E4-BCA6-18FFE91C454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3.314502907604379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A210-41E4-BCA6-18FFE91C454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807886951013220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A210-41E4-BCA6-18FFE91C454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 отчет 2022</c:v>
                </c:pt>
                <c:pt idx="1">
                  <c:v> оценка 2023</c:v>
                </c:pt>
                <c:pt idx="2">
                  <c:v> прогноз 2024</c:v>
                </c:pt>
                <c:pt idx="3">
                  <c:v> прогноз 2025</c:v>
                </c:pt>
                <c:pt idx="4">
                  <c:v> прогноз 2026</c:v>
                </c:pt>
              </c:strCache>
            </c:strRef>
          </c:cat>
          <c:val>
            <c:numRef>
              <c:f>Лист1!$C$2:$C$6</c:f>
              <c:numCache>
                <c:formatCode>0</c:formatCode>
                <c:ptCount val="5"/>
                <c:pt idx="0">
                  <c:v>116.1</c:v>
                </c:pt>
                <c:pt idx="1">
                  <c:v>114.5</c:v>
                </c:pt>
                <c:pt idx="2">
                  <c:v>107.4</c:v>
                </c:pt>
                <c:pt idx="3">
                  <c:v>104.2</c:v>
                </c:pt>
                <c:pt idx="4">
                  <c:v>104.3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A210-41E4-BCA6-18FFE91C454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one"/>
        <c:axId val="59450496"/>
        <c:axId val="59452032"/>
        <c:axId val="0"/>
      </c:bar3DChart>
      <c:catAx>
        <c:axId val="59450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59452032"/>
        <c:crosses val="autoZero"/>
        <c:auto val="1"/>
        <c:lblAlgn val="ctr"/>
        <c:lblOffset val="100"/>
        <c:noMultiLvlLbl val="0"/>
      </c:catAx>
      <c:valAx>
        <c:axId val="59452032"/>
        <c:scaling>
          <c:orientation val="minMax"/>
          <c:max val="1025"/>
        </c:scaling>
        <c:delete val="0"/>
        <c:axPos val="l"/>
        <c:numFmt formatCode="#,##0.0" sourceLinked="1"/>
        <c:majorTickMark val="none"/>
        <c:minorTickMark val="none"/>
        <c:tickLblPos val="none"/>
        <c:crossAx val="59450496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400">
              <a:solidFill>
                <a:schemeClr val="tx1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9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3069456542994797E-2"/>
          <c:y val="0.15472592659710779"/>
          <c:w val="0.90128617125984256"/>
          <c:h val="0.616440415674982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тыс.руб.</c:v>
                </c:pt>
              </c:strCache>
            </c:strRef>
          </c:tx>
          <c:spPr>
            <a:solidFill>
              <a:srgbClr val="F923BC"/>
            </a:solidFill>
            <a:ln>
              <a:solidFill>
                <a:schemeClr val="accent1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0.2945690677684813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6CEB-4452-AD24-1908A45A170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3240370023289354E-3"/>
                  <c:y val="0.3555143921343740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6CEB-4452-AD24-1908A45A170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3240370023289779E-3"/>
                  <c:y val="0.3910658313478114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6CEB-4452-AD24-1908A45A170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"/>
                  <c:y val="0.4723262638356683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6CEB-4452-AD24-1908A45A170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1.7042741137879233E-16"/>
                  <c:y val="0.49264137195763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6CEB-4452-AD24-1908A45A170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Отчет 2022</c:v>
                </c:pt>
                <c:pt idx="1">
                  <c:v>Оценка 2023 </c:v>
                </c:pt>
                <c:pt idx="2">
                  <c:v>Прогноз 2024 </c:v>
                </c:pt>
                <c:pt idx="3">
                  <c:v>Прогноз 2025 </c:v>
                </c:pt>
                <c:pt idx="4">
                  <c:v>Прогноз 2026 </c:v>
                </c:pt>
              </c:strCache>
            </c:str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33900.1</c:v>
                </c:pt>
                <c:pt idx="1">
                  <c:v>37300.1</c:v>
                </c:pt>
                <c:pt idx="2">
                  <c:v>39955.699999999997</c:v>
                </c:pt>
                <c:pt idx="3">
                  <c:v>41645</c:v>
                </c:pt>
                <c:pt idx="4">
                  <c:v>43442.400000000001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6CEB-4452-AD24-1908A45A170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4"/>
        <c:overlap val="-27"/>
        <c:axId val="59528320"/>
        <c:axId val="59539840"/>
      </c:barChart>
      <c:lineChart>
        <c:grouping val="standard"/>
        <c:varyColors val="0"/>
        <c:ser>
          <c:idx val="2"/>
          <c:order val="1"/>
          <c:tx>
            <c:strRef>
              <c:f>Лист1!$C$1</c:f>
              <c:strCache>
                <c:ptCount val="1"/>
                <c:pt idx="0">
                  <c:v>Темп роста, %</c:v>
                </c:pt>
              </c:strCache>
            </c:strRef>
          </c:tx>
          <c:spPr>
            <a:ln w="60325" cap="rnd" cmpd="sng">
              <a:solidFill>
                <a:schemeClr val="accent2">
                  <a:lumMod val="50000"/>
                </a:schemeClr>
              </a:solidFill>
              <a:round/>
            </a:ln>
            <a:effectLst/>
          </c:spPr>
          <c:marker>
            <c:symbol val="square"/>
            <c:size val="13"/>
            <c:spPr>
              <a:solidFill>
                <a:schemeClr val="accent2">
                  <a:lumMod val="50000"/>
                </a:schemeClr>
              </a:solidFill>
              <a:ln w="50800">
                <a:solidFill>
                  <a:schemeClr val="accent2">
                    <a:lumMod val="50000"/>
                  </a:schemeClr>
                </a:solidFill>
              </a:ln>
            </c:spPr>
          </c:marker>
          <c:dPt>
            <c:idx val="1"/>
            <c:marker>
              <c:spPr>
                <a:solidFill>
                  <a:schemeClr val="accent2">
                    <a:lumMod val="50000"/>
                  </a:schemeClr>
                </a:solidFill>
                <a:ln w="50800" cmpd="sng">
                  <a:solidFill>
                    <a:schemeClr val="accent2">
                      <a:lumMod val="50000"/>
                    </a:schemeClr>
                  </a:solidFill>
                </a:ln>
              </c:spPr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6CEB-4452-AD24-1908A45A170F}"/>
              </c:ext>
            </c:extLst>
          </c:dPt>
          <c:dLbls>
            <c:dLbl>
              <c:idx val="0"/>
              <c:layout>
                <c:manualLayout>
                  <c:x val="-5.1128814051237516E-2"/>
                  <c:y val="-9.14179865488390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6CEB-4452-AD24-1908A45A170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4.6480740046579559E-2"/>
                  <c:y val="-9.64967635793300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6CEB-4452-AD24-1908A45A170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8804777048908538E-2"/>
                  <c:y val="-9.14179865488390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6CEB-4452-AD24-1908A45A170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4.8804777048908538E-2"/>
                  <c:y val="-9.64967635793300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6CEB-4452-AD24-1908A45A170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4.8804777048908538E-2"/>
                  <c:y val="-9.14179865488390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6CEB-4452-AD24-1908A45A170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Отчет 2022</c:v>
                </c:pt>
                <c:pt idx="1">
                  <c:v>Оценка 2023 </c:v>
                </c:pt>
                <c:pt idx="2">
                  <c:v>Прогноз 2024 </c:v>
                </c:pt>
                <c:pt idx="3">
                  <c:v>Прогноз 2025 </c:v>
                </c:pt>
                <c:pt idx="4">
                  <c:v>Прогноз 2026 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106</c:v>
                </c:pt>
                <c:pt idx="1">
                  <c:v>110</c:v>
                </c:pt>
                <c:pt idx="2">
                  <c:v>107</c:v>
                </c:pt>
                <c:pt idx="3">
                  <c:v>104</c:v>
                </c:pt>
                <c:pt idx="4">
                  <c:v>104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B-6CEB-4452-AD24-1908A45A170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59542912"/>
        <c:axId val="59541376"/>
      </c:lineChart>
      <c:catAx>
        <c:axId val="59528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endParaRPr lang="ru-RU"/>
          </a:p>
        </c:txPr>
        <c:crossAx val="59539840"/>
        <c:crosses val="autoZero"/>
        <c:auto val="1"/>
        <c:lblAlgn val="ctr"/>
        <c:lblOffset val="100"/>
        <c:noMultiLvlLbl val="0"/>
      </c:catAx>
      <c:valAx>
        <c:axId val="59539840"/>
        <c:scaling>
          <c:orientation val="minMax"/>
        </c:scaling>
        <c:delete val="0"/>
        <c:axPos val="l"/>
        <c:numFmt formatCode="#,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9528320"/>
        <c:crosses val="autoZero"/>
        <c:crossBetween val="between"/>
      </c:valAx>
      <c:valAx>
        <c:axId val="59541376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crossAx val="59542912"/>
        <c:crosses val="max"/>
        <c:crossBetween val="between"/>
      </c:valAx>
      <c:catAx>
        <c:axId val="5954291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9541376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0.15954804006644252"/>
          <c:y val="1.9934656458770173E-2"/>
          <c:w val="0.25114715015420075"/>
          <c:h val="0.2007228659338831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4.7241118669690101E-3"/>
                  <c:y val="2.5023207839092315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Times New Roman" pitchFamily="18" charset="0"/>
                        <a:cs typeface="Times New Roman" pitchFamily="18" charset="0"/>
                      </a:rPr>
                      <a:t> 853768,0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EA6B-4AA3-B6EB-C13E2D3E0AA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7241118669690101E-3"/>
                  <c:y val="2.3519487217269579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Times New Roman" pitchFamily="18" charset="0"/>
                        <a:cs typeface="Times New Roman" pitchFamily="18" charset="0"/>
                      </a:rPr>
                      <a:t>1048892,4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EA6B-4AA3-B6EB-C13E2D3E0AA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3.8492212282988437E-3"/>
                  <c:y val="2.7108229573417773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Times New Roman" pitchFamily="18" charset="0"/>
                        <a:cs typeface="Times New Roman" pitchFamily="18" charset="0"/>
                      </a:rPr>
                      <a:t>1167438,2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EA6B-4AA3-B6EB-C13E2D3E0AA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4871652948143387E-3"/>
                  <c:y val="2.0186767847933419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Times New Roman" pitchFamily="18" charset="0"/>
                        <a:cs typeface="Times New Roman" pitchFamily="18" charset="0"/>
                      </a:rPr>
                      <a:t>1250326,3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EA6B-4AA3-B6EB-C13E2D3E0AA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2.799501252819588E-3"/>
                  <c:y val="2.2045236867310164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Times New Roman" pitchFamily="18" charset="0"/>
                        <a:cs typeface="Times New Roman" pitchFamily="18" charset="0"/>
                      </a:rPr>
                      <a:t>1341925,2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EA6B-4AA3-B6EB-C13E2D3E0AA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отчет 2021</c:v>
                </c:pt>
                <c:pt idx="1">
                  <c:v>оценка 2022</c:v>
                </c:pt>
                <c:pt idx="2">
                  <c:v>прогноз 2023</c:v>
                </c:pt>
                <c:pt idx="3">
                  <c:v>прогноз 2024</c:v>
                </c:pt>
                <c:pt idx="4">
                  <c:v>прогноз 2025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 formatCode="#,##0">
                  <c:v>853768</c:v>
                </c:pt>
                <c:pt idx="1">
                  <c:v>1048892</c:v>
                </c:pt>
                <c:pt idx="2">
                  <c:v>1167438</c:v>
                </c:pt>
                <c:pt idx="3">
                  <c:v>1250326</c:v>
                </c:pt>
                <c:pt idx="4">
                  <c:v>1341925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EA6B-4AA3-B6EB-C13E2D3E0AA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9"/>
        <c:overlap val="39"/>
        <c:axId val="59617280"/>
        <c:axId val="59619968"/>
      </c:barChart>
      <c:lineChart>
        <c:grouping val="stacked"/>
        <c:varyColors val="0"/>
        <c:ser>
          <c:idx val="1"/>
          <c:order val="1"/>
          <c:tx>
            <c:strRef>
              <c:f>Лист1!$C$1</c:f>
              <c:strCache>
                <c:ptCount val="1"/>
                <c:pt idx="0">
                  <c:v>темп роста в %</c:v>
                </c:pt>
              </c:strCache>
            </c:strRef>
          </c:tx>
          <c:dLbls>
            <c:dLbl>
              <c:idx val="0"/>
              <c:layout>
                <c:manualLayout>
                  <c:x val="-7.3487465852482725E-2"/>
                  <c:y val="8.908126427466293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EA6B-4AA3-B6EB-C13E2D3E0AA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1528901149261064E-2"/>
                  <c:y val="-1.44234824933756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EA6B-4AA3-B6EB-C13E2D3E0AA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5.7739992322388405E-2"/>
                  <c:y val="-0.1133073012598539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EA6B-4AA3-B6EB-C13E2D3E0AA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5.7565348974235361E-2"/>
                  <c:y val="-9.69012009135784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EA6B-4AA3-B6EB-C13E2D3E0AA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5.9489959588384787E-2"/>
                  <c:y val="-9.69012009135784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EA6B-4AA3-B6EB-C13E2D3E0AA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отчет 2021</c:v>
                </c:pt>
                <c:pt idx="1">
                  <c:v>оценка 2022</c:v>
                </c:pt>
                <c:pt idx="2">
                  <c:v>прогноз 2023</c:v>
                </c:pt>
                <c:pt idx="3">
                  <c:v>прогноз 2024</c:v>
                </c:pt>
                <c:pt idx="4">
                  <c:v>прогноз 2025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106.5</c:v>
                </c:pt>
                <c:pt idx="1">
                  <c:v>123</c:v>
                </c:pt>
                <c:pt idx="2">
                  <c:v>103.6</c:v>
                </c:pt>
                <c:pt idx="3">
                  <c:v>103.7</c:v>
                </c:pt>
                <c:pt idx="4">
                  <c:v>103.7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B-EA6B-4AA3-B6EB-C13E2D3E0AA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59635584"/>
        <c:axId val="59634048"/>
      </c:lineChart>
      <c:catAx>
        <c:axId val="59617280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none"/>
        <c:crossAx val="59619968"/>
        <c:crosses val="autoZero"/>
        <c:auto val="1"/>
        <c:lblAlgn val="ctr"/>
        <c:lblOffset val="100"/>
        <c:noMultiLvlLbl val="0"/>
      </c:catAx>
      <c:valAx>
        <c:axId val="59619968"/>
        <c:scaling>
          <c:orientation val="minMax"/>
        </c:scaling>
        <c:delete val="0"/>
        <c:axPos val="l"/>
        <c:numFmt formatCode="#,##0" sourceLinked="1"/>
        <c:majorTickMark val="none"/>
        <c:minorTickMark val="none"/>
        <c:tickLblPos val="nextTo"/>
        <c:txPr>
          <a:bodyPr/>
          <a:lstStyle/>
          <a:p>
            <a:pPr>
              <a:defRPr sz="1000">
                <a:latin typeface="+mn-lt"/>
              </a:defRPr>
            </a:pPr>
            <a:endParaRPr lang="ru-RU"/>
          </a:p>
        </c:txPr>
        <c:crossAx val="59617280"/>
        <c:crosses val="autoZero"/>
        <c:crossBetween val="between"/>
      </c:valAx>
      <c:valAx>
        <c:axId val="59634048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+mn-lt"/>
              </a:defRPr>
            </a:pPr>
            <a:endParaRPr lang="ru-RU"/>
          </a:p>
        </c:txPr>
        <c:crossAx val="59635584"/>
        <c:crosses val="max"/>
        <c:crossBetween val="between"/>
      </c:valAx>
      <c:catAx>
        <c:axId val="59635584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59634048"/>
        <c:crosses val="autoZero"/>
        <c:auto val="1"/>
        <c:lblAlgn val="ctr"/>
        <c:lblOffset val="100"/>
        <c:noMultiLvlLbl val="0"/>
      </c:catAx>
    </c:plotArea>
    <c:legend>
      <c:legendPos val="b"/>
      <c:layout>
        <c:manualLayout>
          <c:xMode val="edge"/>
          <c:yMode val="edge"/>
          <c:x val="0.18012554978246764"/>
          <c:y val="0.86060414057319679"/>
          <c:w val="0.50274965629296342"/>
          <c:h val="9.2611802843881236E-2"/>
        </c:manualLayout>
      </c:layout>
      <c:overlay val="0"/>
      <c:txPr>
        <a:bodyPr/>
        <a:lstStyle/>
        <a:p>
          <a:pPr>
            <a:defRPr sz="1400" b="1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млн.рублей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dLbl>
              <c:idx val="0"/>
              <c:layout>
                <c:manualLayout>
                  <c:x val="9.9544142552850487E-18"/>
                  <c:y val="-4.00958778514027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3.9817657021140195E-17"/>
                  <c:y val="-3.9740493238081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3437945816122842E-3"/>
                  <c:y val="-4.00958778514027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2.1718972908061022E-3"/>
                  <c:y val="-3.9740493238081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"/>
                  <c:y val="-4.00958778514027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 отчет 2022</c:v>
                </c:pt>
                <c:pt idx="1">
                  <c:v> оценка 2023</c:v>
                </c:pt>
                <c:pt idx="2">
                  <c:v> прогноз 2024</c:v>
                </c:pt>
                <c:pt idx="3">
                  <c:v> прогноз 2025</c:v>
                </c:pt>
                <c:pt idx="4">
                  <c:v> прогноз 2026</c:v>
                </c:pt>
              </c:strCache>
            </c:strRef>
          </c:cat>
          <c:val>
            <c:numRef>
              <c:f>Лист1!$B$2:$B$6</c:f>
              <c:numCache>
                <c:formatCode>#,##0.00</c:formatCode>
                <c:ptCount val="5"/>
                <c:pt idx="0">
                  <c:v>110601.4</c:v>
                </c:pt>
                <c:pt idx="1">
                  <c:v>121915.6</c:v>
                </c:pt>
                <c:pt idx="2">
                  <c:v>131138.5</c:v>
                </c:pt>
                <c:pt idx="3" formatCode="#,##0.0">
                  <c:v>139513</c:v>
                </c:pt>
                <c:pt idx="4">
                  <c:v>149877.4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587-47C8-8192-AD5F9D2C7DB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темп роста в %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205273784583410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E587-47C8-8192-AD5F9D2C7DB4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711866015312671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E587-47C8-8192-AD5F9D2C7DB4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3.013184461458541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E587-47C8-8192-AD5F9D2C7DB4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3.314502907604379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E587-47C8-8192-AD5F9D2C7DB4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807886951013220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E587-47C8-8192-AD5F9D2C7DB4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 отчет 2022</c:v>
                </c:pt>
                <c:pt idx="1">
                  <c:v> оценка 2023</c:v>
                </c:pt>
                <c:pt idx="2">
                  <c:v> прогноз 2024</c:v>
                </c:pt>
                <c:pt idx="3">
                  <c:v> прогноз 2025</c:v>
                </c:pt>
                <c:pt idx="4">
                  <c:v> прогноз 2026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75</c:v>
                </c:pt>
                <c:pt idx="1">
                  <c:v>106</c:v>
                </c:pt>
                <c:pt idx="2">
                  <c:v>103</c:v>
                </c:pt>
                <c:pt idx="3">
                  <c:v>103.5</c:v>
                </c:pt>
                <c:pt idx="4">
                  <c:v>103.5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E587-47C8-8192-AD5F9D2C7DB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one"/>
        <c:axId val="60715392"/>
        <c:axId val="60716928"/>
        <c:axId val="0"/>
      </c:bar3DChart>
      <c:catAx>
        <c:axId val="60715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0716928"/>
        <c:crosses val="autoZero"/>
        <c:auto val="1"/>
        <c:lblAlgn val="ctr"/>
        <c:lblOffset val="100"/>
        <c:noMultiLvlLbl val="0"/>
      </c:catAx>
      <c:valAx>
        <c:axId val="60716928"/>
        <c:scaling>
          <c:orientation val="minMax"/>
          <c:max val="1025"/>
        </c:scaling>
        <c:delete val="0"/>
        <c:axPos val="l"/>
        <c:numFmt formatCode="#,##0.00" sourceLinked="1"/>
        <c:majorTickMark val="none"/>
        <c:minorTickMark val="none"/>
        <c:tickLblPos val="none"/>
        <c:crossAx val="60715392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400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9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3069456542994797E-2"/>
          <c:y val="0.15472592659710779"/>
          <c:w val="0.90128617125984256"/>
          <c:h val="0.616440415674982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тыс.руб.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0.2945690677684813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5B20-4045-9B37-33474F6D16E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3240370023289354E-3"/>
                  <c:y val="0.3555143921343740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5B20-4045-9B37-33474F6D16E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3240370023289779E-3"/>
                  <c:y val="0.3910658313478114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5B20-4045-9B37-33474F6D16E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"/>
                  <c:y val="0.4063021624392846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5B20-4045-9B37-33474F6D16E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"/>
                  <c:y val="0.4266172705612488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5B20-4045-9B37-33474F6D16E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Отчет 2022 </c:v>
                </c:pt>
                <c:pt idx="1">
                  <c:v>Оценка 2023 </c:v>
                </c:pt>
                <c:pt idx="2">
                  <c:v>Прогноз 2024 </c:v>
                </c:pt>
                <c:pt idx="3">
                  <c:v>Прогноз 2025 </c:v>
                </c:pt>
                <c:pt idx="4">
                  <c:v>Прогноз 2026 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 formatCode="#,##0.0">
                  <c:v>9486.6</c:v>
                </c:pt>
                <c:pt idx="1">
                  <c:v>11637.6</c:v>
                </c:pt>
                <c:pt idx="2" formatCode="#,##0.0">
                  <c:v>12811.8</c:v>
                </c:pt>
                <c:pt idx="3" formatCode="#,##0.0">
                  <c:v>13669.2</c:v>
                </c:pt>
                <c:pt idx="4">
                  <c:v>14642.4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5B20-4045-9B37-33474F6D16E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4"/>
        <c:overlap val="-27"/>
        <c:axId val="61960576"/>
        <c:axId val="61963648"/>
      </c:barChart>
      <c:lineChart>
        <c:grouping val="standard"/>
        <c:varyColors val="0"/>
        <c:ser>
          <c:idx val="2"/>
          <c:order val="1"/>
          <c:tx>
            <c:strRef>
              <c:f>Лист1!$C$1</c:f>
              <c:strCache>
                <c:ptCount val="1"/>
                <c:pt idx="0">
                  <c:v>Темп роста, %</c:v>
                </c:pt>
              </c:strCache>
            </c:strRef>
          </c:tx>
          <c:spPr>
            <a:ln w="60325" cap="rnd" cmpd="sng">
              <a:solidFill>
                <a:schemeClr val="accent2">
                  <a:lumMod val="50000"/>
                </a:schemeClr>
              </a:solidFill>
              <a:round/>
            </a:ln>
            <a:effectLst/>
          </c:spPr>
          <c:marker>
            <c:symbol val="square"/>
            <c:size val="13"/>
            <c:spPr>
              <a:solidFill>
                <a:schemeClr val="accent2">
                  <a:lumMod val="50000"/>
                </a:schemeClr>
              </a:solidFill>
              <a:ln w="50800">
                <a:solidFill>
                  <a:schemeClr val="accent2">
                    <a:lumMod val="50000"/>
                  </a:schemeClr>
                </a:solidFill>
              </a:ln>
            </c:spPr>
          </c:marker>
          <c:dPt>
            <c:idx val="1"/>
            <c:marker>
              <c:spPr>
                <a:solidFill>
                  <a:schemeClr val="accent2">
                    <a:lumMod val="50000"/>
                  </a:schemeClr>
                </a:solidFill>
                <a:ln w="50800" cmpd="sng">
                  <a:solidFill>
                    <a:schemeClr val="accent2">
                      <a:lumMod val="50000"/>
                    </a:schemeClr>
                  </a:solidFill>
                </a:ln>
              </c:spPr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5B20-4045-9B37-33474F6D16E2}"/>
              </c:ext>
            </c:extLst>
          </c:dPt>
          <c:dLbls>
            <c:dLbl>
              <c:idx val="0"/>
              <c:layout>
                <c:manualLayout>
                  <c:x val="-5.1128814051237516E-2"/>
                  <c:y val="-9.14179865488390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5B20-4045-9B37-33474F6D16E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4.6480740046579559E-2"/>
                  <c:y val="-9.64967635793300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5B20-4045-9B37-33474F6D16E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8804777048908538E-2"/>
                  <c:y val="-9.14179865488390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5B20-4045-9B37-33474F6D16E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4.8804777048908538E-2"/>
                  <c:y val="-9.64967635793300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5B20-4045-9B37-33474F6D16E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4.8804777048908538E-2"/>
                  <c:y val="-9.14179865488390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5B20-4045-9B37-33474F6D16E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Отчет 2022 </c:v>
                </c:pt>
                <c:pt idx="1">
                  <c:v>Оценка 2023 </c:v>
                </c:pt>
                <c:pt idx="2">
                  <c:v>Прогноз 2024 </c:v>
                </c:pt>
                <c:pt idx="3">
                  <c:v>Прогноз 2025 </c:v>
                </c:pt>
                <c:pt idx="4">
                  <c:v>Прогноз 2026 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106</c:v>
                </c:pt>
                <c:pt idx="1">
                  <c:v>109</c:v>
                </c:pt>
                <c:pt idx="2">
                  <c:v>112</c:v>
                </c:pt>
                <c:pt idx="3">
                  <c:v>114</c:v>
                </c:pt>
                <c:pt idx="4">
                  <c:v>115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B-5B20-4045-9B37-33474F6D16E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61991552"/>
        <c:axId val="61990016"/>
      </c:lineChart>
      <c:catAx>
        <c:axId val="61960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endParaRPr lang="ru-RU"/>
          </a:p>
        </c:txPr>
        <c:crossAx val="61963648"/>
        <c:crosses val="autoZero"/>
        <c:auto val="1"/>
        <c:lblAlgn val="ctr"/>
        <c:lblOffset val="100"/>
        <c:noMultiLvlLbl val="0"/>
      </c:catAx>
      <c:valAx>
        <c:axId val="61963648"/>
        <c:scaling>
          <c:orientation val="minMax"/>
        </c:scaling>
        <c:delete val="0"/>
        <c:axPos val="l"/>
        <c:numFmt formatCode="#,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1960576"/>
        <c:crosses val="autoZero"/>
        <c:crossBetween val="between"/>
      </c:valAx>
      <c:valAx>
        <c:axId val="61990016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crossAx val="61991552"/>
        <c:crosses val="max"/>
        <c:crossBetween val="between"/>
      </c:valAx>
      <c:catAx>
        <c:axId val="6199155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61990016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0.15954804006644252"/>
          <c:y val="1.9934656458770173E-2"/>
          <c:w val="0.25114715015420075"/>
          <c:h val="0.2007228659338831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6247050339450991E-2"/>
          <c:y val="6.6349920767824078E-3"/>
          <c:w val="0.97620283835237109"/>
          <c:h val="0.7859264809713978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dLbl>
              <c:idx val="0"/>
              <c:layout>
                <c:manualLayout>
                  <c:x val="-1.3942388003746087E-2"/>
                  <c:y val="-3.852326804279506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445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595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033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3.1256336020732143E-3"/>
                  <c:y val="-7.274759979398166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399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329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221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5.7000277077089915E-4"/>
                  <c:y val="-3.800976428172697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485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859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495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5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445595033</c:v>
                </c:pt>
                <c:pt idx="1">
                  <c:v>399329221</c:v>
                </c:pt>
                <c:pt idx="2">
                  <c:v>485859495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dLbl>
              <c:idx val="0"/>
              <c:layout>
                <c:manualLayout>
                  <c:x val="2.5960539979231527E-2"/>
                  <c:y val="-7.088449092872750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451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352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033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4494634821737626"/>
                      <c:h val="6.7772389340522252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4.233595843078547E-2"/>
                  <c:y val="-5.248871987984320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393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572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221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5.7390844651565083E-2"/>
                  <c:y val="-3.5633151679450289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485 859 </a:t>
                    </a:r>
                    <a:r>
                      <a:rPr lang="en-US" dirty="0" smtClean="0"/>
                      <a:t>495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5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451352033</c:v>
                </c:pt>
                <c:pt idx="1">
                  <c:v>393572221</c:v>
                </c:pt>
                <c:pt idx="2" formatCode="#,##0.0">
                  <c:v>485859495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133240704"/>
        <c:axId val="133798912"/>
        <c:axId val="0"/>
      </c:bar3DChart>
      <c:catAx>
        <c:axId val="133240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33798912"/>
        <c:crosses val="autoZero"/>
        <c:auto val="1"/>
        <c:lblAlgn val="ctr"/>
        <c:lblOffset val="100"/>
        <c:noMultiLvlLbl val="0"/>
      </c:catAx>
      <c:valAx>
        <c:axId val="1337989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crossAx val="13324070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37546343274347233"/>
          <c:y val="0.89730062187455184"/>
          <c:w val="0.24040234937430788"/>
          <c:h val="6.4392497228745571E-2"/>
        </c:manualLayout>
      </c:layout>
      <c:overlay val="0"/>
      <c:txPr>
        <a:bodyPr/>
        <a:lstStyle/>
        <a:p>
          <a:pPr>
            <a:defRPr sz="11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24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1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2AB9174-8041-4EFB-A13A-0B7BC081D4F2}" type="doc">
      <dgm:prSet loTypeId="urn:microsoft.com/office/officeart/2005/8/layout/radial6" loCatId="cycle" qsTypeId="urn:microsoft.com/office/officeart/2005/8/quickstyle/3d4" qsCatId="3D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A4549659-CB23-4B03-9914-10112DC4A1B9}">
      <dgm:prSet phldrT="[Текст]" custT="1"/>
      <dgm:spPr/>
      <dgm:t>
        <a:bodyPr/>
        <a:lstStyle/>
        <a:p>
          <a:r>
            <a:rPr lang="ru-RU" sz="2000" b="1" dirty="0">
              <a:latin typeface="a_Albionic" panose="020B0903060703020204" pitchFamily="34" charset="-52"/>
              <a:cs typeface="Times New Roman" pitchFamily="18" charset="0"/>
            </a:rPr>
            <a:t>Муниципальные программы  муниципального образования </a:t>
          </a:r>
        </a:p>
        <a:p>
          <a:r>
            <a:rPr lang="ru-RU" sz="2000" b="1" dirty="0" smtClean="0">
              <a:latin typeface="a_Albionic" panose="020B0903060703020204" pitchFamily="34" charset="-52"/>
              <a:cs typeface="Times New Roman" pitchFamily="18" charset="0"/>
            </a:rPr>
            <a:t>«Дмитриевский район»</a:t>
          </a:r>
          <a:endParaRPr lang="ru-RU" sz="2000" b="1" dirty="0">
            <a:latin typeface="a_Albionic" panose="020B0903060703020204" pitchFamily="34" charset="-52"/>
            <a:cs typeface="Times New Roman" pitchFamily="18" charset="0"/>
          </a:endParaRPr>
        </a:p>
      </dgm:t>
    </dgm:pt>
    <dgm:pt modelId="{3D554C80-3E5B-4D4C-8CC0-50DC4355DBF8}" type="parTrans" cxnId="{3CB09D16-E584-4B84-937E-E136475BB564}">
      <dgm:prSet/>
      <dgm:spPr/>
      <dgm:t>
        <a:bodyPr/>
        <a:lstStyle/>
        <a:p>
          <a:endParaRPr lang="ru-RU"/>
        </a:p>
      </dgm:t>
    </dgm:pt>
    <dgm:pt modelId="{FD2206F6-700F-45EE-A28E-1E8B38DDE19E}" type="sibTrans" cxnId="{3CB09D16-E584-4B84-937E-E136475BB564}">
      <dgm:prSet/>
      <dgm:spPr/>
      <dgm:t>
        <a:bodyPr/>
        <a:lstStyle/>
        <a:p>
          <a:endParaRPr lang="ru-RU"/>
        </a:p>
      </dgm:t>
    </dgm:pt>
    <dgm:pt modelId="{DF15BCE4-FB84-4C8B-A702-FA1619A557DE}">
      <dgm:prSet phldrT="[Текст]" custT="1"/>
      <dgm:spPr/>
      <dgm:t>
        <a:bodyPr/>
        <a:lstStyle/>
        <a:p>
          <a:r>
            <a:rPr lang="ru-RU" sz="1800" b="1" dirty="0">
              <a:latin typeface="Times New Roman" pitchFamily="18" charset="0"/>
              <a:cs typeface="Times New Roman" pitchFamily="18" charset="0"/>
            </a:rPr>
            <a:t>Новое качество жизни</a:t>
          </a:r>
        </a:p>
      </dgm:t>
    </dgm:pt>
    <dgm:pt modelId="{3F41BFCF-5BA5-42AE-8634-92F90FA5BF69}" type="parTrans" cxnId="{A1670FED-6603-4669-9D03-38CD310497E4}">
      <dgm:prSet/>
      <dgm:spPr/>
      <dgm:t>
        <a:bodyPr/>
        <a:lstStyle/>
        <a:p>
          <a:endParaRPr lang="ru-RU"/>
        </a:p>
      </dgm:t>
    </dgm:pt>
    <dgm:pt modelId="{564BD764-0B7A-45C5-9C6B-03FFDA55F776}" type="sibTrans" cxnId="{A1670FED-6603-4669-9D03-38CD310497E4}">
      <dgm:prSet/>
      <dgm:spPr/>
      <dgm:t>
        <a:bodyPr/>
        <a:lstStyle/>
        <a:p>
          <a:endParaRPr lang="ru-RU"/>
        </a:p>
      </dgm:t>
    </dgm:pt>
    <dgm:pt modelId="{937B90AE-287D-4EF1-95F3-0264C1BD1F9F}">
      <dgm:prSet phldrT="[Текст]" custT="1"/>
      <dgm:spPr/>
      <dgm:t>
        <a:bodyPr/>
        <a:lstStyle/>
        <a:p>
          <a:r>
            <a:rPr lang="ru-RU" sz="1800" b="1" dirty="0">
              <a:latin typeface="Times New Roman" pitchFamily="18" charset="0"/>
              <a:cs typeface="Times New Roman" pitchFamily="18" charset="0"/>
            </a:rPr>
            <a:t>Развитие экономики</a:t>
          </a:r>
        </a:p>
      </dgm:t>
    </dgm:pt>
    <dgm:pt modelId="{4E3783B8-823A-4947-BECC-D00F0D2DA5C1}" type="parTrans" cxnId="{7C48F17C-2F5B-474A-BCF5-2ECA75BB0F7F}">
      <dgm:prSet/>
      <dgm:spPr/>
      <dgm:t>
        <a:bodyPr/>
        <a:lstStyle/>
        <a:p>
          <a:endParaRPr lang="ru-RU"/>
        </a:p>
      </dgm:t>
    </dgm:pt>
    <dgm:pt modelId="{B60260FC-3734-4741-8EA5-777A0A2C4D6D}" type="sibTrans" cxnId="{7C48F17C-2F5B-474A-BCF5-2ECA75BB0F7F}">
      <dgm:prSet/>
      <dgm:spPr/>
      <dgm:t>
        <a:bodyPr/>
        <a:lstStyle/>
        <a:p>
          <a:endParaRPr lang="ru-RU"/>
        </a:p>
      </dgm:t>
    </dgm:pt>
    <dgm:pt modelId="{C33BD382-B08C-4547-983F-7802C37813F0}">
      <dgm:prSet phldrT="[Текст]" custT="1"/>
      <dgm:spPr/>
      <dgm:t>
        <a:bodyPr/>
        <a:lstStyle/>
        <a:p>
          <a:r>
            <a:rPr lang="ru-RU" sz="1600" b="1" dirty="0">
              <a:latin typeface="Times New Roman" pitchFamily="18" charset="0"/>
              <a:cs typeface="Times New Roman" pitchFamily="18" charset="0"/>
            </a:rPr>
            <a:t>Эффективное муниципальное управление</a:t>
          </a:r>
        </a:p>
      </dgm:t>
    </dgm:pt>
    <dgm:pt modelId="{95A7961A-1FC8-42E4-A58E-CDF30689849D}" type="parTrans" cxnId="{7317EF3F-A679-4013-85D8-9108D29F60B8}">
      <dgm:prSet/>
      <dgm:spPr/>
      <dgm:t>
        <a:bodyPr/>
        <a:lstStyle/>
        <a:p>
          <a:endParaRPr lang="ru-RU"/>
        </a:p>
      </dgm:t>
    </dgm:pt>
    <dgm:pt modelId="{3BAAB008-6D4D-48AB-B19A-E7823900E4D0}" type="sibTrans" cxnId="{7317EF3F-A679-4013-85D8-9108D29F60B8}">
      <dgm:prSet/>
      <dgm:spPr/>
      <dgm:t>
        <a:bodyPr/>
        <a:lstStyle/>
        <a:p>
          <a:endParaRPr lang="ru-RU"/>
        </a:p>
      </dgm:t>
    </dgm:pt>
    <dgm:pt modelId="{20BECA36-5E41-4754-B290-773D116CBE45}" type="pres">
      <dgm:prSet presAssocID="{D2AB9174-8041-4EFB-A13A-0B7BC081D4F2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1380980-D59C-4411-BCCA-BD3F5D34A479}" type="pres">
      <dgm:prSet presAssocID="{A4549659-CB23-4B03-9914-10112DC4A1B9}" presName="centerShape" presStyleLbl="node0" presStyleIdx="0" presStyleCnt="1" custScaleX="142985" custScaleY="108642"/>
      <dgm:spPr/>
      <dgm:t>
        <a:bodyPr/>
        <a:lstStyle/>
        <a:p>
          <a:endParaRPr lang="ru-RU"/>
        </a:p>
      </dgm:t>
    </dgm:pt>
    <dgm:pt modelId="{04B2C144-30A7-4B43-AF3D-063B6CFB16FE}" type="pres">
      <dgm:prSet presAssocID="{DF15BCE4-FB84-4C8B-A702-FA1619A557DE}" presName="node" presStyleLbl="node1" presStyleIdx="0" presStyleCnt="3" custScaleX="147018" custScaleY="1419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3C05CC-0721-4500-BBE8-0348DC418DFA}" type="pres">
      <dgm:prSet presAssocID="{DF15BCE4-FB84-4C8B-A702-FA1619A557DE}" presName="dummy" presStyleCnt="0"/>
      <dgm:spPr/>
    </dgm:pt>
    <dgm:pt modelId="{7331648E-5BAA-4660-8FC6-DB3E0572E6EC}" type="pres">
      <dgm:prSet presAssocID="{564BD764-0B7A-45C5-9C6B-03FFDA55F776}" presName="sibTrans" presStyleLbl="sibTrans2D1" presStyleIdx="0" presStyleCnt="3"/>
      <dgm:spPr/>
      <dgm:t>
        <a:bodyPr/>
        <a:lstStyle/>
        <a:p>
          <a:endParaRPr lang="ru-RU"/>
        </a:p>
      </dgm:t>
    </dgm:pt>
    <dgm:pt modelId="{C87BB52B-6262-4D55-9BE4-2C9C55AC28F6}" type="pres">
      <dgm:prSet presAssocID="{937B90AE-287D-4EF1-95F3-0264C1BD1F9F}" presName="node" presStyleLbl="node1" presStyleIdx="1" presStyleCnt="3" custScaleX="141557" custScaleY="145016" custRadScaleRad="114053" custRadScaleInc="-15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B1B971-2409-4DE6-9497-F8016C610C12}" type="pres">
      <dgm:prSet presAssocID="{937B90AE-287D-4EF1-95F3-0264C1BD1F9F}" presName="dummy" presStyleCnt="0"/>
      <dgm:spPr/>
    </dgm:pt>
    <dgm:pt modelId="{934CCDD7-8DF2-4DA0-BD18-85A7AA79048C}" type="pres">
      <dgm:prSet presAssocID="{B60260FC-3734-4741-8EA5-777A0A2C4D6D}" presName="sibTrans" presStyleLbl="sibTrans2D1" presStyleIdx="1" presStyleCnt="3" custScaleX="102131" custScaleY="78319"/>
      <dgm:spPr/>
      <dgm:t>
        <a:bodyPr/>
        <a:lstStyle/>
        <a:p>
          <a:endParaRPr lang="ru-RU"/>
        </a:p>
      </dgm:t>
    </dgm:pt>
    <dgm:pt modelId="{72147F6D-1961-41F9-ABB3-FDA6219AE332}" type="pres">
      <dgm:prSet presAssocID="{C33BD382-B08C-4547-983F-7802C37813F0}" presName="node" presStyleLbl="node1" presStyleIdx="2" presStyleCnt="3" custScaleX="148688" custScaleY="145016" custRadScaleRad="111304" custRadScaleInc="36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685639-3010-44D9-8A49-3E3011794C4D}" type="pres">
      <dgm:prSet presAssocID="{C33BD382-B08C-4547-983F-7802C37813F0}" presName="dummy" presStyleCnt="0"/>
      <dgm:spPr/>
    </dgm:pt>
    <dgm:pt modelId="{4E7083C7-2BF0-4162-AD50-D6CB42E34209}" type="pres">
      <dgm:prSet presAssocID="{3BAAB008-6D4D-48AB-B19A-E7823900E4D0}" presName="sibTrans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1816734E-AAF9-4F0A-B6EF-C9E10FC834B7}" type="presOf" srcId="{DF15BCE4-FB84-4C8B-A702-FA1619A557DE}" destId="{04B2C144-30A7-4B43-AF3D-063B6CFB16FE}" srcOrd="0" destOrd="0" presId="urn:microsoft.com/office/officeart/2005/8/layout/radial6"/>
    <dgm:cxn modelId="{7317EF3F-A679-4013-85D8-9108D29F60B8}" srcId="{A4549659-CB23-4B03-9914-10112DC4A1B9}" destId="{C33BD382-B08C-4547-983F-7802C37813F0}" srcOrd="2" destOrd="0" parTransId="{95A7961A-1FC8-42E4-A58E-CDF30689849D}" sibTransId="{3BAAB008-6D4D-48AB-B19A-E7823900E4D0}"/>
    <dgm:cxn modelId="{E7D4A78C-8D81-4739-BBE6-1FAA5427C5B1}" type="presOf" srcId="{B60260FC-3734-4741-8EA5-777A0A2C4D6D}" destId="{934CCDD7-8DF2-4DA0-BD18-85A7AA79048C}" srcOrd="0" destOrd="0" presId="urn:microsoft.com/office/officeart/2005/8/layout/radial6"/>
    <dgm:cxn modelId="{7C48F17C-2F5B-474A-BCF5-2ECA75BB0F7F}" srcId="{A4549659-CB23-4B03-9914-10112DC4A1B9}" destId="{937B90AE-287D-4EF1-95F3-0264C1BD1F9F}" srcOrd="1" destOrd="0" parTransId="{4E3783B8-823A-4947-BECC-D00F0D2DA5C1}" sibTransId="{B60260FC-3734-4741-8EA5-777A0A2C4D6D}"/>
    <dgm:cxn modelId="{093A25BD-6993-48F0-9444-C5327D8B3628}" type="presOf" srcId="{A4549659-CB23-4B03-9914-10112DC4A1B9}" destId="{71380980-D59C-4411-BCCA-BD3F5D34A479}" srcOrd="0" destOrd="0" presId="urn:microsoft.com/office/officeart/2005/8/layout/radial6"/>
    <dgm:cxn modelId="{3CB09D16-E584-4B84-937E-E136475BB564}" srcId="{D2AB9174-8041-4EFB-A13A-0B7BC081D4F2}" destId="{A4549659-CB23-4B03-9914-10112DC4A1B9}" srcOrd="0" destOrd="0" parTransId="{3D554C80-3E5B-4D4C-8CC0-50DC4355DBF8}" sibTransId="{FD2206F6-700F-45EE-A28E-1E8B38DDE19E}"/>
    <dgm:cxn modelId="{A1670FED-6603-4669-9D03-38CD310497E4}" srcId="{A4549659-CB23-4B03-9914-10112DC4A1B9}" destId="{DF15BCE4-FB84-4C8B-A702-FA1619A557DE}" srcOrd="0" destOrd="0" parTransId="{3F41BFCF-5BA5-42AE-8634-92F90FA5BF69}" sibTransId="{564BD764-0B7A-45C5-9C6B-03FFDA55F776}"/>
    <dgm:cxn modelId="{F5736A0D-097F-4019-89C4-01C94A05F6EF}" type="presOf" srcId="{D2AB9174-8041-4EFB-A13A-0B7BC081D4F2}" destId="{20BECA36-5E41-4754-B290-773D116CBE45}" srcOrd="0" destOrd="0" presId="urn:microsoft.com/office/officeart/2005/8/layout/radial6"/>
    <dgm:cxn modelId="{E8267314-1C20-410D-98AB-D8F79DC4D522}" type="presOf" srcId="{937B90AE-287D-4EF1-95F3-0264C1BD1F9F}" destId="{C87BB52B-6262-4D55-9BE4-2C9C55AC28F6}" srcOrd="0" destOrd="0" presId="urn:microsoft.com/office/officeart/2005/8/layout/radial6"/>
    <dgm:cxn modelId="{069F4CEF-6E44-4665-9F4B-166ABB90966F}" type="presOf" srcId="{3BAAB008-6D4D-48AB-B19A-E7823900E4D0}" destId="{4E7083C7-2BF0-4162-AD50-D6CB42E34209}" srcOrd="0" destOrd="0" presId="urn:microsoft.com/office/officeart/2005/8/layout/radial6"/>
    <dgm:cxn modelId="{794B5C6D-1CDB-421F-ACFD-CE1627CB2F2C}" type="presOf" srcId="{564BD764-0B7A-45C5-9C6B-03FFDA55F776}" destId="{7331648E-5BAA-4660-8FC6-DB3E0572E6EC}" srcOrd="0" destOrd="0" presId="urn:microsoft.com/office/officeart/2005/8/layout/radial6"/>
    <dgm:cxn modelId="{37C02226-66E3-4D3A-A5EA-B4379F79BFDA}" type="presOf" srcId="{C33BD382-B08C-4547-983F-7802C37813F0}" destId="{72147F6D-1961-41F9-ABB3-FDA6219AE332}" srcOrd="0" destOrd="0" presId="urn:microsoft.com/office/officeart/2005/8/layout/radial6"/>
    <dgm:cxn modelId="{271985AA-661A-4477-A885-17D87591FB3D}" type="presParOf" srcId="{20BECA36-5E41-4754-B290-773D116CBE45}" destId="{71380980-D59C-4411-BCCA-BD3F5D34A479}" srcOrd="0" destOrd="0" presId="urn:microsoft.com/office/officeart/2005/8/layout/radial6"/>
    <dgm:cxn modelId="{F5009E92-95D1-48E4-92A6-2C59A0F8842A}" type="presParOf" srcId="{20BECA36-5E41-4754-B290-773D116CBE45}" destId="{04B2C144-30A7-4B43-AF3D-063B6CFB16FE}" srcOrd="1" destOrd="0" presId="urn:microsoft.com/office/officeart/2005/8/layout/radial6"/>
    <dgm:cxn modelId="{1EF1F5D8-2C48-44E8-969F-02C331076899}" type="presParOf" srcId="{20BECA36-5E41-4754-B290-773D116CBE45}" destId="{443C05CC-0721-4500-BBE8-0348DC418DFA}" srcOrd="2" destOrd="0" presId="urn:microsoft.com/office/officeart/2005/8/layout/radial6"/>
    <dgm:cxn modelId="{B5E2153E-C91C-40C8-AB6E-758889F7B6F4}" type="presParOf" srcId="{20BECA36-5E41-4754-B290-773D116CBE45}" destId="{7331648E-5BAA-4660-8FC6-DB3E0572E6EC}" srcOrd="3" destOrd="0" presId="urn:microsoft.com/office/officeart/2005/8/layout/radial6"/>
    <dgm:cxn modelId="{A92D069A-6F83-4BAB-9DA6-BDB8F4944F29}" type="presParOf" srcId="{20BECA36-5E41-4754-B290-773D116CBE45}" destId="{C87BB52B-6262-4D55-9BE4-2C9C55AC28F6}" srcOrd="4" destOrd="0" presId="urn:microsoft.com/office/officeart/2005/8/layout/radial6"/>
    <dgm:cxn modelId="{83062CFB-7C93-4C48-838F-C3FF1E360920}" type="presParOf" srcId="{20BECA36-5E41-4754-B290-773D116CBE45}" destId="{AAB1B971-2409-4DE6-9497-F8016C610C12}" srcOrd="5" destOrd="0" presId="urn:microsoft.com/office/officeart/2005/8/layout/radial6"/>
    <dgm:cxn modelId="{0985B50B-3A55-4CFD-8C89-9E3F13809E93}" type="presParOf" srcId="{20BECA36-5E41-4754-B290-773D116CBE45}" destId="{934CCDD7-8DF2-4DA0-BD18-85A7AA79048C}" srcOrd="6" destOrd="0" presId="urn:microsoft.com/office/officeart/2005/8/layout/radial6"/>
    <dgm:cxn modelId="{6A6934BB-5D0C-48C0-A325-9CFBC0136EBB}" type="presParOf" srcId="{20BECA36-5E41-4754-B290-773D116CBE45}" destId="{72147F6D-1961-41F9-ABB3-FDA6219AE332}" srcOrd="7" destOrd="0" presId="urn:microsoft.com/office/officeart/2005/8/layout/radial6"/>
    <dgm:cxn modelId="{27A5303C-E1F0-4049-AF9A-AB6AFCC4EC66}" type="presParOf" srcId="{20BECA36-5E41-4754-B290-773D116CBE45}" destId="{75685639-3010-44D9-8A49-3E3011794C4D}" srcOrd="8" destOrd="0" presId="urn:microsoft.com/office/officeart/2005/8/layout/radial6"/>
    <dgm:cxn modelId="{ED2D9F68-5380-4B9A-BF24-83359BD7F179}" type="presParOf" srcId="{20BECA36-5E41-4754-B290-773D116CBE45}" destId="{4E7083C7-2BF0-4162-AD50-D6CB42E34209}" srcOrd="9" destOrd="0" presId="urn:microsoft.com/office/officeart/2005/8/layout/radial6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9A6063A-617D-4051-8C32-E2B30EE22C7C}" type="doc">
      <dgm:prSet loTypeId="urn:microsoft.com/office/officeart/2005/8/layout/pyramid2" loCatId="list" qsTypeId="urn:microsoft.com/office/officeart/2005/8/quickstyle/3d7" qsCatId="3D" csTypeId="urn:microsoft.com/office/officeart/2005/8/colors/accent1_2" csCatId="accent1" phldr="1"/>
      <dgm:spPr/>
    </dgm:pt>
    <dgm:pt modelId="{BBD938F4-20E7-402F-8D07-576811D1E031}">
      <dgm:prSet phldrT="[Текст]" custT="1"/>
      <dgm:spPr/>
      <dgm:t>
        <a:bodyPr/>
        <a:lstStyle/>
        <a:p>
          <a:r>
            <a: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Прогноз </a:t>
          </a:r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2024 </a:t>
          </a:r>
          <a:r>
            <a: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год- </a:t>
          </a:r>
        </a:p>
        <a:p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39 096 624 </a:t>
          </a:r>
          <a:r>
            <a: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рублей</a:t>
          </a:r>
        </a:p>
      </dgm:t>
    </dgm:pt>
    <dgm:pt modelId="{6AC74669-3801-4BD8-B427-4CD0798B1194}" type="parTrans" cxnId="{966D8E18-BCBD-4DBD-AE26-4462B5B34D86}">
      <dgm:prSet/>
      <dgm:spPr/>
      <dgm:t>
        <a:bodyPr/>
        <a:lstStyle/>
        <a:p>
          <a:endParaRPr lang="ru-RU"/>
        </a:p>
      </dgm:t>
    </dgm:pt>
    <dgm:pt modelId="{10C94873-DDC0-449A-B446-CDA0873B2BCE}" type="sibTrans" cxnId="{966D8E18-BCBD-4DBD-AE26-4462B5B34D86}">
      <dgm:prSet/>
      <dgm:spPr/>
      <dgm:t>
        <a:bodyPr/>
        <a:lstStyle/>
        <a:p>
          <a:endParaRPr lang="ru-RU"/>
        </a:p>
      </dgm:t>
    </dgm:pt>
    <dgm:pt modelId="{B78C1B64-EB6F-4756-8A74-50C566FAEA5F}">
      <dgm:prSet phldrT="[Текст]" custT="1"/>
      <dgm:spPr/>
      <dgm:t>
        <a:bodyPr/>
        <a:lstStyle/>
        <a:p>
          <a:r>
            <a:rPr lang="ru-RU" sz="1800" b="1" dirty="0">
              <a:latin typeface="Times New Roman" panose="02020603050405020304" pitchFamily="18" charset="0"/>
              <a:cs typeface="Times New Roman" panose="02020603050405020304" pitchFamily="18" charset="0"/>
            </a:rPr>
            <a:t>Прогноз </a:t>
          </a: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2025 </a:t>
          </a:r>
          <a:r>
            <a:rPr lang="ru-RU" sz="1800" b="1" dirty="0">
              <a:latin typeface="Times New Roman" panose="02020603050405020304" pitchFamily="18" charset="0"/>
              <a:cs typeface="Times New Roman" panose="02020603050405020304" pitchFamily="18" charset="0"/>
            </a:rPr>
            <a:t>год-</a:t>
          </a:r>
        </a:p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32 682 565 </a:t>
          </a:r>
          <a:r>
            <a:rPr lang="ru-RU" sz="1800" b="1" dirty="0">
              <a:latin typeface="Times New Roman" panose="02020603050405020304" pitchFamily="18" charset="0"/>
              <a:cs typeface="Times New Roman" panose="02020603050405020304" pitchFamily="18" charset="0"/>
            </a:rPr>
            <a:t>рублей</a:t>
          </a:r>
        </a:p>
      </dgm:t>
    </dgm:pt>
    <dgm:pt modelId="{FDD86F34-A665-4F14-9873-87A3A9F5AACB}" type="parTrans" cxnId="{4E8D9496-3F12-41C8-A46C-A54BB62BDBA8}">
      <dgm:prSet/>
      <dgm:spPr/>
      <dgm:t>
        <a:bodyPr/>
        <a:lstStyle/>
        <a:p>
          <a:endParaRPr lang="ru-RU"/>
        </a:p>
      </dgm:t>
    </dgm:pt>
    <dgm:pt modelId="{B2CC5F35-03B0-4651-ACEF-7120F3D0C585}" type="sibTrans" cxnId="{4E8D9496-3F12-41C8-A46C-A54BB62BDBA8}">
      <dgm:prSet/>
      <dgm:spPr/>
      <dgm:t>
        <a:bodyPr/>
        <a:lstStyle/>
        <a:p>
          <a:endParaRPr lang="ru-RU"/>
        </a:p>
      </dgm:t>
    </dgm:pt>
    <dgm:pt modelId="{6F4D068B-32FB-4BE5-99BF-3C00E3A62522}">
      <dgm:prSet custT="1"/>
      <dgm:spPr/>
      <dgm:t>
        <a:bodyPr/>
        <a:lstStyle/>
        <a:p>
          <a:r>
            <a: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Прогноз </a:t>
          </a:r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2026 </a:t>
          </a:r>
          <a:r>
            <a: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год-</a:t>
          </a:r>
        </a:p>
        <a:p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33 675 565 </a:t>
          </a:r>
          <a:r>
            <a: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рублей</a:t>
          </a:r>
        </a:p>
        <a:p>
          <a:endParaRPr lang="ru-RU" sz="1500" dirty="0"/>
        </a:p>
      </dgm:t>
    </dgm:pt>
    <dgm:pt modelId="{801699B7-5DAF-4334-A889-01437F6F3BB2}" type="parTrans" cxnId="{3DF3AD4C-5C69-494C-9996-2D9E1FACA6ED}">
      <dgm:prSet/>
      <dgm:spPr/>
      <dgm:t>
        <a:bodyPr/>
        <a:lstStyle/>
        <a:p>
          <a:endParaRPr lang="ru-RU"/>
        </a:p>
      </dgm:t>
    </dgm:pt>
    <dgm:pt modelId="{5552C8BA-C1D4-4B8B-9A3D-8E618E42B2BF}" type="sibTrans" cxnId="{3DF3AD4C-5C69-494C-9996-2D9E1FACA6ED}">
      <dgm:prSet/>
      <dgm:spPr/>
      <dgm:t>
        <a:bodyPr/>
        <a:lstStyle/>
        <a:p>
          <a:endParaRPr lang="ru-RU"/>
        </a:p>
      </dgm:t>
    </dgm:pt>
    <dgm:pt modelId="{8154279E-34FA-47DA-BD7D-B3E796F53E9C}">
      <dgm:prSet custT="1"/>
      <dgm:spPr/>
      <dgm:t>
        <a:bodyPr/>
        <a:lstStyle/>
        <a:p>
          <a:r>
            <a:rPr lang="ru-RU" sz="1800" b="1" dirty="0">
              <a:latin typeface="Times New Roman" panose="02020603050405020304" pitchFamily="18" charset="0"/>
              <a:cs typeface="Times New Roman" panose="02020603050405020304" pitchFamily="18" charset="0"/>
            </a:rPr>
            <a:t>Оценка </a:t>
          </a: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2023 </a:t>
          </a:r>
          <a:r>
            <a:rPr lang="ru-RU" sz="1800" b="1" dirty="0">
              <a:latin typeface="Times New Roman" panose="02020603050405020304" pitchFamily="18" charset="0"/>
              <a:cs typeface="Times New Roman" panose="02020603050405020304" pitchFamily="18" charset="0"/>
            </a:rPr>
            <a:t>год-</a:t>
          </a:r>
        </a:p>
        <a:p>
          <a:r>
            <a:rPr lang="ru-RU" sz="1800" b="1" dirty="0">
              <a:latin typeface="Times New Roman" panose="02020603050405020304" pitchFamily="18" charset="0"/>
              <a:cs typeface="Times New Roman" panose="02020603050405020304" pitchFamily="18" charset="0"/>
            </a:rPr>
            <a:t>63 752 686 рублей</a:t>
          </a:r>
        </a:p>
      </dgm:t>
    </dgm:pt>
    <dgm:pt modelId="{51BCF5A2-D762-4B94-B68C-9B38F6562D18}" type="parTrans" cxnId="{5BB37F30-9E47-4F0A-B966-8E724D4CEC3C}">
      <dgm:prSet/>
      <dgm:spPr/>
      <dgm:t>
        <a:bodyPr/>
        <a:lstStyle/>
        <a:p>
          <a:endParaRPr lang="ru-RU"/>
        </a:p>
      </dgm:t>
    </dgm:pt>
    <dgm:pt modelId="{792131E8-54AC-4906-BA55-F86474EED9D9}" type="sibTrans" cxnId="{5BB37F30-9E47-4F0A-B966-8E724D4CEC3C}">
      <dgm:prSet/>
      <dgm:spPr/>
      <dgm:t>
        <a:bodyPr/>
        <a:lstStyle/>
        <a:p>
          <a:endParaRPr lang="ru-RU"/>
        </a:p>
      </dgm:t>
    </dgm:pt>
    <dgm:pt modelId="{CF1AA0B4-632F-4000-A749-15E1D76FA23D}" type="pres">
      <dgm:prSet presAssocID="{A9A6063A-617D-4051-8C32-E2B30EE22C7C}" presName="compositeShape" presStyleCnt="0">
        <dgm:presLayoutVars>
          <dgm:dir/>
          <dgm:resizeHandles/>
        </dgm:presLayoutVars>
      </dgm:prSet>
      <dgm:spPr/>
    </dgm:pt>
    <dgm:pt modelId="{E960AF71-8347-4CB1-88CD-AC761E6BB793}" type="pres">
      <dgm:prSet presAssocID="{A9A6063A-617D-4051-8C32-E2B30EE22C7C}" presName="pyramid" presStyleLbl="node1" presStyleIdx="0" presStyleCnt="1" custLinFactNeighborX="-9250" custLinFactNeighborY="2831"/>
      <dgm:spPr/>
    </dgm:pt>
    <dgm:pt modelId="{51FD6AC6-64B5-4430-86BC-F4779126BEB3}" type="pres">
      <dgm:prSet presAssocID="{A9A6063A-617D-4051-8C32-E2B30EE22C7C}" presName="theList" presStyleCnt="0"/>
      <dgm:spPr/>
    </dgm:pt>
    <dgm:pt modelId="{84DAED17-45DD-441C-96F7-41E5B39C692D}" type="pres">
      <dgm:prSet presAssocID="{8154279E-34FA-47DA-BD7D-B3E796F53E9C}" presName="aNode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3F5BEB-EB32-4344-87DB-1B30AB26ECF5}" type="pres">
      <dgm:prSet presAssocID="{8154279E-34FA-47DA-BD7D-B3E796F53E9C}" presName="aSpace" presStyleCnt="0"/>
      <dgm:spPr/>
    </dgm:pt>
    <dgm:pt modelId="{D119C177-C10A-4682-B8E6-A566E5BA0D64}" type="pres">
      <dgm:prSet presAssocID="{BBD938F4-20E7-402F-8D07-576811D1E031}" presName="aNode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F65B2E-8C1A-47B2-A26F-9BD031B3B0E9}" type="pres">
      <dgm:prSet presAssocID="{BBD938F4-20E7-402F-8D07-576811D1E031}" presName="aSpace" presStyleCnt="0"/>
      <dgm:spPr/>
    </dgm:pt>
    <dgm:pt modelId="{666884E4-1C46-40B2-94B1-F3975D0194AE}" type="pres">
      <dgm:prSet presAssocID="{B78C1B64-EB6F-4756-8A74-50C566FAEA5F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60D68B-26F9-4482-93C0-DA52FF2B916A}" type="pres">
      <dgm:prSet presAssocID="{B78C1B64-EB6F-4756-8A74-50C566FAEA5F}" presName="aSpace" presStyleCnt="0"/>
      <dgm:spPr/>
    </dgm:pt>
    <dgm:pt modelId="{911A9902-D605-4187-9193-A17492D018DD}" type="pres">
      <dgm:prSet presAssocID="{6F4D068B-32FB-4BE5-99BF-3C00E3A62522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A2B868-816D-46A6-8690-4516006C9FE0}" type="pres">
      <dgm:prSet presAssocID="{6F4D068B-32FB-4BE5-99BF-3C00E3A62522}" presName="aSpace" presStyleCnt="0"/>
      <dgm:spPr/>
    </dgm:pt>
  </dgm:ptLst>
  <dgm:cxnLst>
    <dgm:cxn modelId="{4E8D9496-3F12-41C8-A46C-A54BB62BDBA8}" srcId="{A9A6063A-617D-4051-8C32-E2B30EE22C7C}" destId="{B78C1B64-EB6F-4756-8A74-50C566FAEA5F}" srcOrd="2" destOrd="0" parTransId="{FDD86F34-A665-4F14-9873-87A3A9F5AACB}" sibTransId="{B2CC5F35-03B0-4651-ACEF-7120F3D0C585}"/>
    <dgm:cxn modelId="{57570EBE-D0BF-4C83-AA97-3C052B229630}" type="presOf" srcId="{8154279E-34FA-47DA-BD7D-B3E796F53E9C}" destId="{84DAED17-45DD-441C-96F7-41E5B39C692D}" srcOrd="0" destOrd="0" presId="urn:microsoft.com/office/officeart/2005/8/layout/pyramid2"/>
    <dgm:cxn modelId="{12DECAD1-7596-4E71-8FDE-5D94205B055A}" type="presOf" srcId="{B78C1B64-EB6F-4756-8A74-50C566FAEA5F}" destId="{666884E4-1C46-40B2-94B1-F3975D0194AE}" srcOrd="0" destOrd="0" presId="urn:microsoft.com/office/officeart/2005/8/layout/pyramid2"/>
    <dgm:cxn modelId="{3DF3AD4C-5C69-494C-9996-2D9E1FACA6ED}" srcId="{A9A6063A-617D-4051-8C32-E2B30EE22C7C}" destId="{6F4D068B-32FB-4BE5-99BF-3C00E3A62522}" srcOrd="3" destOrd="0" parTransId="{801699B7-5DAF-4334-A889-01437F6F3BB2}" sibTransId="{5552C8BA-C1D4-4B8B-9A3D-8E618E42B2BF}"/>
    <dgm:cxn modelId="{D1E97206-1618-42E1-B1DF-52D17E85E63E}" type="presOf" srcId="{6F4D068B-32FB-4BE5-99BF-3C00E3A62522}" destId="{911A9902-D605-4187-9193-A17492D018DD}" srcOrd="0" destOrd="0" presId="urn:microsoft.com/office/officeart/2005/8/layout/pyramid2"/>
    <dgm:cxn modelId="{C1A792C5-7DDA-4CC2-9E78-C901BA3747E4}" type="presOf" srcId="{BBD938F4-20E7-402F-8D07-576811D1E031}" destId="{D119C177-C10A-4682-B8E6-A566E5BA0D64}" srcOrd="0" destOrd="0" presId="urn:microsoft.com/office/officeart/2005/8/layout/pyramid2"/>
    <dgm:cxn modelId="{966D8E18-BCBD-4DBD-AE26-4462B5B34D86}" srcId="{A9A6063A-617D-4051-8C32-E2B30EE22C7C}" destId="{BBD938F4-20E7-402F-8D07-576811D1E031}" srcOrd="1" destOrd="0" parTransId="{6AC74669-3801-4BD8-B427-4CD0798B1194}" sibTransId="{10C94873-DDC0-449A-B446-CDA0873B2BCE}"/>
    <dgm:cxn modelId="{5BB37F30-9E47-4F0A-B966-8E724D4CEC3C}" srcId="{A9A6063A-617D-4051-8C32-E2B30EE22C7C}" destId="{8154279E-34FA-47DA-BD7D-B3E796F53E9C}" srcOrd="0" destOrd="0" parTransId="{51BCF5A2-D762-4B94-B68C-9B38F6562D18}" sibTransId="{792131E8-54AC-4906-BA55-F86474EED9D9}"/>
    <dgm:cxn modelId="{97CAA22D-B43A-4489-8F59-C0F1AB0870DF}" type="presOf" srcId="{A9A6063A-617D-4051-8C32-E2B30EE22C7C}" destId="{CF1AA0B4-632F-4000-A749-15E1D76FA23D}" srcOrd="0" destOrd="0" presId="urn:microsoft.com/office/officeart/2005/8/layout/pyramid2"/>
    <dgm:cxn modelId="{CA11706C-AF3B-4C17-938F-3DD222B3D5AD}" type="presParOf" srcId="{CF1AA0B4-632F-4000-A749-15E1D76FA23D}" destId="{E960AF71-8347-4CB1-88CD-AC761E6BB793}" srcOrd="0" destOrd="0" presId="urn:microsoft.com/office/officeart/2005/8/layout/pyramid2"/>
    <dgm:cxn modelId="{2308188E-5007-4BCE-9D07-30A2837C19BA}" type="presParOf" srcId="{CF1AA0B4-632F-4000-A749-15E1D76FA23D}" destId="{51FD6AC6-64B5-4430-86BC-F4779126BEB3}" srcOrd="1" destOrd="0" presId="urn:microsoft.com/office/officeart/2005/8/layout/pyramid2"/>
    <dgm:cxn modelId="{928638BD-D77C-45AC-B2C7-FA342C6B2920}" type="presParOf" srcId="{51FD6AC6-64B5-4430-86BC-F4779126BEB3}" destId="{84DAED17-45DD-441C-96F7-41E5B39C692D}" srcOrd="0" destOrd="0" presId="urn:microsoft.com/office/officeart/2005/8/layout/pyramid2"/>
    <dgm:cxn modelId="{C0328133-AAD2-40B3-9643-C21DA3EB6174}" type="presParOf" srcId="{51FD6AC6-64B5-4430-86BC-F4779126BEB3}" destId="{8A3F5BEB-EB32-4344-87DB-1B30AB26ECF5}" srcOrd="1" destOrd="0" presId="urn:microsoft.com/office/officeart/2005/8/layout/pyramid2"/>
    <dgm:cxn modelId="{2CAD822D-0023-4042-82DB-E4F6363D86B9}" type="presParOf" srcId="{51FD6AC6-64B5-4430-86BC-F4779126BEB3}" destId="{D119C177-C10A-4682-B8E6-A566E5BA0D64}" srcOrd="2" destOrd="0" presId="urn:microsoft.com/office/officeart/2005/8/layout/pyramid2"/>
    <dgm:cxn modelId="{392F7AB5-5563-4BBD-8A35-1CA7CAED93D5}" type="presParOf" srcId="{51FD6AC6-64B5-4430-86BC-F4779126BEB3}" destId="{10F65B2E-8C1A-47B2-A26F-9BD031B3B0E9}" srcOrd="3" destOrd="0" presId="urn:microsoft.com/office/officeart/2005/8/layout/pyramid2"/>
    <dgm:cxn modelId="{9C5CB88C-E922-404B-9869-8A72420B33D9}" type="presParOf" srcId="{51FD6AC6-64B5-4430-86BC-F4779126BEB3}" destId="{666884E4-1C46-40B2-94B1-F3975D0194AE}" srcOrd="4" destOrd="0" presId="urn:microsoft.com/office/officeart/2005/8/layout/pyramid2"/>
    <dgm:cxn modelId="{518556DC-4F5E-458A-984B-4A30A093B009}" type="presParOf" srcId="{51FD6AC6-64B5-4430-86BC-F4779126BEB3}" destId="{1B60D68B-26F9-4482-93C0-DA52FF2B916A}" srcOrd="5" destOrd="0" presId="urn:microsoft.com/office/officeart/2005/8/layout/pyramid2"/>
    <dgm:cxn modelId="{60922EFF-A9ED-43A7-8219-1D3ADBE48971}" type="presParOf" srcId="{51FD6AC6-64B5-4430-86BC-F4779126BEB3}" destId="{911A9902-D605-4187-9193-A17492D018DD}" srcOrd="6" destOrd="0" presId="urn:microsoft.com/office/officeart/2005/8/layout/pyramid2"/>
    <dgm:cxn modelId="{5D7AF266-2FE6-46B5-ACC7-21FF9BFE9681}" type="presParOf" srcId="{51FD6AC6-64B5-4430-86BC-F4779126BEB3}" destId="{2FA2B868-816D-46A6-8690-4516006C9FE0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DC39C50-FF82-4A57-8578-3DA5B2BDB947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8C0E7B8-741E-4C39-875F-C57F8BB6445C}">
      <dgm:prSet phldrT="[Текст]" custT="1"/>
      <dgm:spPr/>
      <dgm:t>
        <a:bodyPr/>
        <a:lstStyle/>
        <a:p>
          <a:r>
            <a:rPr lang="ru-RU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Образование</a:t>
          </a:r>
        </a:p>
      </dgm:t>
    </dgm:pt>
    <dgm:pt modelId="{EDD0B749-E2DD-44B6-955B-6E7D8F09763E}" type="parTrans" cxnId="{B2EF4DB6-CC31-4771-8757-A42E9F561507}">
      <dgm:prSet/>
      <dgm:spPr/>
      <dgm:t>
        <a:bodyPr/>
        <a:lstStyle/>
        <a:p>
          <a:endParaRPr lang="ru-RU"/>
        </a:p>
      </dgm:t>
    </dgm:pt>
    <dgm:pt modelId="{68E10810-76EC-4779-947A-2711A8977926}" type="sibTrans" cxnId="{B2EF4DB6-CC31-4771-8757-A42E9F561507}">
      <dgm:prSet/>
      <dgm:spPr/>
      <dgm:t>
        <a:bodyPr/>
        <a:lstStyle/>
        <a:p>
          <a:endParaRPr lang="ru-RU"/>
        </a:p>
      </dgm:t>
    </dgm:pt>
    <dgm:pt modelId="{7ECD0CC3-E338-4FE7-B4F6-EAE915A0E7CC}">
      <dgm:prSet phldrT="[Текст]" custT="1"/>
      <dgm:spPr/>
      <dgm:t>
        <a:bodyPr/>
        <a:lstStyle/>
        <a:p>
          <a:r>
            <a:rPr lang="ru-RU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Социальная политика</a:t>
          </a:r>
        </a:p>
      </dgm:t>
    </dgm:pt>
    <dgm:pt modelId="{E63C0D42-E8B3-4B6F-B7AB-16A220D9116D}" type="parTrans" cxnId="{31C69ABB-FAAC-4F4D-8E69-2790847E319A}">
      <dgm:prSet/>
      <dgm:spPr/>
      <dgm:t>
        <a:bodyPr/>
        <a:lstStyle/>
        <a:p>
          <a:endParaRPr lang="ru-RU"/>
        </a:p>
      </dgm:t>
    </dgm:pt>
    <dgm:pt modelId="{46D3CC20-7206-4E27-B177-63A6CFA3E80D}" type="sibTrans" cxnId="{31C69ABB-FAAC-4F4D-8E69-2790847E319A}">
      <dgm:prSet/>
      <dgm:spPr/>
      <dgm:t>
        <a:bodyPr/>
        <a:lstStyle/>
        <a:p>
          <a:endParaRPr lang="ru-RU"/>
        </a:p>
      </dgm:t>
    </dgm:pt>
    <dgm:pt modelId="{12A0F928-47E5-47EA-B175-A4F68487861B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Национальная экономика</a:t>
          </a:r>
        </a:p>
      </dgm:t>
    </dgm:pt>
    <dgm:pt modelId="{B9569061-FE7D-4911-A307-33DD2B8485CC}" type="parTrans" cxnId="{33495733-CF48-424E-8F96-DA8508699DE3}">
      <dgm:prSet/>
      <dgm:spPr/>
      <dgm:t>
        <a:bodyPr/>
        <a:lstStyle/>
        <a:p>
          <a:endParaRPr lang="ru-RU"/>
        </a:p>
      </dgm:t>
    </dgm:pt>
    <dgm:pt modelId="{08C06E5A-08E3-4B45-A1CC-933139EE4CE8}" type="sibTrans" cxnId="{33495733-CF48-424E-8F96-DA8508699DE3}">
      <dgm:prSet/>
      <dgm:spPr/>
      <dgm:t>
        <a:bodyPr/>
        <a:lstStyle/>
        <a:p>
          <a:endParaRPr lang="ru-RU"/>
        </a:p>
      </dgm:t>
    </dgm:pt>
    <dgm:pt modelId="{59EE1626-E458-4083-A0E0-8DD21F7BA402}" type="pres">
      <dgm:prSet presAssocID="{3DC39C50-FF82-4A57-8578-3DA5B2BDB94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A85F7A20-D9BD-4417-85F8-D2AE229C6B97}" type="pres">
      <dgm:prSet presAssocID="{3DC39C50-FF82-4A57-8578-3DA5B2BDB947}" presName="Name1" presStyleCnt="0"/>
      <dgm:spPr/>
    </dgm:pt>
    <dgm:pt modelId="{5C279779-3ABD-4376-97FB-92CF65FA0C2D}" type="pres">
      <dgm:prSet presAssocID="{3DC39C50-FF82-4A57-8578-3DA5B2BDB947}" presName="cycle" presStyleCnt="0"/>
      <dgm:spPr/>
    </dgm:pt>
    <dgm:pt modelId="{A7861240-E8DD-4C3E-971B-5173CFFDABAC}" type="pres">
      <dgm:prSet presAssocID="{3DC39C50-FF82-4A57-8578-3DA5B2BDB947}" presName="srcNode" presStyleLbl="node1" presStyleIdx="0" presStyleCnt="3"/>
      <dgm:spPr/>
    </dgm:pt>
    <dgm:pt modelId="{1512B123-E971-4B5A-BE70-2DCCF586CFC9}" type="pres">
      <dgm:prSet presAssocID="{3DC39C50-FF82-4A57-8578-3DA5B2BDB947}" presName="conn" presStyleLbl="parChTrans1D2" presStyleIdx="0" presStyleCnt="1"/>
      <dgm:spPr/>
      <dgm:t>
        <a:bodyPr/>
        <a:lstStyle/>
        <a:p>
          <a:endParaRPr lang="ru-RU"/>
        </a:p>
      </dgm:t>
    </dgm:pt>
    <dgm:pt modelId="{CFA47CFD-A0EA-47B9-8C7F-BB9557F7155D}" type="pres">
      <dgm:prSet presAssocID="{3DC39C50-FF82-4A57-8578-3DA5B2BDB947}" presName="extraNode" presStyleLbl="node1" presStyleIdx="0" presStyleCnt="3"/>
      <dgm:spPr/>
    </dgm:pt>
    <dgm:pt modelId="{1D85AF7A-7843-46BE-BA49-BB75577C6D46}" type="pres">
      <dgm:prSet presAssocID="{3DC39C50-FF82-4A57-8578-3DA5B2BDB947}" presName="dstNode" presStyleLbl="node1" presStyleIdx="0" presStyleCnt="3"/>
      <dgm:spPr/>
    </dgm:pt>
    <dgm:pt modelId="{9B56C3C2-5939-48E2-86A3-0C2841304D22}" type="pres">
      <dgm:prSet presAssocID="{08C0E7B8-741E-4C39-875F-C57F8BB6445C}" presName="text_1" presStyleLbl="node1" presStyleIdx="0" presStyleCnt="3" custLinFactNeighborX="1997" custLinFactNeighborY="245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01CB6C-DFEB-4329-B537-F0F07C6B30C6}" type="pres">
      <dgm:prSet presAssocID="{08C0E7B8-741E-4C39-875F-C57F8BB6445C}" presName="accent_1" presStyleCnt="0"/>
      <dgm:spPr/>
    </dgm:pt>
    <dgm:pt modelId="{2245815F-4D99-440B-A310-F4AA147BAB81}" type="pres">
      <dgm:prSet presAssocID="{08C0E7B8-741E-4C39-875F-C57F8BB6445C}" presName="accentRepeatNode" presStyleLbl="solidFgAcc1" presStyleIdx="0" presStyleCnt="3" custLinFactNeighborX="12220" custLinFactNeighborY="21618"/>
      <dgm:spPr>
        <a:solidFill>
          <a:srgbClr val="FF0000"/>
        </a:solidFill>
      </dgm:spPr>
    </dgm:pt>
    <dgm:pt modelId="{3E15417A-A35A-4755-A75E-C6DF371D3278}" type="pres">
      <dgm:prSet presAssocID="{7ECD0CC3-E338-4FE7-B4F6-EAE915A0E7CC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306568-B75D-4150-A643-4D93C806EEC5}" type="pres">
      <dgm:prSet presAssocID="{7ECD0CC3-E338-4FE7-B4F6-EAE915A0E7CC}" presName="accent_2" presStyleCnt="0"/>
      <dgm:spPr/>
    </dgm:pt>
    <dgm:pt modelId="{D17B463F-ED2A-4423-93DF-8857ABE3DF72}" type="pres">
      <dgm:prSet presAssocID="{7ECD0CC3-E338-4FE7-B4F6-EAE915A0E7CC}" presName="accentRepeatNode" presStyleLbl="solidFgAcc1" presStyleIdx="1" presStyleCnt="3"/>
      <dgm:spPr>
        <a:solidFill>
          <a:srgbClr val="FFC000"/>
        </a:solidFill>
      </dgm:spPr>
    </dgm:pt>
    <dgm:pt modelId="{616190F1-3C2D-4569-85EE-87B0BCFE032C}" type="pres">
      <dgm:prSet presAssocID="{12A0F928-47E5-47EA-B175-A4F68487861B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93175D-041B-45D5-98DF-67557E576C85}" type="pres">
      <dgm:prSet presAssocID="{12A0F928-47E5-47EA-B175-A4F68487861B}" presName="accent_3" presStyleCnt="0"/>
      <dgm:spPr/>
    </dgm:pt>
    <dgm:pt modelId="{118DDB63-0109-4739-94B4-F82C763A1A13}" type="pres">
      <dgm:prSet presAssocID="{12A0F928-47E5-47EA-B175-A4F68487861B}" presName="accentRepeatNode" presStyleLbl="solidFgAcc1" presStyleIdx="2" presStyleCnt="3"/>
      <dgm:spPr>
        <a:solidFill>
          <a:srgbClr val="00FF00"/>
        </a:solidFill>
      </dgm:spPr>
      <dgm:t>
        <a:bodyPr/>
        <a:lstStyle/>
        <a:p>
          <a:endParaRPr lang="ru-RU"/>
        </a:p>
      </dgm:t>
    </dgm:pt>
  </dgm:ptLst>
  <dgm:cxnLst>
    <dgm:cxn modelId="{2F974F11-1CA2-4E55-BEFE-2596652F6B54}" type="presOf" srcId="{3DC39C50-FF82-4A57-8578-3DA5B2BDB947}" destId="{59EE1626-E458-4083-A0E0-8DD21F7BA402}" srcOrd="0" destOrd="0" presId="urn:microsoft.com/office/officeart/2008/layout/VerticalCurvedList"/>
    <dgm:cxn modelId="{69CD666E-E727-4FA6-8226-A723AFAFD918}" type="presOf" srcId="{08C0E7B8-741E-4C39-875F-C57F8BB6445C}" destId="{9B56C3C2-5939-48E2-86A3-0C2841304D22}" srcOrd="0" destOrd="0" presId="urn:microsoft.com/office/officeart/2008/layout/VerticalCurvedList"/>
    <dgm:cxn modelId="{33495733-CF48-424E-8F96-DA8508699DE3}" srcId="{3DC39C50-FF82-4A57-8578-3DA5B2BDB947}" destId="{12A0F928-47E5-47EA-B175-A4F68487861B}" srcOrd="2" destOrd="0" parTransId="{B9569061-FE7D-4911-A307-33DD2B8485CC}" sibTransId="{08C06E5A-08E3-4B45-A1CC-933139EE4CE8}"/>
    <dgm:cxn modelId="{31C69ABB-FAAC-4F4D-8E69-2790847E319A}" srcId="{3DC39C50-FF82-4A57-8578-3DA5B2BDB947}" destId="{7ECD0CC3-E338-4FE7-B4F6-EAE915A0E7CC}" srcOrd="1" destOrd="0" parTransId="{E63C0D42-E8B3-4B6F-B7AB-16A220D9116D}" sibTransId="{46D3CC20-7206-4E27-B177-63A6CFA3E80D}"/>
    <dgm:cxn modelId="{AB5F7759-3841-4890-BD1E-D35B90B653D2}" type="presOf" srcId="{7ECD0CC3-E338-4FE7-B4F6-EAE915A0E7CC}" destId="{3E15417A-A35A-4755-A75E-C6DF371D3278}" srcOrd="0" destOrd="0" presId="urn:microsoft.com/office/officeart/2008/layout/VerticalCurvedList"/>
    <dgm:cxn modelId="{561C1C0D-E3D6-4B65-9DFF-03FBEB699132}" type="presOf" srcId="{12A0F928-47E5-47EA-B175-A4F68487861B}" destId="{616190F1-3C2D-4569-85EE-87B0BCFE032C}" srcOrd="0" destOrd="0" presId="urn:microsoft.com/office/officeart/2008/layout/VerticalCurvedList"/>
    <dgm:cxn modelId="{3E6BB16E-6F8A-4891-A028-EFFBDAFB6B34}" type="presOf" srcId="{68E10810-76EC-4779-947A-2711A8977926}" destId="{1512B123-E971-4B5A-BE70-2DCCF586CFC9}" srcOrd="0" destOrd="0" presId="urn:microsoft.com/office/officeart/2008/layout/VerticalCurvedList"/>
    <dgm:cxn modelId="{B2EF4DB6-CC31-4771-8757-A42E9F561507}" srcId="{3DC39C50-FF82-4A57-8578-3DA5B2BDB947}" destId="{08C0E7B8-741E-4C39-875F-C57F8BB6445C}" srcOrd="0" destOrd="0" parTransId="{EDD0B749-E2DD-44B6-955B-6E7D8F09763E}" sibTransId="{68E10810-76EC-4779-947A-2711A8977926}"/>
    <dgm:cxn modelId="{0A4BE89E-A12B-4B07-82E1-8FB58282A717}" type="presParOf" srcId="{59EE1626-E458-4083-A0E0-8DD21F7BA402}" destId="{A85F7A20-D9BD-4417-85F8-D2AE229C6B97}" srcOrd="0" destOrd="0" presId="urn:microsoft.com/office/officeart/2008/layout/VerticalCurvedList"/>
    <dgm:cxn modelId="{52CAF3FE-4F46-4012-A729-D9DCFE97832B}" type="presParOf" srcId="{A85F7A20-D9BD-4417-85F8-D2AE229C6B97}" destId="{5C279779-3ABD-4376-97FB-92CF65FA0C2D}" srcOrd="0" destOrd="0" presId="urn:microsoft.com/office/officeart/2008/layout/VerticalCurvedList"/>
    <dgm:cxn modelId="{CA4AFDBC-721E-4F9E-9D1C-511D258F9CEA}" type="presParOf" srcId="{5C279779-3ABD-4376-97FB-92CF65FA0C2D}" destId="{A7861240-E8DD-4C3E-971B-5173CFFDABAC}" srcOrd="0" destOrd="0" presId="urn:microsoft.com/office/officeart/2008/layout/VerticalCurvedList"/>
    <dgm:cxn modelId="{911B21A8-BAA7-412D-BCFC-EDE60FB5C46F}" type="presParOf" srcId="{5C279779-3ABD-4376-97FB-92CF65FA0C2D}" destId="{1512B123-E971-4B5A-BE70-2DCCF586CFC9}" srcOrd="1" destOrd="0" presId="urn:microsoft.com/office/officeart/2008/layout/VerticalCurvedList"/>
    <dgm:cxn modelId="{F4545545-2299-49E5-A36A-646D885E270E}" type="presParOf" srcId="{5C279779-3ABD-4376-97FB-92CF65FA0C2D}" destId="{CFA47CFD-A0EA-47B9-8C7F-BB9557F7155D}" srcOrd="2" destOrd="0" presId="urn:microsoft.com/office/officeart/2008/layout/VerticalCurvedList"/>
    <dgm:cxn modelId="{1E660B6C-DF55-44CE-A5A4-69768EB1EE65}" type="presParOf" srcId="{5C279779-3ABD-4376-97FB-92CF65FA0C2D}" destId="{1D85AF7A-7843-46BE-BA49-BB75577C6D46}" srcOrd="3" destOrd="0" presId="urn:microsoft.com/office/officeart/2008/layout/VerticalCurvedList"/>
    <dgm:cxn modelId="{8BDB8296-3039-4EF7-9318-350599C66763}" type="presParOf" srcId="{A85F7A20-D9BD-4417-85F8-D2AE229C6B97}" destId="{9B56C3C2-5939-48E2-86A3-0C2841304D22}" srcOrd="1" destOrd="0" presId="urn:microsoft.com/office/officeart/2008/layout/VerticalCurvedList"/>
    <dgm:cxn modelId="{8340D473-6F58-453C-BE8C-AA73D4E80534}" type="presParOf" srcId="{A85F7A20-D9BD-4417-85F8-D2AE229C6B97}" destId="{F001CB6C-DFEB-4329-B537-F0F07C6B30C6}" srcOrd="2" destOrd="0" presId="urn:microsoft.com/office/officeart/2008/layout/VerticalCurvedList"/>
    <dgm:cxn modelId="{414AC744-B8DF-4653-A874-F2BD14C49D4A}" type="presParOf" srcId="{F001CB6C-DFEB-4329-B537-F0F07C6B30C6}" destId="{2245815F-4D99-440B-A310-F4AA147BAB81}" srcOrd="0" destOrd="0" presId="urn:microsoft.com/office/officeart/2008/layout/VerticalCurvedList"/>
    <dgm:cxn modelId="{6E39C63A-CF39-43DE-A8AD-B75CB7E03A26}" type="presParOf" srcId="{A85F7A20-D9BD-4417-85F8-D2AE229C6B97}" destId="{3E15417A-A35A-4755-A75E-C6DF371D3278}" srcOrd="3" destOrd="0" presId="urn:microsoft.com/office/officeart/2008/layout/VerticalCurvedList"/>
    <dgm:cxn modelId="{0A88994C-CF56-412D-81CD-FD4AB8FF529A}" type="presParOf" srcId="{A85F7A20-D9BD-4417-85F8-D2AE229C6B97}" destId="{EA306568-B75D-4150-A643-4D93C806EEC5}" srcOrd="4" destOrd="0" presId="urn:microsoft.com/office/officeart/2008/layout/VerticalCurvedList"/>
    <dgm:cxn modelId="{BCA1736C-CFF1-4A57-93D3-8642976CD0D8}" type="presParOf" srcId="{EA306568-B75D-4150-A643-4D93C806EEC5}" destId="{D17B463F-ED2A-4423-93DF-8857ABE3DF72}" srcOrd="0" destOrd="0" presId="urn:microsoft.com/office/officeart/2008/layout/VerticalCurvedList"/>
    <dgm:cxn modelId="{618DE9E8-1385-4416-9EC3-51F005E85383}" type="presParOf" srcId="{A85F7A20-D9BD-4417-85F8-D2AE229C6B97}" destId="{616190F1-3C2D-4569-85EE-87B0BCFE032C}" srcOrd="5" destOrd="0" presId="urn:microsoft.com/office/officeart/2008/layout/VerticalCurvedList"/>
    <dgm:cxn modelId="{6ABD6A9E-6CA2-4404-9D3B-3948408CEE6F}" type="presParOf" srcId="{A85F7A20-D9BD-4417-85F8-D2AE229C6B97}" destId="{3A93175D-041B-45D5-98DF-67557E576C85}" srcOrd="6" destOrd="0" presId="urn:microsoft.com/office/officeart/2008/layout/VerticalCurvedList"/>
    <dgm:cxn modelId="{E287431A-464C-4DC5-92FA-0F48321153E5}" type="presParOf" srcId="{3A93175D-041B-45D5-98DF-67557E576C85}" destId="{118DDB63-0109-4739-94B4-F82C763A1A1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7083C7-2BF0-4162-AD50-D6CB42E34209}">
      <dsp:nvSpPr>
        <dsp:cNvPr id="0" name=""/>
        <dsp:cNvSpPr/>
      </dsp:nvSpPr>
      <dsp:spPr>
        <a:xfrm>
          <a:off x="2344663" y="912144"/>
          <a:ext cx="5101624" cy="5101624"/>
        </a:xfrm>
        <a:prstGeom prst="blockArc">
          <a:avLst>
            <a:gd name="adj1" fmla="val 8833568"/>
            <a:gd name="adj2" fmla="val 16672122"/>
            <a:gd name="adj3" fmla="val 464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4CCDD7-8DF2-4DA0-BD18-85A7AA79048C}">
      <dsp:nvSpPr>
        <dsp:cNvPr id="0" name=""/>
        <dsp:cNvSpPr/>
      </dsp:nvSpPr>
      <dsp:spPr>
        <a:xfrm>
          <a:off x="2657225" y="2430325"/>
          <a:ext cx="5210339" cy="3995541"/>
        </a:xfrm>
        <a:prstGeom prst="blockArc">
          <a:avLst>
            <a:gd name="adj1" fmla="val 628807"/>
            <a:gd name="adj2" fmla="val 10268581"/>
            <a:gd name="adj3" fmla="val 464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31648E-5BAA-4660-8FC6-DB3E0572E6EC}">
      <dsp:nvSpPr>
        <dsp:cNvPr id="0" name=""/>
        <dsp:cNvSpPr/>
      </dsp:nvSpPr>
      <dsp:spPr>
        <a:xfrm>
          <a:off x="3123829" y="896794"/>
          <a:ext cx="5101624" cy="5101624"/>
        </a:xfrm>
        <a:prstGeom prst="blockArc">
          <a:avLst>
            <a:gd name="adj1" fmla="val 15592443"/>
            <a:gd name="adj2" fmla="val 2107706"/>
            <a:gd name="adj3" fmla="val 464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380980-D59C-4411-BCCA-BD3F5D34A479}">
      <dsp:nvSpPr>
        <dsp:cNvPr id="0" name=""/>
        <dsp:cNvSpPr/>
      </dsp:nvSpPr>
      <dsp:spPr>
        <a:xfrm>
          <a:off x="3556960" y="2210213"/>
          <a:ext cx="3359250" cy="255240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latin typeface="a_Albionic" panose="020B0903060703020204" pitchFamily="34" charset="-52"/>
              <a:cs typeface="Times New Roman" pitchFamily="18" charset="0"/>
            </a:rPr>
            <a:t>Муниципальные программы  муниципального образования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_Albionic" panose="020B0903060703020204" pitchFamily="34" charset="-52"/>
              <a:cs typeface="Times New Roman" pitchFamily="18" charset="0"/>
            </a:rPr>
            <a:t>«Дмитриевский район»</a:t>
          </a:r>
          <a:endParaRPr lang="ru-RU" sz="2000" b="1" kern="1200" dirty="0">
            <a:latin typeface="a_Albionic" panose="020B0903060703020204" pitchFamily="34" charset="-52"/>
            <a:cs typeface="Times New Roman" pitchFamily="18" charset="0"/>
          </a:endParaRPr>
        </a:p>
      </dsp:txBody>
      <dsp:txXfrm>
        <a:off x="4048911" y="2584004"/>
        <a:ext cx="2375348" cy="1804823"/>
      </dsp:txXfrm>
    </dsp:sp>
    <dsp:sp modelId="{04B2C144-30A7-4B43-AF3D-063B6CFB16FE}">
      <dsp:nvSpPr>
        <dsp:cNvPr id="0" name=""/>
        <dsp:cNvSpPr/>
      </dsp:nvSpPr>
      <dsp:spPr>
        <a:xfrm>
          <a:off x="4027685" y="-172262"/>
          <a:ext cx="2417800" cy="233414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latin typeface="Times New Roman" pitchFamily="18" charset="0"/>
              <a:cs typeface="Times New Roman" pitchFamily="18" charset="0"/>
            </a:rPr>
            <a:t>Новое качество жизни</a:t>
          </a:r>
        </a:p>
      </dsp:txBody>
      <dsp:txXfrm>
        <a:off x="4381764" y="169565"/>
        <a:ext cx="1709642" cy="1650487"/>
      </dsp:txXfrm>
    </dsp:sp>
    <dsp:sp modelId="{C87BB52B-6262-4D55-9BE4-2C9C55AC28F6}">
      <dsp:nvSpPr>
        <dsp:cNvPr id="0" name=""/>
        <dsp:cNvSpPr/>
      </dsp:nvSpPr>
      <dsp:spPr>
        <a:xfrm>
          <a:off x="6548442" y="3688867"/>
          <a:ext cx="2327990" cy="238487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latin typeface="Times New Roman" pitchFamily="18" charset="0"/>
              <a:cs typeface="Times New Roman" pitchFamily="18" charset="0"/>
            </a:rPr>
            <a:t>Развитие экономики</a:t>
          </a:r>
        </a:p>
      </dsp:txBody>
      <dsp:txXfrm>
        <a:off x="6889368" y="4038124"/>
        <a:ext cx="1646138" cy="1686362"/>
      </dsp:txXfrm>
    </dsp:sp>
    <dsp:sp modelId="{72147F6D-1961-41F9-ABB3-FDA6219AE332}">
      <dsp:nvSpPr>
        <dsp:cNvPr id="0" name=""/>
        <dsp:cNvSpPr/>
      </dsp:nvSpPr>
      <dsp:spPr>
        <a:xfrm>
          <a:off x="1577865" y="3619287"/>
          <a:ext cx="2445264" cy="238487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latin typeface="Times New Roman" pitchFamily="18" charset="0"/>
              <a:cs typeface="Times New Roman" pitchFamily="18" charset="0"/>
            </a:rPr>
            <a:t>Эффективное муниципальное управление</a:t>
          </a:r>
        </a:p>
      </dsp:txBody>
      <dsp:txXfrm>
        <a:off x="1935966" y="3968544"/>
        <a:ext cx="1729062" cy="168636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60AF71-8347-4CB1-88CD-AC761E6BB793}">
      <dsp:nvSpPr>
        <dsp:cNvPr id="0" name=""/>
        <dsp:cNvSpPr/>
      </dsp:nvSpPr>
      <dsp:spPr>
        <a:xfrm>
          <a:off x="0" y="0"/>
          <a:ext cx="5272391" cy="5272391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4DAED17-45DD-441C-96F7-41E5B39C692D}">
      <dsp:nvSpPr>
        <dsp:cNvPr id="0" name=""/>
        <dsp:cNvSpPr/>
      </dsp:nvSpPr>
      <dsp:spPr>
        <a:xfrm>
          <a:off x="3077344" y="527754"/>
          <a:ext cx="3427054" cy="93708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Оценка </a:t>
          </a: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2023 </a:t>
          </a:r>
          <a:r>
            <a:rPr lang="ru-RU" sz="18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год-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63 752 686 рублей</a:t>
          </a:r>
        </a:p>
      </dsp:txBody>
      <dsp:txXfrm>
        <a:off x="3123089" y="573499"/>
        <a:ext cx="3335564" cy="845595"/>
      </dsp:txXfrm>
    </dsp:sp>
    <dsp:sp modelId="{D119C177-C10A-4682-B8E6-A566E5BA0D64}">
      <dsp:nvSpPr>
        <dsp:cNvPr id="0" name=""/>
        <dsp:cNvSpPr/>
      </dsp:nvSpPr>
      <dsp:spPr>
        <a:xfrm>
          <a:off x="3077344" y="1581975"/>
          <a:ext cx="3427054" cy="93708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Прогноз </a:t>
          </a: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2024 </a:t>
          </a:r>
          <a:r>
            <a:rPr lang="ru-RU" sz="1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год-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39 096 624 </a:t>
          </a:r>
          <a:r>
            <a:rPr lang="ru-RU" sz="1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рублей</a:t>
          </a:r>
        </a:p>
      </dsp:txBody>
      <dsp:txXfrm>
        <a:off x="3123089" y="1627720"/>
        <a:ext cx="3335564" cy="845595"/>
      </dsp:txXfrm>
    </dsp:sp>
    <dsp:sp modelId="{666884E4-1C46-40B2-94B1-F3975D0194AE}">
      <dsp:nvSpPr>
        <dsp:cNvPr id="0" name=""/>
        <dsp:cNvSpPr/>
      </dsp:nvSpPr>
      <dsp:spPr>
        <a:xfrm>
          <a:off x="3077344" y="2636195"/>
          <a:ext cx="3427054" cy="93708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Прогноз </a:t>
          </a: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2025 </a:t>
          </a:r>
          <a:r>
            <a:rPr lang="ru-RU" sz="18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год-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32 682 565 </a:t>
          </a:r>
          <a:r>
            <a:rPr lang="ru-RU" sz="18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рублей</a:t>
          </a:r>
        </a:p>
      </dsp:txBody>
      <dsp:txXfrm>
        <a:off x="3123089" y="2681940"/>
        <a:ext cx="3335564" cy="845595"/>
      </dsp:txXfrm>
    </dsp:sp>
    <dsp:sp modelId="{911A9902-D605-4187-9193-A17492D018DD}">
      <dsp:nvSpPr>
        <dsp:cNvPr id="0" name=""/>
        <dsp:cNvSpPr/>
      </dsp:nvSpPr>
      <dsp:spPr>
        <a:xfrm>
          <a:off x="3077344" y="3690416"/>
          <a:ext cx="3427054" cy="93708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Прогноз </a:t>
          </a: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2026 </a:t>
          </a:r>
          <a:r>
            <a:rPr lang="ru-RU" sz="1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год-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33 675 565 </a:t>
          </a:r>
          <a:r>
            <a:rPr lang="ru-RU" sz="1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рублей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/>
        </a:p>
      </dsp:txBody>
      <dsp:txXfrm>
        <a:off x="3123089" y="3736161"/>
        <a:ext cx="3335564" cy="84559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12B123-E971-4B5A-BE70-2DCCF586CFC9}">
      <dsp:nvSpPr>
        <dsp:cNvPr id="0" name=""/>
        <dsp:cNvSpPr/>
      </dsp:nvSpPr>
      <dsp:spPr>
        <a:xfrm>
          <a:off x="-3756452" y="-577027"/>
          <a:ext cx="4477471" cy="4477471"/>
        </a:xfrm>
        <a:prstGeom prst="blockArc">
          <a:avLst>
            <a:gd name="adj1" fmla="val 18900000"/>
            <a:gd name="adj2" fmla="val 2700000"/>
            <a:gd name="adj3" fmla="val 482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56C3C2-5939-48E2-86A3-0C2841304D22}">
      <dsp:nvSpPr>
        <dsp:cNvPr id="0" name=""/>
        <dsp:cNvSpPr/>
      </dsp:nvSpPr>
      <dsp:spPr>
        <a:xfrm>
          <a:off x="507153" y="495627"/>
          <a:ext cx="4507105" cy="66468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7592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Образование</a:t>
          </a:r>
        </a:p>
      </dsp:txBody>
      <dsp:txXfrm>
        <a:off x="507153" y="495627"/>
        <a:ext cx="4507105" cy="664683"/>
      </dsp:txXfrm>
    </dsp:sp>
    <dsp:sp modelId="{2245815F-4D99-440B-A310-F4AA147BAB81}">
      <dsp:nvSpPr>
        <dsp:cNvPr id="0" name=""/>
        <dsp:cNvSpPr/>
      </dsp:nvSpPr>
      <dsp:spPr>
        <a:xfrm>
          <a:off x="149766" y="428870"/>
          <a:ext cx="830854" cy="830854"/>
        </a:xfrm>
        <a:prstGeom prst="ellipse">
          <a:avLst/>
        </a:prstGeom>
        <a:solidFill>
          <a:srgbClr val="FF0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15417A-A35A-4755-A75E-C6DF371D3278}">
      <dsp:nvSpPr>
        <dsp:cNvPr id="0" name=""/>
        <dsp:cNvSpPr/>
      </dsp:nvSpPr>
      <dsp:spPr>
        <a:xfrm>
          <a:off x="705275" y="1329366"/>
          <a:ext cx="4265493" cy="66468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7592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Социальная политика</a:t>
          </a:r>
        </a:p>
      </dsp:txBody>
      <dsp:txXfrm>
        <a:off x="705275" y="1329366"/>
        <a:ext cx="4265493" cy="664683"/>
      </dsp:txXfrm>
    </dsp:sp>
    <dsp:sp modelId="{D17B463F-ED2A-4423-93DF-8857ABE3DF72}">
      <dsp:nvSpPr>
        <dsp:cNvPr id="0" name=""/>
        <dsp:cNvSpPr/>
      </dsp:nvSpPr>
      <dsp:spPr>
        <a:xfrm>
          <a:off x="289848" y="1246281"/>
          <a:ext cx="830854" cy="830854"/>
        </a:xfrm>
        <a:prstGeom prst="ellipse">
          <a:avLst/>
        </a:prstGeom>
        <a:solidFill>
          <a:srgbClr val="FFC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6190F1-3C2D-4569-85EE-87B0BCFE032C}">
      <dsp:nvSpPr>
        <dsp:cNvPr id="0" name=""/>
        <dsp:cNvSpPr/>
      </dsp:nvSpPr>
      <dsp:spPr>
        <a:xfrm>
          <a:off x="463663" y="2326391"/>
          <a:ext cx="4507105" cy="66468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7592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Национальная экономика</a:t>
          </a:r>
        </a:p>
      </dsp:txBody>
      <dsp:txXfrm>
        <a:off x="463663" y="2326391"/>
        <a:ext cx="4507105" cy="664683"/>
      </dsp:txXfrm>
    </dsp:sp>
    <dsp:sp modelId="{118DDB63-0109-4739-94B4-F82C763A1A13}">
      <dsp:nvSpPr>
        <dsp:cNvPr id="0" name=""/>
        <dsp:cNvSpPr/>
      </dsp:nvSpPr>
      <dsp:spPr>
        <a:xfrm>
          <a:off x="48236" y="2243305"/>
          <a:ext cx="830854" cy="830854"/>
        </a:xfrm>
        <a:prstGeom prst="ellipse">
          <a:avLst/>
        </a:prstGeom>
        <a:solidFill>
          <a:srgbClr val="00FF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0.16273</cdr:x>
      <cdr:y>0.53645</cdr:y>
    </cdr:from>
    <cdr:to>
      <cdr:x>0.29153</cdr:x>
      <cdr:y>0.80696</cdr:y>
    </cdr:to>
    <cdr:sp macro="" textlink="">
      <cdr:nvSpPr>
        <cdr:cNvPr id="2" name="TextBox 25"/>
        <cdr:cNvSpPr txBox="1"/>
      </cdr:nvSpPr>
      <cdr:spPr>
        <a:xfrm xmlns:a="http://schemas.openxmlformats.org/drawingml/2006/main">
          <a:off x="874946" y="1456248"/>
          <a:ext cx="692497" cy="734326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="vert270" wrap="squar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l" rtl="0" fontAlgn="base">
            <a:spcBef>
              <a:spcPct val="0"/>
            </a:spcBef>
            <a:spcAft>
              <a:spcPct val="0"/>
            </a:spcAft>
          </a:pPr>
          <a:r>
            <a:rPr lang="ru-RU" b="1" kern="12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Отчет</a:t>
          </a:r>
          <a:r>
            <a:rPr lang="ru-RU" b="1" kern="1200" dirty="0">
              <a:solidFill>
                <a:sysClr val="windowText" lastClr="000000"/>
              </a:solidFill>
              <a:latin typeface="+mj-lt"/>
              <a:cs typeface="Arial" charset="0"/>
            </a:rPr>
            <a:t> </a:t>
          </a:r>
          <a:r>
            <a:rPr lang="ru-RU" b="1" kern="1200" dirty="0" smtClean="0">
              <a:solidFill>
                <a:sysClr val="windowText" lastClr="000000"/>
              </a:solidFill>
              <a:latin typeface="+mj-lt"/>
              <a:cs typeface="Arial" charset="0"/>
            </a:rPr>
            <a:t>2022</a:t>
          </a:r>
          <a:endParaRPr lang="ru-RU" b="1" kern="1200" dirty="0">
            <a:solidFill>
              <a:sysClr val="windowText" lastClr="000000"/>
            </a:solidFill>
            <a:latin typeface="+mj-lt"/>
            <a:cs typeface="Arial" charset="0"/>
          </a:endParaRPr>
        </a:p>
        <a:p xmlns:a="http://schemas.openxmlformats.org/drawingml/2006/main">
          <a:pPr algn="l" rtl="0" fontAlgn="base">
            <a:spcBef>
              <a:spcPct val="0"/>
            </a:spcBef>
            <a:spcAft>
              <a:spcPct val="0"/>
            </a:spcAft>
          </a:pPr>
          <a:endParaRPr lang="ru-RU" b="1" kern="1200" dirty="0">
            <a:solidFill>
              <a:sysClr val="windowText" lastClr="000000"/>
            </a:solidFill>
            <a:latin typeface="+mj-lt"/>
            <a:cs typeface="Arial" charset="0"/>
          </a:endParaRPr>
        </a:p>
      </cdr:txBody>
    </cdr:sp>
  </cdr:relSizeAnchor>
  <cdr:relSizeAnchor xmlns:cdr="http://schemas.openxmlformats.org/drawingml/2006/chartDrawing">
    <cdr:from>
      <cdr:x>0.31835</cdr:x>
      <cdr:y>0.56507</cdr:y>
    </cdr:from>
    <cdr:to>
      <cdr:x>0.41566</cdr:x>
      <cdr:y>0.813</cdr:y>
    </cdr:to>
    <cdr:sp macro="" textlink="">
      <cdr:nvSpPr>
        <cdr:cNvPr id="3" name="TextBox 19"/>
        <cdr:cNvSpPr txBox="1"/>
      </cdr:nvSpPr>
      <cdr:spPr>
        <a:xfrm xmlns:a="http://schemas.openxmlformats.org/drawingml/2006/main">
          <a:off x="1711664" y="1533940"/>
          <a:ext cx="523220" cy="67303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="vert270" wrap="square" rtlCol="0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r>
            <a:rPr lang="ru-RU" sz="1100" b="1" dirty="0">
              <a:latin typeface="Times New Roman" pitchFamily="18" charset="0"/>
              <a:cs typeface="Times New Roman" pitchFamily="18" charset="0"/>
            </a:rPr>
            <a:t>Оценка</a:t>
          </a:r>
          <a:r>
            <a:rPr lang="ru-RU" sz="1100" b="1" dirty="0">
              <a:latin typeface="+mj-lt"/>
            </a:rPr>
            <a:t> </a:t>
          </a:r>
          <a:r>
            <a:rPr lang="ru-RU" sz="1100" b="1" dirty="0" smtClean="0">
              <a:latin typeface="+mj-lt"/>
            </a:rPr>
            <a:t>2023</a:t>
          </a:r>
          <a:endParaRPr lang="ru-RU" sz="1100" b="1" dirty="0">
            <a:latin typeface="+mj-lt"/>
          </a:endParaRPr>
        </a:p>
      </cdr:txBody>
    </cdr:sp>
  </cdr:relSizeAnchor>
  <cdr:relSizeAnchor xmlns:cdr="http://schemas.openxmlformats.org/drawingml/2006/chartDrawing">
    <cdr:from>
      <cdr:x>0.47899</cdr:x>
      <cdr:y>0.55833</cdr:y>
    </cdr:from>
    <cdr:to>
      <cdr:x>0.5763</cdr:x>
      <cdr:y>0.81815</cdr:y>
    </cdr:to>
    <cdr:sp macro="" textlink="">
      <cdr:nvSpPr>
        <cdr:cNvPr id="4" name="TextBox 25"/>
        <cdr:cNvSpPr txBox="1"/>
      </cdr:nvSpPr>
      <cdr:spPr>
        <a:xfrm xmlns:a="http://schemas.openxmlformats.org/drawingml/2006/main">
          <a:off x="2575372" y="1515643"/>
          <a:ext cx="523220" cy="705308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="vert270" wrap="squar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ru-RU" b="1" dirty="0">
              <a:latin typeface="Times New Roman" pitchFamily="18" charset="0"/>
              <a:cs typeface="Times New Roman" pitchFamily="18" charset="0"/>
            </a:rPr>
            <a:t>Прогноз</a:t>
          </a:r>
          <a:r>
            <a:rPr lang="ru-RU" b="1" dirty="0">
              <a:latin typeface="+mj-lt"/>
              <a:cs typeface="Arial" charset="0"/>
            </a:rPr>
            <a:t> </a:t>
          </a:r>
          <a:r>
            <a:rPr lang="ru-RU" b="1" dirty="0" smtClean="0">
              <a:latin typeface="+mj-lt"/>
              <a:cs typeface="Arial" charset="0"/>
            </a:rPr>
            <a:t>2024</a:t>
          </a:r>
          <a:endParaRPr lang="ru-RU" b="1" dirty="0">
            <a:latin typeface="+mj-lt"/>
            <a:cs typeface="Arial" charset="0"/>
          </a:endParaRPr>
        </a:p>
      </cdr:txBody>
    </cdr:sp>
  </cdr:relSizeAnchor>
  <cdr:relSizeAnchor xmlns:cdr="http://schemas.openxmlformats.org/drawingml/2006/chartDrawing">
    <cdr:from>
      <cdr:x>0.62966</cdr:x>
      <cdr:y>0.5276</cdr:y>
    </cdr:from>
    <cdr:to>
      <cdr:x>0.72697</cdr:x>
      <cdr:y>0.81838</cdr:y>
    </cdr:to>
    <cdr:sp macro="" textlink="">
      <cdr:nvSpPr>
        <cdr:cNvPr id="5" name="TextBox 25"/>
        <cdr:cNvSpPr txBox="1"/>
      </cdr:nvSpPr>
      <cdr:spPr>
        <a:xfrm xmlns:a="http://schemas.openxmlformats.org/drawingml/2006/main">
          <a:off x="3385475" y="1432223"/>
          <a:ext cx="523220" cy="78935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="vert270" wrap="squar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ru-RU" b="1" dirty="0">
              <a:latin typeface="+mj-lt"/>
              <a:cs typeface="Arial" charset="0"/>
            </a:rPr>
            <a:t>Прогноз </a:t>
          </a:r>
          <a:r>
            <a:rPr lang="ru-RU" b="1" dirty="0" smtClean="0">
              <a:latin typeface="+mj-lt"/>
              <a:cs typeface="Arial" charset="0"/>
            </a:rPr>
            <a:t>2025</a:t>
          </a:r>
          <a:endParaRPr lang="ru-RU" b="1" dirty="0">
            <a:latin typeface="+mj-lt"/>
            <a:cs typeface="Arial" charset="0"/>
          </a:endParaRPr>
        </a:p>
      </cdr:txBody>
    </cdr:sp>
  </cdr:relSizeAnchor>
  <cdr:relSizeAnchor xmlns:cdr="http://schemas.openxmlformats.org/drawingml/2006/chartDrawing">
    <cdr:from>
      <cdr:x>0.80617</cdr:x>
      <cdr:y>0.55592</cdr:y>
    </cdr:from>
    <cdr:to>
      <cdr:x>0.90348</cdr:x>
      <cdr:y>0.82028</cdr:y>
    </cdr:to>
    <cdr:sp macro="" textlink="">
      <cdr:nvSpPr>
        <cdr:cNvPr id="6" name="TextBox 25"/>
        <cdr:cNvSpPr txBox="1"/>
      </cdr:nvSpPr>
      <cdr:spPr>
        <a:xfrm xmlns:a="http://schemas.openxmlformats.org/drawingml/2006/main">
          <a:off x="4334511" y="1509104"/>
          <a:ext cx="523220" cy="7176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="vert270" wrap="squar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ru-RU" b="1" dirty="0">
              <a:latin typeface="+mj-lt"/>
              <a:cs typeface="Arial" charset="0"/>
            </a:rPr>
            <a:t>Прогноз 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2026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0.21348</cdr:x>
      <cdr:y>0.04</cdr:y>
    </cdr:from>
    <cdr:to>
      <cdr:x>0.35864</cdr:x>
      <cdr:y>0.1209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357322" y="142876"/>
          <a:ext cx="922929" cy="2889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0.15322</cdr:x>
      <cdr:y>0.14157</cdr:y>
    </cdr:from>
    <cdr:to>
      <cdr:x>0.30806</cdr:x>
      <cdr:y>0.40045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904860" y="50006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0.17021</cdr:x>
      <cdr:y>0.12706</cdr:y>
    </cdr:from>
    <cdr:to>
      <cdr:x>0.3529</cdr:x>
      <cdr:y>0.26265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897679" y="390053"/>
          <a:ext cx="963470" cy="4162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0.21348</cdr:x>
      <cdr:y>0.04</cdr:y>
    </cdr:from>
    <cdr:to>
      <cdr:x>0.35864</cdr:x>
      <cdr:y>0.1209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357322" y="142876"/>
          <a:ext cx="922929" cy="2889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0.15322</cdr:x>
      <cdr:y>0.14157</cdr:y>
    </cdr:from>
    <cdr:to>
      <cdr:x>0.30806</cdr:x>
      <cdr:y>0.40045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904860" y="50006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0.15385</cdr:x>
      <cdr:y>0.20339</cdr:y>
    </cdr:from>
    <cdr:to>
      <cdr:x>0.33654</cdr:x>
      <cdr:y>0.33898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143008" y="857256"/>
          <a:ext cx="1357322" cy="5715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0.21348</cdr:x>
      <cdr:y>0.04</cdr:y>
    </cdr:from>
    <cdr:to>
      <cdr:x>0.35864</cdr:x>
      <cdr:y>0.1209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357322" y="142876"/>
          <a:ext cx="922929" cy="2889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0.15322</cdr:x>
      <cdr:y>0.14157</cdr:y>
    </cdr:from>
    <cdr:to>
      <cdr:x>0.30806</cdr:x>
      <cdr:y>0.40045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904860" y="50006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0.15385</cdr:x>
      <cdr:y>0.20339</cdr:y>
    </cdr:from>
    <cdr:to>
      <cdr:x>0.33654</cdr:x>
      <cdr:y>0.33898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143008" y="857256"/>
          <a:ext cx="1357322" cy="5715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CB2AC9-CE3D-417C-814B-E0DAE9650517}" type="datetimeFigureOut">
              <a:rPr lang="ru-RU" smtClean="0"/>
              <a:t>28.11.2024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A4A148-6938-48B2-AC73-1FCF3686EEE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9317578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B2299-5BFB-4C46-AB5B-DC8CA18A204E}" type="datetimeFigureOut">
              <a:rPr lang="ru-RU" smtClean="0"/>
              <a:t>28.11.2024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91AF40-077B-40F3-A06A-CC017A66F22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016984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91AF40-077B-40F3-A06A-CC017A66F22B}" type="slidenum">
              <a:rPr lang="ru-RU" smtClean="0"/>
              <a:t>1</a:t>
            </a:fld>
            <a:endParaRPr lang="ru-RU" dirty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32608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91AF40-077B-40F3-A06A-CC017A66F22B}" type="slidenum">
              <a:rPr lang="ru-RU" smtClean="0"/>
              <a:t>4</a:t>
            </a:fld>
            <a:endParaRPr lang="ru-RU" dirty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43418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91AF40-077B-40F3-A06A-CC017A66F22B}" type="slidenum">
              <a:rPr lang="ru-RU" smtClean="0"/>
              <a:t>5</a:t>
            </a:fld>
            <a:endParaRPr lang="ru-RU" dirty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58176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402897-CDC8-48F9-8EE5-A57F98CA1F01}" type="slidenum">
              <a:rPr lang="ru-RU" smtClean="0"/>
              <a:t>13</a:t>
            </a:fld>
            <a:endParaRPr lang="ru-RU" dirty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84967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402897-CDC8-48F9-8EE5-A57F98CA1F01}" type="slidenum">
              <a:rPr lang="ru-RU" smtClean="0"/>
              <a:t>52</a:t>
            </a:fld>
            <a:endParaRPr lang="ru-RU" dirty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91392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402897-CDC8-48F9-8EE5-A57F98CA1F01}" type="slidenum">
              <a:rPr lang="ru-RU" smtClean="0"/>
              <a:t>53</a:t>
            </a:fld>
            <a:endParaRPr lang="ru-RU" dirty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5685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>
          <a:xfrm>
            <a:off x="228899" y="1433871"/>
            <a:ext cx="4119995" cy="1384995"/>
          </a:xfrm>
        </p:spPr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0DE1A-2710-4F16-9942-1374579259F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11/28/2024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686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A7C00-91D9-4298-B6C1-FF4719251BC2}" type="datetime1">
              <a:rPr lang="en-US" smtClean="0"/>
              <a:t>11/28/2024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3560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3ECC6-CF16-4328-B64A-B00EB563AECF}" type="datetime1">
              <a:rPr lang="en-US" smtClean="0"/>
              <a:t>11/28/2024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27323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1" y="685800"/>
            <a:ext cx="5943602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23" indent="0">
              <a:buNone/>
              <a:defRPr sz="1200"/>
            </a:lvl2pPr>
            <a:lvl3pPr marL="914445" indent="0">
              <a:buNone/>
              <a:defRPr sz="1001"/>
            </a:lvl3pPr>
            <a:lvl4pPr marL="1371669" indent="0">
              <a:buNone/>
              <a:defRPr sz="900"/>
            </a:lvl4pPr>
            <a:lvl5pPr marL="1828892" indent="0">
              <a:buNone/>
              <a:defRPr sz="900"/>
            </a:lvl5pPr>
            <a:lvl6pPr marL="2286114" indent="0">
              <a:buNone/>
              <a:defRPr sz="900"/>
            </a:lvl6pPr>
            <a:lvl7pPr marL="2743336" indent="0">
              <a:buNone/>
              <a:defRPr sz="900"/>
            </a:lvl7pPr>
            <a:lvl8pPr marL="3200561" indent="0">
              <a:buNone/>
              <a:defRPr sz="900"/>
            </a:lvl8pPr>
            <a:lvl9pPr marL="365778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7D77-2790-43DE-A18D-EDCDE53CB517}" type="datetime1">
              <a:rPr lang="en-US" smtClean="0"/>
              <a:t>11/28/2024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1289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1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23" indent="0">
              <a:buNone/>
              <a:defRPr sz="1600"/>
            </a:lvl2pPr>
            <a:lvl3pPr marL="914445" indent="0">
              <a:buNone/>
              <a:defRPr sz="1600"/>
            </a:lvl3pPr>
            <a:lvl4pPr marL="1371669" indent="0">
              <a:buNone/>
              <a:defRPr sz="1600"/>
            </a:lvl4pPr>
            <a:lvl5pPr marL="1828892" indent="0">
              <a:buNone/>
              <a:defRPr sz="1600"/>
            </a:lvl5pPr>
            <a:lvl6pPr marL="2286114" indent="0">
              <a:buNone/>
              <a:defRPr sz="1600"/>
            </a:lvl6pPr>
            <a:lvl7pPr marL="2743336" indent="0">
              <a:buNone/>
              <a:defRPr sz="1600"/>
            </a:lvl7pPr>
            <a:lvl8pPr marL="3200561" indent="0">
              <a:buNone/>
              <a:defRPr sz="1600"/>
            </a:lvl8pPr>
            <a:lvl9pPr marL="3657784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5" y="2777068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1"/>
            </a:lvl1pPr>
            <a:lvl2pPr marL="457223" indent="0">
              <a:buNone/>
              <a:defRPr sz="1200"/>
            </a:lvl2pPr>
            <a:lvl3pPr marL="914445" indent="0">
              <a:buNone/>
              <a:defRPr sz="1001"/>
            </a:lvl3pPr>
            <a:lvl4pPr marL="1371669" indent="0">
              <a:buNone/>
              <a:defRPr sz="900"/>
            </a:lvl4pPr>
            <a:lvl5pPr marL="1828892" indent="0">
              <a:buNone/>
              <a:defRPr sz="900"/>
            </a:lvl5pPr>
            <a:lvl6pPr marL="2286114" indent="0">
              <a:buNone/>
              <a:defRPr sz="900"/>
            </a:lvl6pPr>
            <a:lvl7pPr marL="2743336" indent="0">
              <a:buNone/>
              <a:defRPr sz="900"/>
            </a:lvl7pPr>
            <a:lvl8pPr marL="3200561" indent="0">
              <a:buNone/>
              <a:defRPr sz="900"/>
            </a:lvl8pPr>
            <a:lvl9pPr marL="365778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907B9-5674-4DC9-A2DC-9FB01EC7FCED}" type="datetime1">
              <a:rPr lang="en-US" smtClean="0"/>
              <a:t>11/28/2024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84247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799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23" indent="0">
              <a:buNone/>
              <a:defRPr sz="1600"/>
            </a:lvl2pPr>
            <a:lvl3pPr marL="914445" indent="0">
              <a:buNone/>
              <a:defRPr sz="1600"/>
            </a:lvl3pPr>
            <a:lvl4pPr marL="1371669" indent="0">
              <a:buNone/>
              <a:defRPr sz="1600"/>
            </a:lvl4pPr>
            <a:lvl5pPr marL="1828892" indent="0">
              <a:buNone/>
              <a:defRPr sz="1600"/>
            </a:lvl5pPr>
            <a:lvl6pPr marL="2286114" indent="0">
              <a:buNone/>
              <a:defRPr sz="1600"/>
            </a:lvl6pPr>
            <a:lvl7pPr marL="2743336" indent="0">
              <a:buNone/>
              <a:defRPr sz="1600"/>
            </a:lvl7pPr>
            <a:lvl8pPr marL="3200561" indent="0">
              <a:buNone/>
              <a:defRPr sz="1600"/>
            </a:lvl8pPr>
            <a:lvl9pPr marL="3657784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23" indent="0">
              <a:buFontTx/>
              <a:buNone/>
              <a:defRPr/>
            </a:lvl2pPr>
            <a:lvl3pPr marL="914445" indent="0">
              <a:buFontTx/>
              <a:buNone/>
              <a:defRPr/>
            </a:lvl3pPr>
            <a:lvl4pPr marL="1371669" indent="0">
              <a:buFontTx/>
              <a:buNone/>
              <a:defRPr/>
            </a:lvl4pPr>
            <a:lvl5pPr marL="1828892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BF109-32AE-4A6C-9CE8-F9E162313C69}" type="datetime1">
              <a:rPr lang="en-US" smtClean="0"/>
              <a:t>11/28/2024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9442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23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2pPr>
            <a:lvl3pPr marL="91444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69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4pPr>
            <a:lvl5pPr marL="1828892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5pPr>
            <a:lvl6pPr marL="2286114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6pPr>
            <a:lvl7pPr marL="2743336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7pPr>
            <a:lvl8pPr marL="3200561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8pPr>
            <a:lvl9pPr marL="3657784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151A2-2BFF-447A-9FDC-B92DA40029E0}" type="datetime1">
              <a:rPr lang="en-US" smtClean="0"/>
              <a:t>11/28/2024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7206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85800"/>
            <a:ext cx="9144002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23" indent="0">
              <a:buFontTx/>
              <a:buNone/>
              <a:defRPr/>
            </a:lvl2pPr>
            <a:lvl3pPr marL="914445" indent="0">
              <a:buFontTx/>
              <a:buNone/>
              <a:defRPr/>
            </a:lvl3pPr>
            <a:lvl4pPr marL="1371669" indent="0">
              <a:buFontTx/>
              <a:buNone/>
              <a:defRPr/>
            </a:lvl4pPr>
            <a:lvl5pPr marL="1828892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70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23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2pPr>
            <a:lvl3pPr marL="91444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69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4pPr>
            <a:lvl5pPr marL="1828892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5pPr>
            <a:lvl6pPr marL="2286114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6pPr>
            <a:lvl7pPr marL="2743336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7pPr>
            <a:lvl8pPr marL="3200561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8pPr>
            <a:lvl9pPr marL="3657784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96670-0FF7-4201-AA0D-F3BAC574C4D0}" type="datetime1">
              <a:rPr lang="en-US" smtClean="0"/>
              <a:t>11/28/2024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3"/>
            <a:ext cx="609600" cy="584776"/>
          </a:xfrm>
          <a:prstGeom prst="rect">
            <a:avLst/>
          </a:prstGeom>
        </p:spPr>
        <p:txBody>
          <a:bodyPr vert="horz" lIns="91440" tIns="45721" rIns="91440" bIns="45721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1" rIns="91440" bIns="45721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130088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5132981"/>
            <a:ext cx="8535989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23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2pPr>
            <a:lvl3pPr marL="91444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69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4pPr>
            <a:lvl5pPr marL="1828892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5pPr>
            <a:lvl6pPr marL="2286114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6pPr>
            <a:lvl7pPr marL="2743336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7pPr>
            <a:lvl8pPr marL="3200561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8pPr>
            <a:lvl9pPr marL="3657784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FFD02-1FBA-43B5-BA13-59DDC7F21D51}" type="datetime1">
              <a:rPr lang="en-US" smtClean="0"/>
              <a:t>11/28/2024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62847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5"/>
            <a:ext cx="8534402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978401"/>
            <a:ext cx="8534402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1">
                <a:solidFill>
                  <a:schemeClr val="bg2">
                    <a:lumMod val="75000"/>
                  </a:schemeClr>
                </a:solidFill>
              </a:defRPr>
            </a:lvl1pPr>
            <a:lvl2pPr marL="457223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2pPr>
            <a:lvl3pPr marL="91444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69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4pPr>
            <a:lvl5pPr marL="1828892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5pPr>
            <a:lvl6pPr marL="2286114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6pPr>
            <a:lvl7pPr marL="2743336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7pPr>
            <a:lvl8pPr marL="3200561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8pPr>
            <a:lvl9pPr marL="3657784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AE886-8373-49C9-9B68-906FC995CB9E}" type="datetime1">
              <a:rPr lang="en-US" smtClean="0"/>
              <a:t>11/28/2024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3"/>
            <a:ext cx="609600" cy="584776"/>
          </a:xfrm>
          <a:prstGeom prst="rect">
            <a:avLst/>
          </a:prstGeom>
        </p:spPr>
        <p:txBody>
          <a:bodyPr vert="horz" lIns="91440" tIns="45721" rIns="91440" bIns="45721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1" rIns="91440" bIns="45721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502304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5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766736"/>
            <a:ext cx="8534402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1">
                <a:solidFill>
                  <a:schemeClr val="bg2">
                    <a:lumMod val="75000"/>
                  </a:schemeClr>
                </a:solidFill>
              </a:defRPr>
            </a:lvl1pPr>
            <a:lvl2pPr marL="457223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2pPr>
            <a:lvl3pPr marL="91444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69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4pPr>
            <a:lvl5pPr marL="1828892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5pPr>
            <a:lvl6pPr marL="2286114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6pPr>
            <a:lvl7pPr marL="2743336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7pPr>
            <a:lvl8pPr marL="3200561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8pPr>
            <a:lvl9pPr marL="3657784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49F97-A01E-4D1C-BA8D-7FFCC4DB94E1}" type="datetime1">
              <a:rPr lang="en-US" smtClean="0"/>
              <a:t>11/28/2024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895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228899" y="5797816"/>
            <a:ext cx="1052887" cy="276999"/>
          </a:xfrm>
        </p:spPr>
        <p:txBody>
          <a:bodyPr/>
          <a:lstStyle/>
          <a:p>
            <a:fld id="{D1F99A67-5908-4AC8-96C7-E8CBC3480F3C}" type="datetime1">
              <a:rPr lang="en-US" smtClean="0"/>
              <a:t>11/28/2024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13BE8-C78F-45D0-83F1-20C75CE82E6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97825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3336B-7640-4AD3-A4DC-C6ACF2C0054D}" type="datetime1">
              <a:rPr lang="en-US" smtClean="0"/>
              <a:t>11/28/2024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22375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1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1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D2379-173E-481F-AB57-A9D762D05990}" type="datetime1">
              <a:rPr lang="en-US" smtClean="0"/>
              <a:t>11/28/2024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88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1819B5-CF0A-492C-8061-80CE4B230D29}" type="datetime1">
              <a:rPr lang="en-US" smtClean="0"/>
              <a:t>11/28/2024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88A7CC-333E-41DE-A68C-7FEC577F0B40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122683009"/>
      </p:ext>
    </p:extLst>
  </p:cSld>
  <p:clrMapOvr>
    <a:masterClrMapping/>
  </p:clrMapOvr>
  <p:transition spd="med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8" y="685802"/>
            <a:ext cx="8001001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71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1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5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7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E93A1-CE49-4BCD-B38C-05E0EA740AF0}" type="datetime1">
              <a:rPr lang="en-US" smtClean="0"/>
              <a:t>11/28/2024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3" y="8468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1" y="91549"/>
            <a:ext cx="6080654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30" y="228600"/>
            <a:ext cx="4953001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8" y="32281"/>
            <a:ext cx="4852988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4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98851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8" y="685802"/>
            <a:ext cx="8001001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71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1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5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7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7FF54-F220-44DF-AF96-53655BC3AC9F}" type="datetime1">
              <a:rPr lang="en-US" smtClean="0"/>
              <a:t>11/28/2024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3" y="8468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1" y="91549"/>
            <a:ext cx="6080654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30" y="228600"/>
            <a:ext cx="4953001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8" y="32281"/>
            <a:ext cx="4852988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4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6798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356EE-8AE0-4E45-8159-0F9825CE9CDC}" type="datetime1">
              <a:rPr lang="en-US" smtClean="0"/>
              <a:t>11/28/2024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2518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2006601"/>
            <a:ext cx="8534402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1">
                <a:solidFill>
                  <a:schemeClr val="bg2">
                    <a:lumMod val="75000"/>
                  </a:schemeClr>
                </a:solidFill>
              </a:defRPr>
            </a:lvl1pPr>
            <a:lvl2pPr marL="457223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2pPr>
            <a:lvl3pPr marL="91444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69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4pPr>
            <a:lvl5pPr marL="1828892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5pPr>
            <a:lvl6pPr marL="2286114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6pPr>
            <a:lvl7pPr marL="2743336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7pPr>
            <a:lvl8pPr marL="3200561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8pPr>
            <a:lvl9pPr marL="3657784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A1FAC-4AF9-475D-B124-2C956132DA2B}" type="datetime1">
              <a:rPr lang="en-US" smtClean="0"/>
              <a:t>11/28/2024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817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8" y="685804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8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C865A-CFF3-4719-BE03-5B4AEBD334B6}" type="datetime1">
              <a:rPr lang="en-US" smtClean="0"/>
              <a:t>11/28/2024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8865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6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23" indent="0">
              <a:buNone/>
              <a:defRPr sz="2000" b="1"/>
            </a:lvl2pPr>
            <a:lvl3pPr marL="914445" indent="0">
              <a:buNone/>
              <a:defRPr sz="1801" b="1"/>
            </a:lvl3pPr>
            <a:lvl4pPr marL="1371669" indent="0">
              <a:buNone/>
              <a:defRPr sz="1600" b="1"/>
            </a:lvl4pPr>
            <a:lvl5pPr marL="1828892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6" indent="0">
              <a:buNone/>
              <a:defRPr sz="1600" b="1"/>
            </a:lvl7pPr>
            <a:lvl8pPr marL="3200561" indent="0">
              <a:buNone/>
              <a:defRPr sz="1600" b="1"/>
            </a:lvl8pPr>
            <a:lvl9pPr marL="365778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8" y="1270530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7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23" indent="0">
              <a:buNone/>
              <a:defRPr sz="2000" b="1"/>
            </a:lvl2pPr>
            <a:lvl3pPr marL="914445" indent="0">
              <a:buNone/>
              <a:defRPr sz="1801" b="1"/>
            </a:lvl3pPr>
            <a:lvl4pPr marL="1371669" indent="0">
              <a:buNone/>
              <a:defRPr sz="1600" b="1"/>
            </a:lvl4pPr>
            <a:lvl5pPr marL="1828892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6" indent="0">
              <a:buNone/>
              <a:defRPr sz="1600" b="1"/>
            </a:lvl7pPr>
            <a:lvl8pPr marL="3200561" indent="0">
              <a:buNone/>
              <a:defRPr sz="1600" b="1"/>
            </a:lvl8pPr>
            <a:lvl9pPr marL="365778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6" y="1262064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56509-5063-4A62-A2A1-FAE8EE7C5E57}" type="datetime1">
              <a:rPr lang="en-US" smtClean="0"/>
              <a:t>11/28/2024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3961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8000">
              <a:srgbClr val="2880BB"/>
            </a:gs>
            <a:gs pos="62000">
              <a:schemeClr val="bg2">
                <a:lumMod val="60000"/>
                <a:lumOff val="40000"/>
              </a:schemeClr>
            </a:gs>
            <a:gs pos="99000">
              <a:schemeClr val="tx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28899" y="249372"/>
            <a:ext cx="411999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28899" y="1433873"/>
            <a:ext cx="411999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556453" y="5797820"/>
            <a:ext cx="1464887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533123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28899" y="5797815"/>
            <a:ext cx="1052887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533123"/>
            <a:fld id="{31258224-3CE1-40C2-9271-D5D46B2CE35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11/28/2024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296008" y="5797820"/>
            <a:ext cx="1052887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533123"/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533123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823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91" r:id="rId2"/>
    <p:sldLayoutId id="2147483692" r:id="rId3"/>
    <p:sldLayoutId id="2147483693" r:id="rId4"/>
  </p:sldLayoutIdLst>
  <p:hf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266562">
        <a:defRPr>
          <a:latin typeface="+mn-lt"/>
          <a:ea typeface="+mn-ea"/>
          <a:cs typeface="+mn-cs"/>
        </a:defRPr>
      </a:lvl2pPr>
      <a:lvl3pPr marL="533123">
        <a:defRPr>
          <a:latin typeface="+mn-lt"/>
          <a:ea typeface="+mn-ea"/>
          <a:cs typeface="+mn-cs"/>
        </a:defRPr>
      </a:lvl3pPr>
      <a:lvl4pPr marL="799683">
        <a:defRPr>
          <a:latin typeface="+mn-lt"/>
          <a:ea typeface="+mn-ea"/>
          <a:cs typeface="+mn-cs"/>
        </a:defRPr>
      </a:lvl4pPr>
      <a:lvl5pPr marL="1066244">
        <a:defRPr>
          <a:latin typeface="+mn-lt"/>
          <a:ea typeface="+mn-ea"/>
          <a:cs typeface="+mn-cs"/>
        </a:defRPr>
      </a:lvl5pPr>
      <a:lvl6pPr marL="1332806">
        <a:defRPr>
          <a:latin typeface="+mn-lt"/>
          <a:ea typeface="+mn-ea"/>
          <a:cs typeface="+mn-cs"/>
        </a:defRPr>
      </a:lvl6pPr>
      <a:lvl7pPr marL="1599368">
        <a:defRPr>
          <a:latin typeface="+mn-lt"/>
          <a:ea typeface="+mn-ea"/>
          <a:cs typeface="+mn-cs"/>
        </a:defRPr>
      </a:lvl7pPr>
      <a:lvl8pPr marL="1865926">
        <a:defRPr>
          <a:latin typeface="+mn-lt"/>
          <a:ea typeface="+mn-ea"/>
          <a:cs typeface="+mn-cs"/>
        </a:defRPr>
      </a:lvl8pPr>
      <a:lvl9pPr marL="2132489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266562">
        <a:defRPr>
          <a:latin typeface="+mn-lt"/>
          <a:ea typeface="+mn-ea"/>
          <a:cs typeface="+mn-cs"/>
        </a:defRPr>
      </a:lvl2pPr>
      <a:lvl3pPr marL="533123">
        <a:defRPr>
          <a:latin typeface="+mn-lt"/>
          <a:ea typeface="+mn-ea"/>
          <a:cs typeface="+mn-cs"/>
        </a:defRPr>
      </a:lvl3pPr>
      <a:lvl4pPr marL="799683">
        <a:defRPr>
          <a:latin typeface="+mn-lt"/>
          <a:ea typeface="+mn-ea"/>
          <a:cs typeface="+mn-cs"/>
        </a:defRPr>
      </a:lvl4pPr>
      <a:lvl5pPr marL="1066244">
        <a:defRPr>
          <a:latin typeface="+mn-lt"/>
          <a:ea typeface="+mn-ea"/>
          <a:cs typeface="+mn-cs"/>
        </a:defRPr>
      </a:lvl5pPr>
      <a:lvl6pPr marL="1332806">
        <a:defRPr>
          <a:latin typeface="+mn-lt"/>
          <a:ea typeface="+mn-ea"/>
          <a:cs typeface="+mn-cs"/>
        </a:defRPr>
      </a:lvl6pPr>
      <a:lvl7pPr marL="1599368">
        <a:defRPr>
          <a:latin typeface="+mn-lt"/>
          <a:ea typeface="+mn-ea"/>
          <a:cs typeface="+mn-cs"/>
        </a:defRPr>
      </a:lvl7pPr>
      <a:lvl8pPr marL="1865926">
        <a:defRPr>
          <a:latin typeface="+mn-lt"/>
          <a:ea typeface="+mn-ea"/>
          <a:cs typeface="+mn-cs"/>
        </a:defRPr>
      </a:lvl8pPr>
      <a:lvl9pPr marL="2132489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8000">
              <a:srgbClr val="2880BB"/>
            </a:gs>
            <a:gs pos="62000">
              <a:schemeClr val="bg2">
                <a:lumMod val="60000"/>
                <a:lumOff val="40000"/>
              </a:schemeClr>
            </a:gs>
            <a:gs pos="99000">
              <a:schemeClr val="tx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71" y="2963335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5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4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9" y="6172204"/>
            <a:ext cx="1600201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1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0A48D4D5-111E-4F49-B69B-839933477C36}" type="datetime1">
              <a:rPr lang="en-US" smtClean="0"/>
              <a:t>11/28/2024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3" y="6172204"/>
            <a:ext cx="7543801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1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6" y="5578477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131916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88" r:id="rId15"/>
    <p:sldLayoutId id="2147483689" r:id="rId16"/>
    <p:sldLayoutId id="2147483690" r:id="rId17"/>
  </p:sldLayoutIdLst>
  <p:hf hdr="0" ftr="0" dt="0"/>
  <p:txStyles>
    <p:titleStyle>
      <a:lvl1pPr algn="l" defTabSz="457223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64" indent="-285764" algn="l" defTabSz="457223" rtl="0" eaLnBrk="1" latinLnBrk="0" hangingPunct="1">
        <a:spcBef>
          <a:spcPct val="20000"/>
        </a:spcBef>
        <a:spcAft>
          <a:spcPts val="601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87" indent="-285764" algn="l" defTabSz="457223" rtl="0" eaLnBrk="1" latinLnBrk="0" hangingPunct="1">
        <a:spcBef>
          <a:spcPct val="20000"/>
        </a:spcBef>
        <a:spcAft>
          <a:spcPts val="601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1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211" indent="-285764" algn="l" defTabSz="457223" rtl="0" eaLnBrk="1" latinLnBrk="0" hangingPunct="1">
        <a:spcBef>
          <a:spcPct val="20000"/>
        </a:spcBef>
        <a:spcAft>
          <a:spcPts val="601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127" indent="-171460" algn="l" defTabSz="457223" rtl="0" eaLnBrk="1" latinLnBrk="0" hangingPunct="1">
        <a:spcBef>
          <a:spcPct val="20000"/>
        </a:spcBef>
        <a:spcAft>
          <a:spcPts val="601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1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350" indent="-171460" algn="l" defTabSz="457223" rtl="0" eaLnBrk="1" latinLnBrk="0" hangingPunct="1">
        <a:spcBef>
          <a:spcPct val="20000"/>
        </a:spcBef>
        <a:spcAft>
          <a:spcPts val="601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1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728" indent="-228613" algn="l" defTabSz="457223" rtl="0" eaLnBrk="1" latinLnBrk="0" hangingPunct="1">
        <a:spcBef>
          <a:spcPct val="20000"/>
        </a:spcBef>
        <a:spcAft>
          <a:spcPts val="601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1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948" indent="-228613" algn="l" defTabSz="457223" rtl="0" eaLnBrk="1" latinLnBrk="0" hangingPunct="1">
        <a:spcBef>
          <a:spcPct val="20000"/>
        </a:spcBef>
        <a:spcAft>
          <a:spcPts val="601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1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172" indent="-228613" algn="l" defTabSz="457223" rtl="0" eaLnBrk="1" latinLnBrk="0" hangingPunct="1">
        <a:spcBef>
          <a:spcPct val="20000"/>
        </a:spcBef>
        <a:spcAft>
          <a:spcPts val="601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1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395" indent="-228613" algn="l" defTabSz="457223" rtl="0" eaLnBrk="1" latinLnBrk="0" hangingPunct="1">
        <a:spcBef>
          <a:spcPct val="20000"/>
        </a:spcBef>
        <a:spcAft>
          <a:spcPts val="601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1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2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algn="l" defTabSz="45722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445" algn="l" defTabSz="45722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69" algn="l" defTabSz="45722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92" algn="l" defTabSz="45722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114" algn="l" defTabSz="45722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336" algn="l" defTabSz="45722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561" algn="l" defTabSz="45722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784" algn="l" defTabSz="45722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4.jp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10" Type="http://schemas.openxmlformats.org/officeDocument/2006/relationships/image" Target="../media/image26.png"/><Relationship Id="rId4" Type="http://schemas.openxmlformats.org/officeDocument/2006/relationships/image" Target="../media/image25.jpeg"/><Relationship Id="rId9" Type="http://schemas.microsoft.com/office/2007/relationships/diagramDrawing" Target="../diagrams/drawing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4214" y="177473"/>
            <a:ext cx="8001001" cy="2971801"/>
          </a:xfrm>
        </p:spPr>
        <p:txBody>
          <a:bodyPr>
            <a:noAutofit/>
          </a:bodyPr>
          <a:lstStyle/>
          <a:p>
            <a:r>
              <a:rPr lang="ru-RU" sz="4400" b="1" dirty="0"/>
              <a:t>БЮДЖЕТ</a:t>
            </a:r>
            <a:br>
              <a:rPr lang="ru-RU" sz="4400" b="1" dirty="0"/>
            </a:br>
            <a:r>
              <a:rPr lang="ru-RU" sz="4400" b="1" dirty="0"/>
              <a:t>ДЛЯ  ГРАЖДАН </a:t>
            </a:r>
            <a:r>
              <a:rPr lang="ru-RU" sz="6600" b="1" dirty="0"/>
              <a:t>Д</a:t>
            </a:r>
            <a:r>
              <a:rPr lang="ru-RU" sz="4400" b="1" dirty="0"/>
              <a:t>митриевского района курской области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96290" y="4283486"/>
            <a:ext cx="7668480" cy="1947333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к </a:t>
            </a:r>
            <a:r>
              <a:rPr lang="ru-RU" smtClean="0">
                <a:solidFill>
                  <a:schemeClr val="bg1"/>
                </a:solidFill>
              </a:rPr>
              <a:t>решению </a:t>
            </a:r>
            <a:r>
              <a:rPr lang="ru-RU" smtClean="0">
                <a:solidFill>
                  <a:schemeClr val="bg1"/>
                </a:solidFill>
              </a:rPr>
              <a:t>Представительного </a:t>
            </a:r>
            <a:r>
              <a:rPr lang="ru-RU" dirty="0" smtClean="0">
                <a:solidFill>
                  <a:schemeClr val="bg1"/>
                </a:solidFill>
              </a:rPr>
              <a:t>Собрания Дмитриевского района Курской </a:t>
            </a:r>
            <a:r>
              <a:rPr lang="ru-RU" smtClean="0">
                <a:solidFill>
                  <a:schemeClr val="bg1"/>
                </a:solidFill>
              </a:rPr>
              <a:t>области </a:t>
            </a:r>
            <a:r>
              <a:rPr lang="ru-RU" smtClean="0">
                <a:solidFill>
                  <a:schemeClr val="bg1"/>
                </a:solidFill>
              </a:rPr>
              <a:t>№251 </a:t>
            </a:r>
            <a:r>
              <a:rPr lang="ru-RU" smtClean="0">
                <a:solidFill>
                  <a:schemeClr val="bg1"/>
                </a:solidFill>
              </a:rPr>
              <a:t>от </a:t>
            </a:r>
            <a:r>
              <a:rPr lang="ru-RU">
                <a:solidFill>
                  <a:schemeClr val="bg1"/>
                </a:solidFill>
              </a:rPr>
              <a:t>20.12.2023 </a:t>
            </a:r>
            <a:r>
              <a:rPr lang="ru-RU">
                <a:solidFill>
                  <a:schemeClr val="bg1"/>
                </a:solidFill>
              </a:rPr>
              <a:t>года </a:t>
            </a:r>
            <a:r>
              <a:rPr lang="ru-RU" smtClean="0">
                <a:solidFill>
                  <a:schemeClr val="bg1"/>
                </a:solidFill>
              </a:rPr>
              <a:t>«</a:t>
            </a:r>
            <a:r>
              <a:rPr lang="ru-RU" dirty="0">
                <a:solidFill>
                  <a:schemeClr val="bg1"/>
                </a:solidFill>
              </a:rPr>
              <a:t>О бюджете муниципального района «Дмитриевский </a:t>
            </a:r>
            <a:r>
              <a:rPr lang="ru-RU" dirty="0" smtClean="0">
                <a:solidFill>
                  <a:schemeClr val="bg1"/>
                </a:solidFill>
              </a:rPr>
              <a:t>район» Курской </a:t>
            </a:r>
            <a:r>
              <a:rPr lang="ru-RU" dirty="0">
                <a:solidFill>
                  <a:schemeClr val="bg1"/>
                </a:solidFill>
              </a:rPr>
              <a:t>области на </a:t>
            </a:r>
            <a:r>
              <a:rPr lang="ru-RU" dirty="0" smtClean="0">
                <a:solidFill>
                  <a:schemeClr val="bg1"/>
                </a:solidFill>
              </a:rPr>
              <a:t>2024 </a:t>
            </a:r>
            <a:r>
              <a:rPr lang="ru-RU" dirty="0">
                <a:solidFill>
                  <a:schemeClr val="bg1"/>
                </a:solidFill>
              </a:rPr>
              <a:t>год и на плановый период </a:t>
            </a:r>
            <a:r>
              <a:rPr lang="ru-RU" dirty="0" smtClean="0">
                <a:solidFill>
                  <a:schemeClr val="bg1"/>
                </a:solidFill>
              </a:rPr>
              <a:t>2025 </a:t>
            </a:r>
            <a:r>
              <a:rPr lang="ru-RU" dirty="0">
                <a:solidFill>
                  <a:schemeClr val="bg1"/>
                </a:solidFill>
              </a:rPr>
              <a:t>и </a:t>
            </a:r>
            <a:r>
              <a:rPr lang="ru-RU" dirty="0" smtClean="0">
                <a:solidFill>
                  <a:schemeClr val="bg1"/>
                </a:solidFill>
              </a:rPr>
              <a:t>2026 </a:t>
            </a:r>
            <a:r>
              <a:rPr lang="ru-RU" dirty="0">
                <a:solidFill>
                  <a:schemeClr val="bg1"/>
                </a:solidFill>
              </a:rPr>
              <a:t>годов»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70055" y="3509762"/>
            <a:ext cx="349050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41"/>
              </a:lnSpc>
            </a:pPr>
            <a:r>
              <a:rPr lang="ru-RU" sz="5401" b="1" spc="11" dirty="0">
                <a:solidFill>
                  <a:srgbClr val="002060"/>
                </a:solidFill>
                <a:latin typeface="APTACQ+Calibri Light"/>
                <a:cs typeface="APTACQ+Calibri Light"/>
              </a:rPr>
              <a:t>2024-2026</a:t>
            </a:r>
          </a:p>
        </p:txBody>
      </p:sp>
    </p:spTree>
    <p:extLst>
      <p:ext uri="{BB962C8B-B14F-4D97-AF65-F5344CB8AC3E}">
        <p14:creationId xmlns:p14="http://schemas.microsoft.com/office/powerpoint/2010/main" val="2675044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47146" y="0"/>
            <a:ext cx="78515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Социально-экономические показатели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381794896"/>
              </p:ext>
            </p:extLst>
          </p:nvPr>
        </p:nvGraphicFramePr>
        <p:xfrm>
          <a:off x="109442" y="1322614"/>
          <a:ext cx="5687620" cy="2615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088274" y="848525"/>
            <a:ext cx="3456395" cy="3694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8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 работающих, чел.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797061" y="848525"/>
            <a:ext cx="6096000" cy="6465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8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Среднемесячная заработная плата одного работающего, (в тыс. рублей)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050902" y="4035642"/>
            <a:ext cx="3896772" cy="3694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8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Фонд оплаты труда, (в тыс. рублей)</a:t>
            </a: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4050647047"/>
              </p:ext>
            </p:extLst>
          </p:nvPr>
        </p:nvGraphicFramePr>
        <p:xfrm>
          <a:off x="2767903" y="4482193"/>
          <a:ext cx="5847422" cy="2237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710772919"/>
              </p:ext>
            </p:extLst>
          </p:nvPr>
        </p:nvGraphicFramePr>
        <p:xfrm>
          <a:off x="6340932" y="1494860"/>
          <a:ext cx="5464629" cy="25006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-343778" y="6439658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1020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821700697"/>
              </p:ext>
            </p:extLst>
          </p:nvPr>
        </p:nvGraphicFramePr>
        <p:xfrm>
          <a:off x="607783" y="1574792"/>
          <a:ext cx="5376672" cy="2714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607783" y="1043871"/>
            <a:ext cx="4555285" cy="3694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801" b="1" dirty="0">
                <a:latin typeface="Times New Roman" pitchFamily="18" charset="0"/>
                <a:cs typeface="Times New Roman" pitchFamily="18" charset="0"/>
              </a:rPr>
              <a:t>Оборот розничной  торговли  (в тыс. руб.)</a:t>
            </a: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532931371"/>
              </p:ext>
            </p:extLst>
          </p:nvPr>
        </p:nvGraphicFramePr>
        <p:xfrm>
          <a:off x="3531534" y="4658853"/>
          <a:ext cx="5847422" cy="2237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6901836" y="1043875"/>
            <a:ext cx="4954240" cy="3694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801" b="1" dirty="0">
                <a:latin typeface="Times New Roman" pitchFamily="18" charset="0"/>
                <a:cs typeface="Times New Roman" pitchFamily="18" charset="0"/>
              </a:rPr>
              <a:t>Оборот  общественного  питания (в тыс. руб.)</a:t>
            </a: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1219963220"/>
              </p:ext>
            </p:extLst>
          </p:nvPr>
        </p:nvGraphicFramePr>
        <p:xfrm>
          <a:off x="6504215" y="1682265"/>
          <a:ext cx="5464629" cy="25006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4464371" y="4219054"/>
            <a:ext cx="3774559" cy="3694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801" b="1" dirty="0">
                <a:latin typeface="Times New Roman" pitchFamily="18" charset="0"/>
                <a:cs typeface="Times New Roman" pitchFamily="18" charset="0"/>
              </a:rPr>
              <a:t>Объем платных услуг (в тыс. руб.)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206749" y="105480"/>
            <a:ext cx="74135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Социально-экономические показатели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-212123" y="6422074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693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56388" y="985235"/>
            <a:ext cx="94630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a_Albionic" panose="020B0903060703020204" pitchFamily="34" charset="-52"/>
              </a:rPr>
              <a:t>Среднемесячная номинальная начисленная заработная плата работников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4336030"/>
              </p:ext>
            </p:extLst>
          </p:nvPr>
        </p:nvGraphicFramePr>
        <p:xfrm>
          <a:off x="1855177" y="1582616"/>
          <a:ext cx="7728439" cy="35432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4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6897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745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693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0611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66224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Прогноз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Прогноз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Прогноз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T="45721" marB="45721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6622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Заработная плата муниципальных служащих</a:t>
                      </a:r>
                      <a:endParaRPr lang="ru-RU" sz="1200" b="0" i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33 578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34 585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35 512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35 908</a:t>
                      </a:r>
                    </a:p>
                  </a:txBody>
                  <a:tcPr marT="45721" marB="4572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52712">
                <a:tc>
                  <a:txBody>
                    <a:bodyPr/>
                    <a:lstStyle/>
                    <a:p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Заработная плата учителей</a:t>
                      </a:r>
                    </a:p>
                    <a:p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общеобразовательных учреждений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106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37 628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41 064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41 064</a:t>
                      </a:r>
                    </a:p>
                  </a:txBody>
                  <a:tcPr marT="45721" marB="4572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52712">
                <a:tc>
                  <a:txBody>
                    <a:bodyPr/>
                    <a:lstStyle/>
                    <a:p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Заработная плата учреждений культуры и</a:t>
                      </a:r>
                    </a:p>
                    <a:p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Искусства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35 106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37 628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41 064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41 064</a:t>
                      </a:r>
                    </a:p>
                  </a:txBody>
                  <a:tcPr marT="45721" marB="4572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66224">
                <a:tc>
                  <a:txBody>
                    <a:bodyPr/>
                    <a:lstStyle/>
                    <a:p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Заработная плата дошкольных</a:t>
                      </a:r>
                    </a:p>
                    <a:p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образовательных учреждений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35 050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37 628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41 064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41 064</a:t>
                      </a:r>
                    </a:p>
                  </a:txBody>
                  <a:tcPr marT="45721" marB="4572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39202">
                <a:tc>
                  <a:txBody>
                    <a:bodyPr/>
                    <a:lstStyle/>
                    <a:p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Заработная плата крупных и средних</a:t>
                      </a:r>
                    </a:p>
                    <a:p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предприятий и некоммерческих организаций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50 053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54 241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55 889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57 542</a:t>
                      </a:r>
                    </a:p>
                  </a:txBody>
                  <a:tcPr marT="45721" marB="4572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001" y="0"/>
            <a:ext cx="7663336" cy="853514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-300047" y="6413282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866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20283" y="0"/>
            <a:ext cx="63250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о бюджете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89687" y="945343"/>
            <a:ext cx="516651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«доходы» и «расходы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»?</a:t>
            </a:r>
          </a:p>
          <a:p>
            <a:pPr algn="ctr"/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поступающие в бюджет денежные средства.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889687" y="2022561"/>
            <a:ext cx="531934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 выплачиваемые из бюджета денежные средства. 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Расходная часть бюджета формируется исходя                    из принципа обеспечения всех социальных обязательств       и поддержки муниципальных образований области.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Расходы областного бюджета планируются                           по ведомственной структуре, т.е. по органам власти, а также  в разрезе государственных программ Курской области.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15062" y="3516156"/>
            <a:ext cx="6096000" cy="141577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бывает бюджет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Дефицитный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расходы превышают доходы.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Профицитный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доходы превышают расходы.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Сбалансированный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расходы равны доходам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97367" y="1002372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бюджет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форма образования и расходования денежных средств, предназначенных для финансового обеспечения задач и функций государства          и местного самоуправления, или проще говоря – это план доходов и расходов        на определенный период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-247292" y="6448451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4640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47924" y="1243310"/>
            <a:ext cx="61245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Денежные средства, перечисляемые из одного бюджета бюджетной системы Российской Федерации другому.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1924" y="2972088"/>
            <a:ext cx="3486151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Предоставляются на условиях долевого софинансирования расходов других бюджетов.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Аналогия в семейном бюджете: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 «добавляете» деньги для того, чтобы Ваш  ребёнок купил себе новый телефон (а остальные он накопил сам).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019548" y="2805410"/>
            <a:ext cx="3619501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Предоставляются на финансирование «переданных» другим публично-правовым образованием полномочий.</a:t>
            </a:r>
          </a:p>
          <a:p>
            <a:pPr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Аналогия в семейном бюджете: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 даете своему ребёнку «карманные деньги» и посылаете в магазин купить продукты (по списку).</a:t>
            </a:r>
          </a:p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153399" y="2805410"/>
            <a:ext cx="3181351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Предоставляются на безвозмездной и безвозвратной основе без определения конкретной цели их использования. 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Аналогия в семейном бюджете: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 даете своему ребёнку «карманные деньги».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73" y="1066067"/>
            <a:ext cx="1769452" cy="176945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074142" y="145474"/>
            <a:ext cx="63250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вопросы о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бюджете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(2)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-364520" y="6375618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82549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73657" y="3338846"/>
            <a:ext cx="545208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latin typeface="a_Albionic" panose="020B0903060703020204" pitchFamily="34" charset="-52"/>
              </a:rPr>
              <a:t>Муниципальный</a:t>
            </a:r>
            <a:r>
              <a:rPr lang="ru-RU" sz="2800" dirty="0">
                <a:latin typeface="a_Albionic" panose="020B0903060703020204" pitchFamily="34" charset="-52"/>
              </a:rPr>
              <a:t> </a:t>
            </a:r>
            <a:r>
              <a:rPr lang="ru-RU" sz="2800" b="1" dirty="0">
                <a:latin typeface="a_Albionic" panose="020B0903060703020204" pitchFamily="34" charset="-52"/>
              </a:rPr>
              <a:t>долг</a:t>
            </a:r>
            <a:r>
              <a:rPr lang="ru-RU" sz="2800" dirty="0">
                <a:latin typeface="a_Albionic" panose="020B0903060703020204" pitchFamily="34" charset="-52"/>
              </a:rPr>
              <a:t>- 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 задолженностей 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образования, в которую входят непогашенные долговые обязательства(</a:t>
            </a:r>
            <a:r>
              <a:rPr lang="ru-RU" alt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т.е. кредитов, муниципальных ценных бумаг)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проценты по ним, </a:t>
            </a:r>
            <a:r>
              <a:rPr lang="ru-RU" alt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принятые на себя районом.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03276" y="836645"/>
            <a:ext cx="6096000" cy="24622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>
                <a:latin typeface="a_Albionic" panose="020B0903060703020204" pitchFamily="34" charset="-52"/>
              </a:rPr>
              <a:t>Муниципальная</a:t>
            </a:r>
            <a:r>
              <a:rPr lang="ru-RU" sz="2800" dirty="0">
                <a:latin typeface="a_Albionic" panose="020B0903060703020204" pitchFamily="34" charset="-52"/>
              </a:rPr>
              <a:t> </a:t>
            </a:r>
            <a:r>
              <a:rPr lang="ru-RU" sz="2800" b="1" dirty="0">
                <a:latin typeface="a_Albionic" panose="020B0903060703020204" pitchFamily="34" charset="-52"/>
              </a:rPr>
              <a:t>программа 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 – это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 </a:t>
            </a: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планирования, представляющий собой комплекс взаимоувязанных мероприятий и инструментов, реализуемых органами местного самоуправления в целях достижения целей и задач социально-экономического развития </a:t>
            </a: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образования в определенной сфере деятельности.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873" y="836645"/>
            <a:ext cx="4376566" cy="500440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51267" y="98806"/>
            <a:ext cx="753248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вопросы о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бюджете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-346361" y="6413281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80220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43353" y="735993"/>
            <a:ext cx="1024597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БЮДЖЕТНЫЙ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ПРОЦЕСС-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муниципальном районе «Дмитриевский район»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регламентируемая законодательством Российской Федерации и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нормативно-правовыми актами Дмитриевского района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органов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местной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власти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Дмитриевского района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иных участников бюджетного процесса по составлению и рассмотрению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бюджета муниципального района «Дмитриевский район», контролю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исполнением, осуществлению бюджетного учета, составлению, внешней проверке, рассмотрению и утверждению бюджетной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отчетности.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43353" y="3287912"/>
            <a:ext cx="10421815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СПРАВОЧНО </a:t>
            </a: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простыми словами: </a:t>
            </a: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бюджетный процесс – это 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участников бюджетного процесса 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организации процедур составления, рассмотрения проекта бюджета, его утверждения, исполнения и контроля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бюджетного процесса в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Дмитриевском районе: Глава района, Представительное Собрание Дмитриевского района, Ревизионная комиссия Дмитриевского района,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главные администраторы (администраторы) доходов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бюджета, главные администраторы (администраторы) источников финансирования дефицита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бюджета, главные распорядители, распорядители и получатели бюджетных средств, Администрация района, </a:t>
            </a: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Структурные подразделения администрации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</a:t>
            </a: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иные органы, на которые возложены бюджетные полномочия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1702" y="24284"/>
            <a:ext cx="6005302" cy="85268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775134" y="219791"/>
            <a:ext cx="5437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-396761" y="6458011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13575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86099" y="1940687"/>
            <a:ext cx="913503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доходной части бюджета определяется на основании прогноза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собственных доходов и безвозмездных поступлений из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областного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бюджета. Размер расходной части рассчитывается исходя из необходимости исполнения первоочередных обязательств. Иные расходы планируются в зависимости от объема прогнозируемых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поступлений в бюджет.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54852" y="3707532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СПРАВОЧНО: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социально-экономического развития муниципального образования - документ стратегического планирования, содержащий систему научно обоснованных представлений о направлениях и об ожидаемых результатах социально-экономического развития муниципального образования на среднесрочный или долгосрочный период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92369" y="342900"/>
            <a:ext cx="1135966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определяется размер бюджета муниципального района «Дмитриевский район» на конкретный год?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-298938" y="6457242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37241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39796" y="241709"/>
            <a:ext cx="4344012" cy="60251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1044025" y="3043486"/>
            <a:ext cx="10383715" cy="7033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660718" y="3457519"/>
            <a:ext cx="2066192" cy="5715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320456" y="400051"/>
            <a:ext cx="44447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a_Albionic" panose="020B0903060703020204" pitchFamily="34" charset="-52"/>
              </a:rPr>
              <a:t>Муниципальный (местный</a:t>
            </a:r>
            <a:r>
              <a:rPr lang="ru-RU" dirty="0">
                <a:solidFill>
                  <a:srgbClr val="000000"/>
                </a:solidFill>
                <a:latin typeface="a_Albionic" panose="020B0903060703020204" pitchFamily="34" charset="-52"/>
              </a:rPr>
              <a:t>) бюджет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04872" y="864067"/>
            <a:ext cx="1166202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и расходования денежных средств, предназначенных для финансового обеспечения задач и функций местного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самоуправления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проще говоря – это план доходов и расходов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определенный период.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Бюджет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состоит из доходной и расходной частей. Они формируются по статьям единой бюджетной классификации, установленной Бюджетным кодексом РФ. Каждое муниципальное образование, согласно российскому законодательству, должно иметь собственный бюджет. Бюджет муниципального района и совокупность бюджетов поселений, входящих в состав муниципального района, образуют консолидированный бюджет муниципального района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123382" y="3496504"/>
            <a:ext cx="9230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556743" y="3435780"/>
            <a:ext cx="10082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015667" y="3310945"/>
            <a:ext cx="1867763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или профицит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495529" y="3634451"/>
            <a:ext cx="23373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</a:t>
            </a:r>
            <a:r>
              <a:rPr lang="ru-RU" dirty="0" smtClean="0"/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долг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686086" y="4051788"/>
            <a:ext cx="0" cy="1505005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Прямоугольник 31"/>
          <p:cNvSpPr/>
          <p:nvPr/>
        </p:nvSpPr>
        <p:spPr>
          <a:xfrm>
            <a:off x="1044025" y="4067620"/>
            <a:ext cx="12368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079930" y="4451465"/>
            <a:ext cx="14757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058561" y="4887041"/>
            <a:ext cx="16433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4" name="Прямая соединительная линия 43"/>
          <p:cNvCxnSpPr/>
          <p:nvPr/>
        </p:nvCxnSpPr>
        <p:spPr>
          <a:xfrm>
            <a:off x="1088974" y="5533372"/>
            <a:ext cx="0" cy="12477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Прямоугольник 45"/>
          <p:cNvSpPr/>
          <p:nvPr/>
        </p:nvSpPr>
        <p:spPr>
          <a:xfrm>
            <a:off x="1451808" y="5929068"/>
            <a:ext cx="1111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1429193" y="6401054"/>
            <a:ext cx="1227131" cy="376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1443431" y="5501659"/>
            <a:ext cx="10063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>
            <a:off x="4091836" y="4010441"/>
            <a:ext cx="0" cy="282672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Прямоугольник 52"/>
          <p:cNvSpPr/>
          <p:nvPr/>
        </p:nvSpPr>
        <p:spPr>
          <a:xfrm>
            <a:off x="4537653" y="4113293"/>
            <a:ext cx="35254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осуществление полномочий по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вопросам местного значения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4522299" y="4855240"/>
            <a:ext cx="42259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переданных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тдельных государственных полномочий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4591922" y="5744402"/>
            <a:ext cx="17888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езервный фонд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>
            <a:off x="9513683" y="4156750"/>
            <a:ext cx="0" cy="245127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2" name="Рисунок 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9871" y="3428829"/>
            <a:ext cx="2183327" cy="617442"/>
          </a:xfrm>
          <a:prstGeom prst="rect">
            <a:avLst/>
          </a:prstGeom>
        </p:spPr>
      </p:pic>
      <p:pic>
        <p:nvPicPr>
          <p:cNvPr id="63" name="Рисунок 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1886" y="3407418"/>
            <a:ext cx="2102000" cy="594443"/>
          </a:xfrm>
          <a:prstGeom prst="rect">
            <a:avLst/>
          </a:prstGeom>
        </p:spPr>
      </p:pic>
      <p:pic>
        <p:nvPicPr>
          <p:cNvPr id="64" name="Рисунок 6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1801" y="3412493"/>
            <a:ext cx="2411099" cy="621546"/>
          </a:xfrm>
          <a:prstGeom prst="rect">
            <a:avLst/>
          </a:prstGeom>
        </p:spPr>
      </p:pic>
      <p:pic>
        <p:nvPicPr>
          <p:cNvPr id="76" name="Рисунок 7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1351" y="4325158"/>
            <a:ext cx="457434" cy="252055"/>
          </a:xfrm>
          <a:prstGeom prst="rect">
            <a:avLst/>
          </a:prstGeom>
        </p:spPr>
      </p:pic>
      <p:sp>
        <p:nvSpPr>
          <p:cNvPr id="78" name="Прямоугольник 77"/>
          <p:cNvSpPr/>
          <p:nvPr/>
        </p:nvSpPr>
        <p:spPr>
          <a:xfrm>
            <a:off x="9940481" y="4233427"/>
            <a:ext cx="19130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аемные средства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0" name="Прямая со стрелкой 79"/>
          <p:cNvCxnSpPr/>
          <p:nvPr/>
        </p:nvCxnSpPr>
        <p:spPr>
          <a:xfrm>
            <a:off x="10734204" y="4043094"/>
            <a:ext cx="9525" cy="29192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Прямоугольник 80"/>
          <p:cNvSpPr/>
          <p:nvPr/>
        </p:nvSpPr>
        <p:spPr>
          <a:xfrm>
            <a:off x="9965372" y="4516490"/>
            <a:ext cx="18773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униципальные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займы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10353137" y="5187461"/>
            <a:ext cx="13925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кредиты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10714820" y="4974205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+</a:t>
            </a:r>
          </a:p>
        </p:txBody>
      </p:sp>
      <p:sp>
        <p:nvSpPr>
          <p:cNvPr id="84" name="Прямоугольник 83"/>
          <p:cNvSpPr/>
          <p:nvPr/>
        </p:nvSpPr>
        <p:spPr>
          <a:xfrm>
            <a:off x="9975334" y="5533372"/>
            <a:ext cx="18281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униципальные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гарантии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5" name="Рисунок 8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18094" y="5606579"/>
            <a:ext cx="457240" cy="249958"/>
          </a:xfrm>
          <a:prstGeom prst="rect">
            <a:avLst/>
          </a:prstGeom>
        </p:spPr>
      </p:pic>
      <p:pic>
        <p:nvPicPr>
          <p:cNvPr id="86" name="Рисунок 8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1836" y="4218359"/>
            <a:ext cx="457240" cy="249958"/>
          </a:xfrm>
          <a:prstGeom prst="rect">
            <a:avLst/>
          </a:prstGeom>
        </p:spPr>
      </p:pic>
      <p:pic>
        <p:nvPicPr>
          <p:cNvPr id="87" name="Рисунок 8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9503" y="5823592"/>
            <a:ext cx="457240" cy="249958"/>
          </a:xfrm>
          <a:prstGeom prst="rect">
            <a:avLst/>
          </a:prstGeom>
        </p:spPr>
      </p:pic>
      <p:pic>
        <p:nvPicPr>
          <p:cNvPr id="88" name="Рисунок 8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1836" y="4964151"/>
            <a:ext cx="457240" cy="249958"/>
          </a:xfrm>
          <a:prstGeom prst="rect">
            <a:avLst/>
          </a:prstGeom>
        </p:spPr>
      </p:pic>
      <p:pic>
        <p:nvPicPr>
          <p:cNvPr id="89" name="Рисунок 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75" y="4162389"/>
            <a:ext cx="457240" cy="249958"/>
          </a:xfrm>
          <a:prstGeom prst="rect">
            <a:avLst/>
          </a:prstGeom>
        </p:spPr>
      </p:pic>
      <p:pic>
        <p:nvPicPr>
          <p:cNvPr id="90" name="Рисунок 8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414" y="4542289"/>
            <a:ext cx="457240" cy="249958"/>
          </a:xfrm>
          <a:prstGeom prst="rect">
            <a:avLst/>
          </a:prstGeom>
        </p:spPr>
      </p:pic>
      <p:pic>
        <p:nvPicPr>
          <p:cNvPr id="91" name="Рисунок 9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086" y="4954154"/>
            <a:ext cx="457240" cy="249958"/>
          </a:xfrm>
          <a:prstGeom prst="rect">
            <a:avLst/>
          </a:prstGeom>
        </p:spPr>
      </p:pic>
      <p:pic>
        <p:nvPicPr>
          <p:cNvPr id="92" name="Рисунок 9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1608" y="6488333"/>
            <a:ext cx="457240" cy="249958"/>
          </a:xfrm>
          <a:prstGeom prst="rect">
            <a:avLst/>
          </a:prstGeom>
        </p:spPr>
      </p:pic>
      <p:pic>
        <p:nvPicPr>
          <p:cNvPr id="93" name="Рисунок 9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334" y="6030644"/>
            <a:ext cx="457240" cy="249958"/>
          </a:xfrm>
          <a:prstGeom prst="rect">
            <a:avLst/>
          </a:prstGeom>
        </p:spPr>
      </p:pic>
      <p:pic>
        <p:nvPicPr>
          <p:cNvPr id="94" name="Рисунок 9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4976" y="5597917"/>
            <a:ext cx="457240" cy="249958"/>
          </a:xfrm>
          <a:prstGeom prst="rect">
            <a:avLst/>
          </a:prstGeom>
        </p:spPr>
      </p:pic>
      <p:pic>
        <p:nvPicPr>
          <p:cNvPr id="97" name="Рисунок 9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1455924" y="3194546"/>
            <a:ext cx="457240" cy="249958"/>
          </a:xfrm>
          <a:prstGeom prst="rect">
            <a:avLst/>
          </a:prstGeom>
        </p:spPr>
      </p:pic>
      <p:pic>
        <p:nvPicPr>
          <p:cNvPr id="98" name="Рисунок 9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48367" y="3070005"/>
            <a:ext cx="249958" cy="457240"/>
          </a:xfrm>
          <a:prstGeom prst="rect">
            <a:avLst/>
          </a:prstGeom>
        </p:spPr>
      </p:pic>
      <p:pic>
        <p:nvPicPr>
          <p:cNvPr id="99" name="Рисунок 9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13562" y="3095914"/>
            <a:ext cx="249958" cy="457240"/>
          </a:xfrm>
          <a:prstGeom prst="rect">
            <a:avLst/>
          </a:prstGeom>
        </p:spPr>
      </p:pic>
      <p:pic>
        <p:nvPicPr>
          <p:cNvPr id="100" name="Рисунок 9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35876" y="3090905"/>
            <a:ext cx="249958" cy="457240"/>
          </a:xfrm>
          <a:prstGeom prst="rect">
            <a:avLst/>
          </a:prstGeom>
        </p:spPr>
      </p:pic>
      <p:pic>
        <p:nvPicPr>
          <p:cNvPr id="101" name="Рисунок 10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5105" y="2761456"/>
            <a:ext cx="249958" cy="45724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-134022" y="6461292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173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войная волна 1"/>
          <p:cNvSpPr/>
          <p:nvPr/>
        </p:nvSpPr>
        <p:spPr>
          <a:xfrm>
            <a:off x="472270" y="704319"/>
            <a:ext cx="10617976" cy="1840409"/>
          </a:xfrm>
          <a:prstGeom prst="doubleWave">
            <a:avLst/>
          </a:prstGeom>
          <a:solidFill>
            <a:schemeClr val="bg1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и утверждение местного бюджета - сложный и многоуровневый процесс, основанный на правовых нормах. Формирование, рассмотрение и утверждение местного бюджета</a:t>
            </a:r>
          </a:p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происходит ежегодно.</a:t>
            </a:r>
          </a:p>
          <a:p>
            <a:pPr algn="ctr">
              <a:defRPr/>
            </a:pPr>
            <a:r>
              <a:rPr lang="ru-RU" sz="1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местного бюджета составляется на основе прогноза социально-экономического развития Дмитриевского района, в целях финансового обеспечения расходных обязательств. Проект бюджета МО «Дмитриевский район» составляется и утверждается сроком на три года (очередной финансовый год и плановый период).</a:t>
            </a:r>
            <a:endParaRPr lang="ru-RU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47957" y="-13843"/>
            <a:ext cx="84980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latin typeface="a_Albionic" panose="020B0903060703020204" pitchFamily="34" charset="-52"/>
              </a:rPr>
              <a:t>Этапы планирования бюджета Дмитриевского района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208422" y="2573782"/>
            <a:ext cx="9295962" cy="1270370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1600" dirty="0">
                <a:solidFill>
                  <a:schemeClr val="tx1"/>
                </a:solidFill>
                <a:latin typeface="a_Albionic" panose="020B0903060703020204" pitchFamily="34" charset="-52"/>
              </a:rPr>
              <a:t>Составление проекта бюджета.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начала составления проекта местного бюджета принимается нормативно-правовой акт, в котором определяются ответственные исполнители, порядок и сроки работы над документами и материалами, необходимыми для составления проекта местного бюджета. Непосредственное составление местного бюджета осуществляет финансовое управление Администрации Дмитриевского района Курской области. Проект местного бюджета представляется на рассмотрение в Представительное Собрание Дмитриевского района Курской области не позднее 15 ноября текущего года.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702482" y="4019099"/>
            <a:ext cx="8464490" cy="116768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tx1"/>
                </a:solidFill>
                <a:latin typeface="a_Albionic" panose="020B0903060703020204" pitchFamily="34" charset="-52"/>
              </a:rPr>
              <a:t>Рассмотрение проекта бюджета</a:t>
            </a:r>
            <a:r>
              <a:rPr lang="ru-RU" sz="1200" dirty="0">
                <a:solidFill>
                  <a:schemeClr val="tx1"/>
                </a:solidFill>
              </a:rPr>
              <a:t>.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муниципального района не позднее 15 ноября текущего года вносит на рассмотрение Представительного Собрания Дмитриевского района Курской области проект решения о местном бюджете на 2023 год и плановый период 2024 и 2025 годов. Проект местного бюджета рассматривается депутатами в двух чтениях. Перед первым чтением проходят публичные</a:t>
            </a:r>
          </a:p>
          <a:p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слушания.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759112" y="5361731"/>
            <a:ext cx="8464490" cy="1091051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1600" dirty="0">
                <a:solidFill>
                  <a:schemeClr val="tx1"/>
                </a:solidFill>
                <a:latin typeface="a_Albionic" panose="020B0903060703020204" pitchFamily="34" charset="-52"/>
              </a:rPr>
              <a:t>Утверждение бюджета.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о местном бюджете на очередной финансовый год и на плановый период утверждается Представительным Собранием Дмитриевского района Курской области и направляется Главе муниципального района для подписания и обнародования.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815" y="6452782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20700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8" t="278" r="156" b="1065"/>
          <a:stretch/>
        </p:blipFill>
        <p:spPr>
          <a:xfrm>
            <a:off x="0" y="4"/>
            <a:ext cx="12182475" cy="685800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6541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928909" y="-304491"/>
            <a:ext cx="916759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2800" b="1" dirty="0">
              <a:latin typeface="a_Albionic" panose="020B0903060703020204" pitchFamily="34" charset="-52"/>
            </a:endParaRPr>
          </a:p>
          <a:p>
            <a:pPr algn="ctr">
              <a:defRPr/>
            </a:pPr>
            <a:r>
              <a:rPr lang="ru-RU" sz="2800" b="1" i="1" dirty="0">
                <a:latin typeface="a_Albionic" panose="020B0903060703020204" pitchFamily="34" charset="-52"/>
              </a:rPr>
              <a:t>Основные задачи и направления бюджетной политики МО «Дмитриевский района на 2024-2026годы»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45823" y="1472182"/>
            <a:ext cx="4121705" cy="687148"/>
          </a:xfrm>
          <a:prstGeom prst="rect">
            <a:avLst/>
          </a:prstGeom>
          <a:noFill/>
          <a:ln w="28575">
            <a:solidFill>
              <a:srgbClr val="FF006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250768" y="2310235"/>
            <a:ext cx="4121707" cy="733426"/>
          </a:xfrm>
          <a:prstGeom prst="rect">
            <a:avLst/>
          </a:prstGeom>
          <a:noFill/>
          <a:ln w="28575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202419" y="4269288"/>
            <a:ext cx="3778811" cy="733426"/>
          </a:xfrm>
          <a:prstGeom prst="rect">
            <a:avLst/>
          </a:prstGeom>
          <a:noFill/>
          <a:ln w="28575"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255342" y="3204313"/>
            <a:ext cx="3462119" cy="717193"/>
          </a:xfrm>
          <a:prstGeom prst="rect">
            <a:avLst/>
          </a:prstGeom>
          <a:noFill/>
          <a:ln w="28575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117236" y="2413091"/>
            <a:ext cx="4007636" cy="646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стабильной доходной базы</a:t>
            </a:r>
            <a:endParaRPr lang="ru-RU" sz="1801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238879" y="3252074"/>
            <a:ext cx="3478583" cy="646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сокращение объема дефицита бюджета района 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245823" y="1392952"/>
            <a:ext cx="4059604" cy="646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устойчивости и </a:t>
            </a:r>
          </a:p>
          <a:p>
            <a:pPr algn="ctr"/>
            <a:r>
              <a:rPr lang="ru-RU" sz="180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сбалансированности бюджета</a:t>
            </a:r>
            <a:endParaRPr lang="ru-RU" sz="180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079074" y="4214402"/>
            <a:ext cx="40839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Продолжение работы</a:t>
            </a:r>
          </a:p>
          <a:p>
            <a:pPr algn="ctr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совершенствованию государственной социальной поддержки граждан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928909" y="5256901"/>
            <a:ext cx="4864462" cy="646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объема бюджетных средств,</a:t>
            </a:r>
          </a:p>
          <a:p>
            <a:pPr algn="ctr"/>
            <a:r>
              <a:rPr lang="ru-RU" sz="180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направляемых на развитие района</a:t>
            </a:r>
            <a:endParaRPr lang="ru-RU" sz="180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Фигура, имеющая форму буквы L 24"/>
          <p:cNvSpPr/>
          <p:nvPr/>
        </p:nvSpPr>
        <p:spPr>
          <a:xfrm rot="18860313">
            <a:off x="5813098" y="1454867"/>
            <a:ext cx="342277" cy="685223"/>
          </a:xfrm>
          <a:prstGeom prst="corner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437029" y="1472182"/>
            <a:ext cx="5953125" cy="1200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национальных проектов, предусмотренных Указом Президента РФ от 07.05.2018 № 204 «О национальных целях и стратегических задачах развития РФ на период до 2024 года»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202419" y="5213481"/>
            <a:ext cx="4700375" cy="733426"/>
          </a:xfrm>
          <a:prstGeom prst="rect">
            <a:avLst/>
          </a:prstGeom>
          <a:noFill/>
          <a:ln w="28575"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401924" y="1492898"/>
            <a:ext cx="5502178" cy="1436535"/>
          </a:xfrm>
          <a:prstGeom prst="rect">
            <a:avLst/>
          </a:prstGeom>
          <a:noFill/>
          <a:ln w="28575">
            <a:solidFill>
              <a:schemeClr val="accent4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1" dirty="0"/>
          </a:p>
        </p:txBody>
      </p:sp>
      <p:sp>
        <p:nvSpPr>
          <p:cNvPr id="27" name="Фигура, имеющая форму буквы L 26"/>
          <p:cNvSpPr/>
          <p:nvPr/>
        </p:nvSpPr>
        <p:spPr>
          <a:xfrm rot="18860313">
            <a:off x="514296" y="1248179"/>
            <a:ext cx="342277" cy="685223"/>
          </a:xfrm>
          <a:prstGeom prst="corner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1" dirty="0"/>
          </a:p>
        </p:txBody>
      </p:sp>
      <p:sp>
        <p:nvSpPr>
          <p:cNvPr id="28" name="Фигура, имеющая форму буквы L 27"/>
          <p:cNvSpPr/>
          <p:nvPr/>
        </p:nvSpPr>
        <p:spPr>
          <a:xfrm rot="18860313">
            <a:off x="528972" y="2178570"/>
            <a:ext cx="342277" cy="685223"/>
          </a:xfrm>
          <a:prstGeom prst="corner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1" dirty="0"/>
          </a:p>
        </p:txBody>
      </p:sp>
      <p:sp>
        <p:nvSpPr>
          <p:cNvPr id="29" name="Фигура, имеющая форму буквы L 28"/>
          <p:cNvSpPr/>
          <p:nvPr/>
        </p:nvSpPr>
        <p:spPr>
          <a:xfrm rot="18860313">
            <a:off x="514298" y="3056351"/>
            <a:ext cx="342277" cy="685223"/>
          </a:xfrm>
          <a:prstGeom prst="corner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1" dirty="0"/>
          </a:p>
        </p:txBody>
      </p:sp>
      <p:sp>
        <p:nvSpPr>
          <p:cNvPr id="30" name="Фигура, имеющая форму буквы L 29"/>
          <p:cNvSpPr/>
          <p:nvPr/>
        </p:nvSpPr>
        <p:spPr>
          <a:xfrm rot="18860313">
            <a:off x="519281" y="4039359"/>
            <a:ext cx="342277" cy="685223"/>
          </a:xfrm>
          <a:prstGeom prst="corner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1" dirty="0"/>
          </a:p>
        </p:txBody>
      </p:sp>
      <p:sp>
        <p:nvSpPr>
          <p:cNvPr id="31" name="Фигура, имеющая форму буквы L 30"/>
          <p:cNvSpPr/>
          <p:nvPr/>
        </p:nvSpPr>
        <p:spPr>
          <a:xfrm rot="18860313">
            <a:off x="528972" y="5003459"/>
            <a:ext cx="342277" cy="685223"/>
          </a:xfrm>
          <a:prstGeom prst="corner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8743" y="3322539"/>
            <a:ext cx="1060796" cy="1152244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6401924" y="3398962"/>
            <a:ext cx="4410072" cy="729247"/>
          </a:xfrm>
          <a:prstGeom prst="rect">
            <a:avLst/>
          </a:prstGeom>
          <a:noFill/>
          <a:ln w="28575">
            <a:solidFill>
              <a:schemeClr val="accent4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508334" y="3446310"/>
            <a:ext cx="609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открытости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прозрачности бюджетного процесса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202455" y="6335727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7249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0000">
              <a:srgbClr val="2880BB"/>
            </a:gs>
            <a:gs pos="40000">
              <a:schemeClr val="bg2">
                <a:lumMod val="60000"/>
                <a:lumOff val="40000"/>
              </a:schemeClr>
            </a:gs>
            <a:gs pos="99000">
              <a:schemeClr val="tx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8730" y="852854"/>
            <a:ext cx="7890485" cy="2984989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параметры бюджета муниципального района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митриевский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район»</a:t>
            </a:r>
          </a:p>
        </p:txBody>
      </p:sp>
    </p:spTree>
    <p:extLst>
      <p:ext uri="{BB962C8B-B14F-4D97-AF65-F5344CB8AC3E}">
        <p14:creationId xmlns:p14="http://schemas.microsoft.com/office/powerpoint/2010/main" val="2899774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771954" y="622682"/>
            <a:ext cx="56042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1585526928"/>
              </p:ext>
            </p:extLst>
          </p:nvPr>
        </p:nvGraphicFramePr>
        <p:xfrm>
          <a:off x="251930" y="160193"/>
          <a:ext cx="5489447" cy="32424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36546697"/>
              </p:ext>
            </p:extLst>
          </p:nvPr>
        </p:nvGraphicFramePr>
        <p:xfrm>
          <a:off x="5976256" y="0"/>
          <a:ext cx="6215744" cy="33636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1653161707"/>
              </p:ext>
            </p:extLst>
          </p:nvPr>
        </p:nvGraphicFramePr>
        <p:xfrm>
          <a:off x="3710353" y="3367454"/>
          <a:ext cx="5310554" cy="30609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-387969" y="6413281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9935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2738" y="1543050"/>
            <a:ext cx="8778508" cy="297180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60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муниципального района «Дмитриевский район»</a:t>
            </a:r>
            <a:endParaRPr lang="ru-RU" sz="660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-414345" y="6457244"/>
            <a:ext cx="1052887" cy="276999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195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ыгнутая вверх стрелка 5"/>
          <p:cNvSpPr/>
          <p:nvPr/>
        </p:nvSpPr>
        <p:spPr>
          <a:xfrm rot="2027097">
            <a:off x="7333909" y="500708"/>
            <a:ext cx="2105500" cy="1532722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Выгнутая вверх стрелка 6"/>
          <p:cNvSpPr/>
          <p:nvPr/>
        </p:nvSpPr>
        <p:spPr>
          <a:xfrm rot="9806371" flipV="1">
            <a:off x="2298296" y="635023"/>
            <a:ext cx="2291039" cy="1504266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5516173" y="2869512"/>
            <a:ext cx="786877" cy="9299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4147593" y="943755"/>
            <a:ext cx="3272319" cy="1843408"/>
          </a:xfrm>
          <a:prstGeom prst="ellipse">
            <a:avLst/>
          </a:prstGeom>
          <a:solidFill>
            <a:srgbClr val="67F6F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_Albionic" panose="020B0903060703020204" pitchFamily="34" charset="-52"/>
              </a:rPr>
              <a:t>Доходы</a:t>
            </a:r>
            <a:endParaRPr lang="ru-RU" sz="3600" dirty="0">
              <a:solidFill>
                <a:schemeClr val="tx1"/>
              </a:solidFill>
              <a:latin typeface="a_Albionic" panose="020B0903060703020204" pitchFamily="34" charset="-52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95314" y="2953674"/>
            <a:ext cx="2872241" cy="57428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809389" y="3038606"/>
            <a:ext cx="2871320" cy="54281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Неналоговые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399310" y="3804315"/>
            <a:ext cx="3020602" cy="582768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27525" y="4222680"/>
            <a:ext cx="3395743" cy="1200329"/>
          </a:xfrm>
          <a:prstGeom prst="rect">
            <a:avLst/>
          </a:prstGeom>
          <a:noFill/>
          <a:ln w="57150">
            <a:solidFill>
              <a:srgbClr val="67F6F9"/>
            </a:solidFill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 от уплаты налогов, установленных</a:t>
            </a: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Налоговым кодексом</a:t>
            </a: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Федерации</a:t>
            </a:r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962472" y="4066701"/>
            <a:ext cx="4075416" cy="2308324"/>
          </a:xfrm>
          <a:prstGeom prst="rect">
            <a:avLst/>
          </a:prstGeom>
          <a:noFill/>
          <a:ln w="57150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использования и продажи имущества, находящегося в муниципальной собственности; платежи при пользовании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природными ресурсами, доходы от оказания платных услуг (работ); платежи в виде штрафов, санкций, за возмещение ущерба.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979201" y="4572148"/>
            <a:ext cx="3711991" cy="1754326"/>
          </a:xfrm>
          <a:prstGeom prst="rect">
            <a:avLst/>
          </a:prstGeom>
          <a:ln w="57150"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 от других бюджетов бюджетной системы (межбюджетные трансферта),организаций, граждан (кроме налоговых и неналоговых доходов)</a:t>
            </a:r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-282462" y="6445363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24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74825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5992" y="-26253"/>
            <a:ext cx="1118381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налоговых и неналоговых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</a:t>
            </a: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МО «Дмитриевский район»</a:t>
            </a:r>
          </a:p>
        </p:txBody>
      </p:sp>
      <p:graphicFrame>
        <p:nvGraphicFramePr>
          <p:cNvPr id="13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29768792"/>
              </p:ext>
            </p:extLst>
          </p:nvPr>
        </p:nvGraphicFramePr>
        <p:xfrm>
          <a:off x="-295835" y="3164541"/>
          <a:ext cx="4662353" cy="25581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5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1809183"/>
              </p:ext>
            </p:extLst>
          </p:nvPr>
        </p:nvGraphicFramePr>
        <p:xfrm>
          <a:off x="3992323" y="2139590"/>
          <a:ext cx="6055113" cy="28434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1935436" y="5422455"/>
            <a:ext cx="6976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a_Albionic" panose="020B0903060703020204" pitchFamily="34" charset="-52"/>
                <a:cs typeface="Times New Roman" pitchFamily="18" charset="0"/>
              </a:rPr>
              <a:t>2024</a:t>
            </a:r>
            <a:endParaRPr lang="ru-RU" dirty="0">
              <a:latin typeface="a_Albionic" panose="020B0903060703020204" pitchFamily="34" charset="-52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640236" y="4983031"/>
            <a:ext cx="7505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a_Albionic" panose="020B0903060703020204" pitchFamily="34" charset="-52"/>
                <a:cs typeface="Times New Roman" pitchFamily="18" charset="0"/>
              </a:rPr>
              <a:t>2025</a:t>
            </a:r>
            <a:r>
              <a:rPr lang="ru-RU" dirty="0" smtClean="0">
                <a:cs typeface="Times New Roman" pitchFamily="18" charset="0"/>
              </a:rPr>
              <a:t> 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0101739" y="4132445"/>
            <a:ext cx="7617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a_Albionic" panose="020B0903060703020204" pitchFamily="34" charset="-52"/>
                <a:cs typeface="Times New Roman" pitchFamily="18" charset="0"/>
              </a:rPr>
              <a:t>2026 </a:t>
            </a:r>
            <a:endParaRPr lang="ru-RU" dirty="0">
              <a:latin typeface="a_Albionic" panose="020B0903060703020204" pitchFamily="34" charset="-52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702121" y="5084617"/>
            <a:ext cx="3725511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доходы</a:t>
            </a:r>
          </a:p>
          <a:p>
            <a:r>
              <a:rPr lang="ru-RU" dirty="0" smtClean="0">
                <a:latin typeface="a_Alterna" panose="020B0606020207050204" pitchFamily="34" charset="-52"/>
              </a:rPr>
              <a:t>2024 </a:t>
            </a:r>
            <a:r>
              <a:rPr lang="ru-RU" dirty="0">
                <a:latin typeface="a_Alterna" panose="020B0606020207050204" pitchFamily="34" charset="-52"/>
              </a:rPr>
              <a:t>год –</a:t>
            </a:r>
            <a:r>
              <a:rPr lang="ru-RU" dirty="0" smtClean="0">
                <a:solidFill>
                  <a:srgbClr val="7030A0"/>
                </a:solidFill>
                <a:latin typeface="a_Alterna" panose="020B0606020207050204" pitchFamily="34" charset="-52"/>
              </a:rPr>
              <a:t>140 542,6 </a:t>
            </a:r>
            <a:r>
              <a:rPr lang="ru-RU" dirty="0">
                <a:latin typeface="a_Alterna" panose="020B0606020207050204" pitchFamily="34" charset="-52"/>
              </a:rPr>
              <a:t>тыс. руб.</a:t>
            </a:r>
          </a:p>
          <a:p>
            <a:r>
              <a:rPr lang="ru-RU" dirty="0" smtClean="0">
                <a:latin typeface="a_Alterna" panose="020B0606020207050204" pitchFamily="34" charset="-52"/>
              </a:rPr>
              <a:t>2025 </a:t>
            </a:r>
            <a:r>
              <a:rPr lang="ru-RU" dirty="0">
                <a:latin typeface="a_Alterna" panose="020B0606020207050204" pitchFamily="34" charset="-52"/>
              </a:rPr>
              <a:t>год – </a:t>
            </a:r>
            <a:r>
              <a:rPr lang="ru-RU" dirty="0" smtClean="0">
                <a:solidFill>
                  <a:srgbClr val="7030A0"/>
                </a:solidFill>
                <a:latin typeface="a_Alterna" panose="020B0606020207050204" pitchFamily="34" charset="-52"/>
              </a:rPr>
              <a:t>130 248,0 </a:t>
            </a:r>
            <a:r>
              <a:rPr lang="ru-RU" dirty="0">
                <a:latin typeface="a_Alterna" panose="020B0606020207050204" pitchFamily="34" charset="-52"/>
              </a:rPr>
              <a:t>тыс. руб.</a:t>
            </a:r>
          </a:p>
          <a:p>
            <a:r>
              <a:rPr lang="ru-RU" dirty="0" smtClean="0">
                <a:latin typeface="a_Alterna" panose="020B0606020207050204" pitchFamily="34" charset="-52"/>
              </a:rPr>
              <a:t>2026 </a:t>
            </a:r>
            <a:r>
              <a:rPr lang="ru-RU" dirty="0">
                <a:latin typeface="a_Alterna" panose="020B0606020207050204" pitchFamily="34" charset="-52"/>
              </a:rPr>
              <a:t>год – </a:t>
            </a:r>
            <a:r>
              <a:rPr lang="ru-RU" dirty="0" smtClean="0">
                <a:solidFill>
                  <a:srgbClr val="7030A0"/>
                </a:solidFill>
                <a:latin typeface="a_Alterna" panose="020B0606020207050204" pitchFamily="34" charset="-52"/>
              </a:rPr>
              <a:t>137 415,8 </a:t>
            </a:r>
            <a:r>
              <a:rPr lang="ru-RU" dirty="0">
                <a:latin typeface="a_Alterna" panose="020B0606020207050204" pitchFamily="34" charset="-52"/>
              </a:rPr>
              <a:t>тыс. руб.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8342616" y="5084617"/>
            <a:ext cx="351192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Неналоговые доходы</a:t>
            </a:r>
          </a:p>
          <a:p>
            <a:r>
              <a:rPr lang="ru-RU" dirty="0" smtClean="0">
                <a:latin typeface="a_Alterna" panose="020B0606020207050204" pitchFamily="34" charset="-52"/>
              </a:rPr>
              <a:t>2024 </a:t>
            </a:r>
            <a:r>
              <a:rPr lang="ru-RU" dirty="0">
                <a:latin typeface="a_Alterna" panose="020B0606020207050204" pitchFamily="34" charset="-52"/>
              </a:rPr>
              <a:t>год – </a:t>
            </a:r>
            <a:r>
              <a:rPr lang="ru-RU" dirty="0" smtClean="0">
                <a:solidFill>
                  <a:srgbClr val="7030A0"/>
                </a:solidFill>
                <a:latin typeface="a_Alterna" panose="020B0606020207050204" pitchFamily="34" charset="-52"/>
              </a:rPr>
              <a:t>21 267,9 </a:t>
            </a:r>
            <a:r>
              <a:rPr lang="ru-RU" dirty="0">
                <a:latin typeface="a_Alterna" panose="020B0606020207050204" pitchFamily="34" charset="-52"/>
              </a:rPr>
              <a:t>тыс. руб.</a:t>
            </a:r>
          </a:p>
          <a:p>
            <a:r>
              <a:rPr lang="ru-RU" dirty="0" smtClean="0">
                <a:latin typeface="a_Alterna" panose="020B0606020207050204" pitchFamily="34" charset="-52"/>
              </a:rPr>
              <a:t>2025 </a:t>
            </a:r>
            <a:r>
              <a:rPr lang="ru-RU" dirty="0">
                <a:latin typeface="a_Alterna" panose="020B0606020207050204" pitchFamily="34" charset="-52"/>
              </a:rPr>
              <a:t>год – </a:t>
            </a:r>
            <a:r>
              <a:rPr lang="ru-RU" dirty="0" smtClean="0">
                <a:solidFill>
                  <a:srgbClr val="7030A0"/>
                </a:solidFill>
                <a:latin typeface="a_Alterna" panose="020B0606020207050204" pitchFamily="34" charset="-52"/>
              </a:rPr>
              <a:t>20 947,9 </a:t>
            </a:r>
            <a:r>
              <a:rPr lang="ru-RU" dirty="0" smtClean="0">
                <a:latin typeface="a_Alterna" panose="020B0606020207050204" pitchFamily="34" charset="-52"/>
              </a:rPr>
              <a:t>тыс</a:t>
            </a:r>
            <a:r>
              <a:rPr lang="ru-RU" dirty="0">
                <a:latin typeface="a_Alterna" panose="020B0606020207050204" pitchFamily="34" charset="-52"/>
              </a:rPr>
              <a:t>. руб.</a:t>
            </a:r>
          </a:p>
          <a:p>
            <a:r>
              <a:rPr lang="ru-RU" dirty="0" smtClean="0">
                <a:latin typeface="a_Alterna" panose="020B0606020207050204" pitchFamily="34" charset="-52"/>
              </a:rPr>
              <a:t>2026 </a:t>
            </a:r>
            <a:r>
              <a:rPr lang="ru-RU" dirty="0">
                <a:latin typeface="a_Alterna" panose="020B0606020207050204" pitchFamily="34" charset="-52"/>
              </a:rPr>
              <a:t>год – </a:t>
            </a:r>
            <a:r>
              <a:rPr lang="ru-RU" dirty="0" smtClean="0">
                <a:solidFill>
                  <a:srgbClr val="7030A0"/>
                </a:solidFill>
                <a:latin typeface="a_Alterna" panose="020B0606020207050204" pitchFamily="34" charset="-52"/>
              </a:rPr>
              <a:t>20 947,9 </a:t>
            </a:r>
            <a:r>
              <a:rPr lang="ru-RU" dirty="0" smtClean="0">
                <a:latin typeface="a_Alterna" panose="020B0606020207050204" pitchFamily="34" charset="-52"/>
              </a:rPr>
              <a:t>тыс</a:t>
            </a:r>
            <a:r>
              <a:rPr lang="ru-RU" dirty="0">
                <a:latin typeface="a_Alterna" panose="020B0606020207050204" pitchFamily="34" charset="-52"/>
              </a:rPr>
              <a:t>. руб.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83950" y="1880994"/>
            <a:ext cx="3530849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всего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a_Alterna" panose="020B0606020207050204" pitchFamily="34" charset="-52"/>
              </a:rPr>
              <a:t>2024 </a:t>
            </a:r>
            <a:r>
              <a:rPr lang="ru-RU" dirty="0">
                <a:latin typeface="a_Alterna" panose="020B0606020207050204" pitchFamily="34" charset="-52"/>
              </a:rPr>
              <a:t>год – </a:t>
            </a:r>
            <a:r>
              <a:rPr lang="ru-RU" dirty="0" smtClean="0">
                <a:solidFill>
                  <a:srgbClr val="7030A0"/>
                </a:solidFill>
                <a:latin typeface="a_Alterna" panose="020B0606020207050204" pitchFamily="34" charset="-52"/>
              </a:rPr>
              <a:t>445 595,0 </a:t>
            </a:r>
            <a:r>
              <a:rPr lang="ru-RU" dirty="0">
                <a:latin typeface="a_Alterna" panose="020B0606020207050204" pitchFamily="34" charset="-52"/>
              </a:rPr>
              <a:t>тыс. руб.</a:t>
            </a:r>
          </a:p>
          <a:p>
            <a:r>
              <a:rPr lang="ru-RU" dirty="0" smtClean="0">
                <a:latin typeface="a_Alterna" panose="020B0606020207050204" pitchFamily="34" charset="-52"/>
              </a:rPr>
              <a:t>2025 </a:t>
            </a:r>
            <a:r>
              <a:rPr lang="ru-RU" dirty="0">
                <a:latin typeface="a_Alterna" panose="020B0606020207050204" pitchFamily="34" charset="-52"/>
              </a:rPr>
              <a:t>год – </a:t>
            </a:r>
            <a:r>
              <a:rPr lang="ru-RU" dirty="0" smtClean="0">
                <a:solidFill>
                  <a:srgbClr val="7030A0"/>
                </a:solidFill>
                <a:latin typeface="a_Alterna" panose="020B0606020207050204" pitchFamily="34" charset="-52"/>
              </a:rPr>
              <a:t>399 329,2 </a:t>
            </a:r>
            <a:r>
              <a:rPr lang="ru-RU" dirty="0">
                <a:latin typeface="a_Alterna" panose="020B0606020207050204" pitchFamily="34" charset="-52"/>
              </a:rPr>
              <a:t>тыс. руб.</a:t>
            </a:r>
          </a:p>
          <a:p>
            <a:r>
              <a:rPr lang="ru-RU" dirty="0" smtClean="0">
                <a:latin typeface="a_Alterna" panose="020B0606020207050204" pitchFamily="34" charset="-52"/>
              </a:rPr>
              <a:t>2026 </a:t>
            </a:r>
            <a:r>
              <a:rPr lang="ru-RU" dirty="0">
                <a:latin typeface="a_Alterna" panose="020B0606020207050204" pitchFamily="34" charset="-52"/>
              </a:rPr>
              <a:t>год </a:t>
            </a:r>
            <a:r>
              <a:rPr lang="ru-RU" dirty="0" smtClean="0">
                <a:latin typeface="a_Alterna" panose="020B0606020207050204" pitchFamily="34" charset="-52"/>
              </a:rPr>
              <a:t>–</a:t>
            </a:r>
            <a:r>
              <a:rPr lang="ru-RU" dirty="0" smtClean="0">
                <a:solidFill>
                  <a:srgbClr val="7030A0"/>
                </a:solidFill>
                <a:latin typeface="a_Alterna" panose="020B0606020207050204" pitchFamily="34" charset="-52"/>
              </a:rPr>
              <a:t>485 859,5 </a:t>
            </a:r>
            <a:r>
              <a:rPr lang="ru-RU" dirty="0">
                <a:latin typeface="a_Alterna" panose="020B0606020207050204" pitchFamily="34" charset="-52"/>
              </a:rPr>
              <a:t>тыс. руб.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4413989" y="1117877"/>
            <a:ext cx="437875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поступления:</a:t>
            </a:r>
          </a:p>
          <a:p>
            <a:r>
              <a:rPr lang="ru-RU" dirty="0" smtClean="0">
                <a:latin typeface="a_Alterna" panose="020B0606020207050204" pitchFamily="34" charset="-52"/>
              </a:rPr>
              <a:t>2024 </a:t>
            </a:r>
            <a:r>
              <a:rPr lang="ru-RU" dirty="0">
                <a:latin typeface="a_Alterna" panose="020B0606020207050204" pitchFamily="34" charset="-52"/>
              </a:rPr>
              <a:t>год </a:t>
            </a:r>
            <a:r>
              <a:rPr lang="ru-RU" dirty="0" smtClean="0">
                <a:latin typeface="a_Alterna" panose="020B0606020207050204" pitchFamily="34" charset="-52"/>
              </a:rPr>
              <a:t>– </a:t>
            </a:r>
            <a:r>
              <a:rPr lang="ru-RU" dirty="0" smtClean="0">
                <a:solidFill>
                  <a:srgbClr val="7030A0"/>
                </a:solidFill>
                <a:latin typeface="a_Alterna" panose="020B0606020207050204" pitchFamily="34" charset="-52"/>
              </a:rPr>
              <a:t>283 784,5 </a:t>
            </a:r>
            <a:r>
              <a:rPr lang="ru-RU" dirty="0">
                <a:latin typeface="a_Alterna" panose="020B0606020207050204" pitchFamily="34" charset="-52"/>
              </a:rPr>
              <a:t>тыс. руб.</a:t>
            </a:r>
          </a:p>
          <a:p>
            <a:r>
              <a:rPr lang="ru-RU" dirty="0" smtClean="0">
                <a:latin typeface="a_Alterna" panose="020B0606020207050204" pitchFamily="34" charset="-52"/>
              </a:rPr>
              <a:t>2025 </a:t>
            </a:r>
            <a:r>
              <a:rPr lang="ru-RU" dirty="0">
                <a:latin typeface="a_Alterna" panose="020B0606020207050204" pitchFamily="34" charset="-52"/>
              </a:rPr>
              <a:t>год – </a:t>
            </a:r>
            <a:r>
              <a:rPr lang="ru-RU" dirty="0" smtClean="0">
                <a:solidFill>
                  <a:srgbClr val="7030A0"/>
                </a:solidFill>
                <a:latin typeface="a_Alterna" panose="020B0606020207050204" pitchFamily="34" charset="-52"/>
              </a:rPr>
              <a:t>248 133,2 </a:t>
            </a:r>
            <a:r>
              <a:rPr lang="ru-RU" dirty="0">
                <a:latin typeface="a_Alterna" panose="020B0606020207050204" pitchFamily="34" charset="-52"/>
              </a:rPr>
              <a:t>тыс. руб.</a:t>
            </a:r>
          </a:p>
          <a:p>
            <a:r>
              <a:rPr lang="ru-RU" dirty="0" smtClean="0">
                <a:latin typeface="a_Alterna" panose="020B0606020207050204" pitchFamily="34" charset="-52"/>
              </a:rPr>
              <a:t>2026 </a:t>
            </a:r>
            <a:r>
              <a:rPr lang="ru-RU" dirty="0">
                <a:latin typeface="a_Alterna" panose="020B0606020207050204" pitchFamily="34" charset="-52"/>
              </a:rPr>
              <a:t>год – </a:t>
            </a:r>
            <a:r>
              <a:rPr lang="ru-RU" dirty="0" smtClean="0">
                <a:solidFill>
                  <a:srgbClr val="7030A0"/>
                </a:solidFill>
                <a:latin typeface="a_Alterna" panose="020B0606020207050204" pitchFamily="34" charset="-52"/>
              </a:rPr>
              <a:t>327 495,7 </a:t>
            </a:r>
            <a:r>
              <a:rPr lang="ru-RU" dirty="0">
                <a:latin typeface="a_Alterna" panose="020B0606020207050204" pitchFamily="34" charset="-52"/>
              </a:rPr>
              <a:t>тыс. руб.</a:t>
            </a:r>
          </a:p>
        </p:txBody>
      </p:sp>
      <p:graphicFrame>
        <p:nvGraphicFramePr>
          <p:cNvPr id="23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2052568"/>
              </p:ext>
            </p:extLst>
          </p:nvPr>
        </p:nvGraphicFramePr>
        <p:xfrm>
          <a:off x="7813870" y="1388948"/>
          <a:ext cx="5555887" cy="25056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-382108" y="6377279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25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23685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3754" y="1543050"/>
            <a:ext cx="8778508" cy="297180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60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Доходы бюджета муниципального района «Дмитриевский район»</a:t>
            </a:r>
            <a:endParaRPr lang="ru-RU" sz="660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-458307" y="6413282"/>
            <a:ext cx="1052887" cy="276999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977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6" t="5102" r="7700" b="10704"/>
          <a:stretch/>
        </p:blipFill>
        <p:spPr>
          <a:xfrm rot="21288159">
            <a:off x="4994914" y="2601497"/>
            <a:ext cx="1100819" cy="1064277"/>
          </a:xfrm>
          <a:prstGeom prst="round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6257" y="1565142"/>
            <a:ext cx="462975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 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Распределяется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между региональным (85%) и </a:t>
            </a: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местными 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(15%) 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бюджетами</a:t>
            </a:r>
            <a:endParaRPr lang="ru-RU" sz="2000" dirty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В муниципальный район подлежат зачислению :</a:t>
            </a: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 налог на доходы физических лиц,     взимаемого на территории городского поселения 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нормативу,- 5%;</a:t>
            </a:r>
          </a:p>
          <a:p>
            <a:pPr marL="285750" indent="-285750" algn="ctr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доходы физических лиц, взимаемого на территории сельских поселений 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нормативу,- 13%.</a:t>
            </a:r>
          </a:p>
          <a:p>
            <a:pPr marL="285750" indent="-285750">
              <a:buFontTx/>
              <a:buChar char="-"/>
            </a:pPr>
            <a:endParaRPr lang="ru-RU" dirty="0">
              <a:solidFill>
                <a:srgbClr val="333333"/>
              </a:solidFill>
              <a:latin typeface="YS Text"/>
            </a:endParaRPr>
          </a:p>
          <a:p>
            <a:endParaRPr lang="ru-RU" dirty="0"/>
          </a:p>
          <a:p>
            <a:endParaRPr lang="ru-RU" dirty="0"/>
          </a:p>
          <a:p>
            <a:r>
              <a:rPr lang="ru-RU" b="1" dirty="0">
                <a:solidFill>
                  <a:srgbClr val="333333"/>
                </a:solidFill>
                <a:latin typeface="YS Text"/>
              </a:rPr>
              <a:t> </a:t>
            </a:r>
            <a:endParaRPr lang="ru-RU" dirty="0">
              <a:solidFill>
                <a:srgbClr val="333333"/>
              </a:solidFill>
              <a:latin typeface="YS Tex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86416" y="866758"/>
            <a:ext cx="984104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тавка налога 13%</a:t>
            </a: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(за исключением случаев, предусмотренных статьей 224 Налогового кодекса Российской Федерации)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727692" y="1792138"/>
            <a:ext cx="4632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_Alterna" panose="020B0606020207050204" pitchFamily="34" charset="-52"/>
              </a:rPr>
              <a:t>Оценка </a:t>
            </a:r>
            <a:r>
              <a:rPr lang="ru-RU" dirty="0" smtClean="0">
                <a:latin typeface="a_Alterna" panose="020B0606020207050204" pitchFamily="34" charset="-52"/>
              </a:rPr>
              <a:t>2023 </a:t>
            </a:r>
            <a:r>
              <a:rPr lang="ru-RU" dirty="0">
                <a:latin typeface="a_Alterna" panose="020B0606020207050204" pitchFamily="34" charset="-52"/>
              </a:rPr>
              <a:t>год –</a:t>
            </a:r>
            <a:r>
              <a:rPr lang="ru-RU" dirty="0">
                <a:solidFill>
                  <a:srgbClr val="7030A0"/>
                </a:solidFill>
                <a:latin typeface="a_Alterna" panose="020B0606020207050204" pitchFamily="34" charset="-52"/>
              </a:rPr>
              <a:t> 119 013,1 </a:t>
            </a:r>
            <a:r>
              <a:rPr lang="ru-RU" dirty="0">
                <a:latin typeface="a_Alterna" panose="020B0606020207050204" pitchFamily="34" charset="-52"/>
              </a:rPr>
              <a:t>тыс. руб.</a:t>
            </a:r>
          </a:p>
          <a:p>
            <a:r>
              <a:rPr lang="ru-RU" dirty="0">
                <a:latin typeface="a_Alterna" panose="020B0606020207050204" pitchFamily="34" charset="-52"/>
              </a:rPr>
              <a:t>Прогноз </a:t>
            </a:r>
            <a:r>
              <a:rPr lang="ru-RU" dirty="0" smtClean="0">
                <a:latin typeface="a_Alterna" panose="020B0606020207050204" pitchFamily="34" charset="-52"/>
              </a:rPr>
              <a:t>2024 </a:t>
            </a:r>
            <a:r>
              <a:rPr lang="ru-RU" dirty="0">
                <a:latin typeface="a_Alterna" panose="020B0606020207050204" pitchFamily="34" charset="-52"/>
              </a:rPr>
              <a:t>год –</a:t>
            </a:r>
            <a:r>
              <a:rPr lang="ru-RU" dirty="0" smtClean="0">
                <a:solidFill>
                  <a:srgbClr val="7030A0"/>
                </a:solidFill>
                <a:latin typeface="a_Alterna" panose="020B0606020207050204" pitchFamily="34" charset="-52"/>
              </a:rPr>
              <a:t>121 810,9 </a:t>
            </a:r>
            <a:r>
              <a:rPr lang="ru-RU" dirty="0">
                <a:latin typeface="a_Alterna" panose="020B0606020207050204" pitchFamily="34" charset="-52"/>
              </a:rPr>
              <a:t>тыс. руб.</a:t>
            </a:r>
          </a:p>
          <a:p>
            <a:r>
              <a:rPr lang="ru-RU" dirty="0">
                <a:latin typeface="a_Alterna" panose="020B0606020207050204" pitchFamily="34" charset="-52"/>
              </a:rPr>
              <a:t>Прогноз </a:t>
            </a:r>
            <a:r>
              <a:rPr lang="ru-RU" dirty="0" smtClean="0">
                <a:latin typeface="a_Alterna" panose="020B0606020207050204" pitchFamily="34" charset="-52"/>
              </a:rPr>
              <a:t>2025 </a:t>
            </a:r>
            <a:r>
              <a:rPr lang="ru-RU" dirty="0">
                <a:latin typeface="a_Alterna" panose="020B0606020207050204" pitchFamily="34" charset="-52"/>
              </a:rPr>
              <a:t>год –</a:t>
            </a:r>
            <a:r>
              <a:rPr lang="ru-RU" dirty="0">
                <a:solidFill>
                  <a:srgbClr val="7030A0"/>
                </a:solidFill>
                <a:latin typeface="a_Alterna" panose="020B0606020207050204" pitchFamily="34" charset="-52"/>
              </a:rPr>
              <a:t> </a:t>
            </a:r>
            <a:r>
              <a:rPr lang="ru-RU" dirty="0" smtClean="0">
                <a:solidFill>
                  <a:srgbClr val="7030A0"/>
                </a:solidFill>
                <a:latin typeface="a_Alterna" panose="020B0606020207050204" pitchFamily="34" charset="-52"/>
              </a:rPr>
              <a:t>110 982,3 </a:t>
            </a:r>
            <a:r>
              <a:rPr lang="ru-RU" dirty="0">
                <a:latin typeface="a_Alterna" panose="020B0606020207050204" pitchFamily="34" charset="-52"/>
              </a:rPr>
              <a:t>тыс. руб.</a:t>
            </a:r>
          </a:p>
          <a:p>
            <a:r>
              <a:rPr lang="ru-RU" dirty="0">
                <a:latin typeface="a_Alterna" panose="020B0606020207050204" pitchFamily="34" charset="-52"/>
              </a:rPr>
              <a:t>Прогноз </a:t>
            </a:r>
            <a:r>
              <a:rPr lang="ru-RU" dirty="0" smtClean="0">
                <a:latin typeface="a_Alterna" panose="020B0606020207050204" pitchFamily="34" charset="-52"/>
              </a:rPr>
              <a:t>2026 </a:t>
            </a:r>
            <a:r>
              <a:rPr lang="ru-RU" dirty="0">
                <a:latin typeface="a_Alterna" panose="020B0606020207050204" pitchFamily="34" charset="-52"/>
              </a:rPr>
              <a:t>год –</a:t>
            </a:r>
            <a:r>
              <a:rPr lang="ru-RU" dirty="0">
                <a:solidFill>
                  <a:srgbClr val="7030A0"/>
                </a:solidFill>
                <a:latin typeface="a_Alterna" panose="020B0606020207050204" pitchFamily="34" charset="-52"/>
              </a:rPr>
              <a:t> </a:t>
            </a:r>
            <a:r>
              <a:rPr lang="ru-RU" dirty="0" smtClean="0">
                <a:solidFill>
                  <a:srgbClr val="7030A0"/>
                </a:solidFill>
                <a:latin typeface="a_Alterna" panose="020B0606020207050204" pitchFamily="34" charset="-52"/>
              </a:rPr>
              <a:t>117 951,7 </a:t>
            </a:r>
            <a:r>
              <a:rPr lang="ru-RU" dirty="0">
                <a:latin typeface="a_Alterna" panose="020B0606020207050204" pitchFamily="34" charset="-52"/>
              </a:rPr>
              <a:t>тыс. руб.</a:t>
            </a:r>
            <a:endParaRPr lang="ru-RU" i="0" dirty="0">
              <a:effectLst/>
              <a:latin typeface="a_Alterna" panose="020B0606020207050204" pitchFamily="34" charset="-52"/>
            </a:endParaRPr>
          </a:p>
        </p:txBody>
      </p:sp>
      <p:graphicFrame>
        <p:nvGraphicFramePr>
          <p:cNvPr id="32" name="Диаграмма 31"/>
          <p:cNvGraphicFramePr/>
          <p:nvPr>
            <p:extLst>
              <p:ext uri="{D42A27DB-BD31-4B8C-83A1-F6EECF244321}">
                <p14:modId xmlns:p14="http://schemas.microsoft.com/office/powerpoint/2010/main" val="3470179488"/>
              </p:ext>
            </p:extLst>
          </p:nvPr>
        </p:nvGraphicFramePr>
        <p:xfrm>
          <a:off x="4766007" y="2553825"/>
          <a:ext cx="6874854" cy="4034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44075" y="5627792"/>
            <a:ext cx="715712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Законом Курской области «Об областном бюджете на 2024 и на плановый период 2025 и 2026 годов» установлен дополнительный норматив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отчислений в бюджет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района «Дмитриевский район» Курской области от налога на доходы физических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лиц- 51,07%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888055" y="81928"/>
            <a:ext cx="692276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доходы физических лиц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(Глава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Налогового кодекса Российской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-236277" y="6458788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27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65041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3866" y="137285"/>
            <a:ext cx="109697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Акцизы по подакцизным товарам (продукции), производимым на территории Российской Федерации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89" y="266507"/>
            <a:ext cx="1523189" cy="937604"/>
          </a:xfrm>
          <a:prstGeom prst="rect">
            <a:avLst/>
          </a:prstGeom>
        </p:spPr>
      </p:pic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202422822"/>
              </p:ext>
            </p:extLst>
          </p:nvPr>
        </p:nvGraphicFramePr>
        <p:xfrm>
          <a:off x="2412478" y="2873313"/>
          <a:ext cx="7404919" cy="43528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7104185" y="1438186"/>
            <a:ext cx="432581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_Alterna" panose="020B0606020207050204" pitchFamily="34" charset="-52"/>
              </a:rPr>
              <a:t>Оценка </a:t>
            </a:r>
            <a:r>
              <a:rPr lang="ru-RU" dirty="0" smtClean="0">
                <a:latin typeface="a_Alterna" panose="020B0606020207050204" pitchFamily="34" charset="-52"/>
              </a:rPr>
              <a:t>2023 </a:t>
            </a:r>
            <a:r>
              <a:rPr lang="ru-RU" dirty="0">
                <a:latin typeface="a_Alterna" panose="020B0606020207050204" pitchFamily="34" charset="-52"/>
              </a:rPr>
              <a:t>год –</a:t>
            </a:r>
            <a:r>
              <a:rPr lang="ru-RU" dirty="0">
                <a:solidFill>
                  <a:srgbClr val="7030A0"/>
                </a:solidFill>
                <a:latin typeface="a_Alterna" panose="020B0606020207050204" pitchFamily="34" charset="-52"/>
              </a:rPr>
              <a:t>11 508,5 </a:t>
            </a:r>
            <a:r>
              <a:rPr lang="ru-RU" dirty="0">
                <a:latin typeface="a_Alterna" panose="020B0606020207050204" pitchFamily="34" charset="-52"/>
              </a:rPr>
              <a:t>тыс. руб.</a:t>
            </a:r>
          </a:p>
          <a:p>
            <a:r>
              <a:rPr lang="ru-RU" dirty="0">
                <a:latin typeface="a_Alterna" panose="020B0606020207050204" pitchFamily="34" charset="-52"/>
              </a:rPr>
              <a:t>Прогноз </a:t>
            </a:r>
            <a:r>
              <a:rPr lang="ru-RU" dirty="0" smtClean="0">
                <a:latin typeface="a_Alterna" panose="020B0606020207050204" pitchFamily="34" charset="-52"/>
              </a:rPr>
              <a:t>2024 </a:t>
            </a:r>
            <a:r>
              <a:rPr lang="ru-RU" dirty="0">
                <a:latin typeface="a_Alterna" panose="020B0606020207050204" pitchFamily="34" charset="-52"/>
              </a:rPr>
              <a:t>год –</a:t>
            </a:r>
            <a:r>
              <a:rPr lang="ru-RU" dirty="0" smtClean="0">
                <a:solidFill>
                  <a:srgbClr val="7030A0"/>
                </a:solidFill>
                <a:latin typeface="a_Alterna" panose="020B0606020207050204" pitchFamily="34" charset="-52"/>
              </a:rPr>
              <a:t>13 714,3 </a:t>
            </a:r>
            <a:r>
              <a:rPr lang="ru-RU" dirty="0">
                <a:latin typeface="a_Alterna" panose="020B0606020207050204" pitchFamily="34" charset="-52"/>
              </a:rPr>
              <a:t>тыс. руб.</a:t>
            </a:r>
          </a:p>
          <a:p>
            <a:r>
              <a:rPr lang="ru-RU" dirty="0">
                <a:latin typeface="a_Alterna" panose="020B0606020207050204" pitchFamily="34" charset="-52"/>
              </a:rPr>
              <a:t>Прогноз </a:t>
            </a:r>
            <a:r>
              <a:rPr lang="ru-RU" dirty="0" smtClean="0">
                <a:latin typeface="a_Alterna" panose="020B0606020207050204" pitchFamily="34" charset="-52"/>
              </a:rPr>
              <a:t>2025 </a:t>
            </a:r>
            <a:r>
              <a:rPr lang="ru-RU" dirty="0">
                <a:latin typeface="a_Alterna" panose="020B0606020207050204" pitchFamily="34" charset="-52"/>
              </a:rPr>
              <a:t>год – </a:t>
            </a:r>
            <a:r>
              <a:rPr lang="ru-RU" dirty="0" smtClean="0">
                <a:solidFill>
                  <a:srgbClr val="7030A0"/>
                </a:solidFill>
                <a:latin typeface="a_Alterna" panose="020B0606020207050204" pitchFamily="34" charset="-52"/>
              </a:rPr>
              <a:t>14 155,7 </a:t>
            </a:r>
            <a:r>
              <a:rPr lang="ru-RU" dirty="0">
                <a:latin typeface="a_Alterna" panose="020B0606020207050204" pitchFamily="34" charset="-52"/>
              </a:rPr>
              <a:t>тыс. руб.</a:t>
            </a:r>
          </a:p>
          <a:p>
            <a:r>
              <a:rPr lang="ru-RU" dirty="0">
                <a:latin typeface="a_Alterna" panose="020B0606020207050204" pitchFamily="34" charset="-52"/>
              </a:rPr>
              <a:t>Прогноз </a:t>
            </a:r>
            <a:r>
              <a:rPr lang="ru-RU" dirty="0" smtClean="0">
                <a:latin typeface="a_Alterna" panose="020B0606020207050204" pitchFamily="34" charset="-52"/>
              </a:rPr>
              <a:t>2026 </a:t>
            </a:r>
            <a:r>
              <a:rPr lang="ru-RU" dirty="0">
                <a:latin typeface="a_Alterna" panose="020B0606020207050204" pitchFamily="34" charset="-52"/>
              </a:rPr>
              <a:t>год – </a:t>
            </a:r>
            <a:r>
              <a:rPr lang="ru-RU" dirty="0" smtClean="0">
                <a:solidFill>
                  <a:srgbClr val="7030A0"/>
                </a:solidFill>
                <a:latin typeface="a_Alterna" panose="020B0606020207050204" pitchFamily="34" charset="-52"/>
              </a:rPr>
              <a:t>14 256,7 </a:t>
            </a:r>
            <a:r>
              <a:rPr lang="ru-RU" dirty="0">
                <a:latin typeface="a_Alterna" panose="020B0606020207050204" pitchFamily="34" charset="-52"/>
              </a:rPr>
              <a:t>тыс. руб.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387834" y="1707539"/>
            <a:ext cx="436496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Законом Курской области «Об областном бюджете на 2024 и на плановый период 2025 и 2026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годов» для зачисления в бюджет муниципального района установлены дифференцированные нормативы отчислений от акцизов на автомобильный и прямогонный бензин, дизельное топливо, моторные масла, производимые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территории РФ- 0,3424%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309960" y="1001806"/>
            <a:ext cx="55013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(Глава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Налогового кодекса Российской Федерации)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-325315" y="6395696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28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29440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20571" y="59823"/>
            <a:ext cx="88452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Налог, взимаемый в связи с упрощенной системой налогообложения (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УСН)*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(Глава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26.2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Налогового кодекса Российской Федерации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077808" y="2352854"/>
            <a:ext cx="451547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_Alterna" panose="020B0606020207050204" pitchFamily="34" charset="-52"/>
              </a:rPr>
              <a:t>Оценка </a:t>
            </a:r>
            <a:r>
              <a:rPr lang="ru-RU" dirty="0" smtClean="0">
                <a:latin typeface="a_Alterna" panose="020B0606020207050204" pitchFamily="34" charset="-52"/>
              </a:rPr>
              <a:t>2023 </a:t>
            </a:r>
            <a:r>
              <a:rPr lang="ru-RU" dirty="0">
                <a:latin typeface="a_Alterna" panose="020B0606020207050204" pitchFamily="34" charset="-52"/>
              </a:rPr>
              <a:t>год –</a:t>
            </a:r>
            <a:r>
              <a:rPr lang="ru-RU" dirty="0">
                <a:solidFill>
                  <a:srgbClr val="7030A0"/>
                </a:solidFill>
                <a:latin typeface="a_Alterna" panose="020B0606020207050204" pitchFamily="34" charset="-52"/>
              </a:rPr>
              <a:t> 1 004,8 </a:t>
            </a:r>
            <a:r>
              <a:rPr lang="ru-RU" dirty="0">
                <a:latin typeface="a_Alterna" panose="020B0606020207050204" pitchFamily="34" charset="-52"/>
              </a:rPr>
              <a:t>тыс. руб.</a:t>
            </a:r>
          </a:p>
          <a:p>
            <a:r>
              <a:rPr lang="ru-RU" dirty="0">
                <a:latin typeface="a_Alterna" panose="020B0606020207050204" pitchFamily="34" charset="-52"/>
              </a:rPr>
              <a:t>Прогноз  </a:t>
            </a:r>
            <a:r>
              <a:rPr lang="ru-RU" dirty="0" smtClean="0">
                <a:latin typeface="a_Alterna" panose="020B0606020207050204" pitchFamily="34" charset="-52"/>
              </a:rPr>
              <a:t>2024 </a:t>
            </a:r>
            <a:r>
              <a:rPr lang="ru-RU" dirty="0">
                <a:latin typeface="a_Alterna" panose="020B0606020207050204" pitchFamily="34" charset="-52"/>
              </a:rPr>
              <a:t>год – </a:t>
            </a:r>
            <a:r>
              <a:rPr lang="ru-RU" dirty="0">
                <a:solidFill>
                  <a:srgbClr val="7030A0"/>
                </a:solidFill>
                <a:latin typeface="a_Alterna" panose="020B0606020207050204" pitchFamily="34" charset="-52"/>
              </a:rPr>
              <a:t>1 </a:t>
            </a:r>
            <a:r>
              <a:rPr lang="ru-RU" dirty="0" smtClean="0">
                <a:solidFill>
                  <a:srgbClr val="7030A0"/>
                </a:solidFill>
                <a:latin typeface="a_Alterna" panose="020B0606020207050204" pitchFamily="34" charset="-52"/>
              </a:rPr>
              <a:t>210,2 </a:t>
            </a:r>
            <a:r>
              <a:rPr lang="ru-RU" dirty="0">
                <a:latin typeface="a_Alterna" panose="020B0606020207050204" pitchFamily="34" charset="-52"/>
              </a:rPr>
              <a:t>тыс. руб.</a:t>
            </a:r>
          </a:p>
          <a:p>
            <a:r>
              <a:rPr lang="ru-RU" dirty="0">
                <a:latin typeface="a_Alterna" panose="020B0606020207050204" pitchFamily="34" charset="-52"/>
              </a:rPr>
              <a:t>Прогноз  </a:t>
            </a:r>
            <a:r>
              <a:rPr lang="ru-RU" dirty="0" smtClean="0">
                <a:latin typeface="a_Alterna" panose="020B0606020207050204" pitchFamily="34" charset="-52"/>
              </a:rPr>
              <a:t>2025 </a:t>
            </a:r>
            <a:r>
              <a:rPr lang="ru-RU" dirty="0">
                <a:latin typeface="a_Alterna" panose="020B0606020207050204" pitchFamily="34" charset="-52"/>
              </a:rPr>
              <a:t>год – </a:t>
            </a:r>
            <a:r>
              <a:rPr lang="ru-RU" dirty="0">
                <a:solidFill>
                  <a:srgbClr val="7030A0"/>
                </a:solidFill>
                <a:latin typeface="a_Alterna" panose="020B0606020207050204" pitchFamily="34" charset="-52"/>
              </a:rPr>
              <a:t>1 </a:t>
            </a:r>
            <a:r>
              <a:rPr lang="ru-RU" dirty="0" smtClean="0">
                <a:solidFill>
                  <a:srgbClr val="7030A0"/>
                </a:solidFill>
                <a:latin typeface="a_Alterna" panose="020B0606020207050204" pitchFamily="34" charset="-52"/>
              </a:rPr>
              <a:t>300,4 </a:t>
            </a:r>
            <a:r>
              <a:rPr lang="ru-RU" dirty="0">
                <a:latin typeface="a_Alterna" panose="020B0606020207050204" pitchFamily="34" charset="-52"/>
              </a:rPr>
              <a:t>тыс. руб.</a:t>
            </a:r>
          </a:p>
          <a:p>
            <a:r>
              <a:rPr lang="ru-RU" dirty="0">
                <a:latin typeface="a_Alterna" panose="020B0606020207050204" pitchFamily="34" charset="-52"/>
              </a:rPr>
              <a:t>Прогноз </a:t>
            </a:r>
            <a:r>
              <a:rPr lang="ru-RU" dirty="0" smtClean="0">
                <a:latin typeface="a_Alterna" panose="020B0606020207050204" pitchFamily="34" charset="-52"/>
              </a:rPr>
              <a:t>2026 </a:t>
            </a:r>
            <a:r>
              <a:rPr lang="ru-RU" dirty="0">
                <a:latin typeface="a_Alterna" panose="020B0606020207050204" pitchFamily="34" charset="-52"/>
              </a:rPr>
              <a:t>год – </a:t>
            </a:r>
            <a:r>
              <a:rPr lang="ru-RU" dirty="0">
                <a:solidFill>
                  <a:srgbClr val="7030A0"/>
                </a:solidFill>
                <a:latin typeface="a_Alterna" panose="020B0606020207050204" pitchFamily="34" charset="-52"/>
              </a:rPr>
              <a:t>1 </a:t>
            </a:r>
            <a:r>
              <a:rPr lang="ru-RU" dirty="0" smtClean="0">
                <a:solidFill>
                  <a:srgbClr val="7030A0"/>
                </a:solidFill>
                <a:latin typeface="a_Alterna" panose="020B0606020207050204" pitchFamily="34" charset="-52"/>
              </a:rPr>
              <a:t>395,4 </a:t>
            </a:r>
            <a:r>
              <a:rPr lang="ru-RU" dirty="0">
                <a:latin typeface="a_Alterna" panose="020B0606020207050204" pitchFamily="34" charset="-52"/>
              </a:rPr>
              <a:t>тыс. руб.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4291021517"/>
              </p:ext>
            </p:extLst>
          </p:nvPr>
        </p:nvGraphicFramePr>
        <p:xfrm>
          <a:off x="5090273" y="3406618"/>
          <a:ext cx="6981827" cy="39559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50" y="814387"/>
            <a:ext cx="1087642" cy="98923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16161" y="3245092"/>
            <a:ext cx="45072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муниципальный район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подлежит зачислению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процентов налога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взимаемого в связи с применением упрощенной системой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налогообложения.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86261" y="5384610"/>
            <a:ext cx="6096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*Налогоплательщиками признаются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и индивидуальные предприниматели, перешедшие на УСН и применяющие ее в порядке, установленном главой 26.2 НК РФ (п. 1 ст. 346.12 НК РФ).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620571" y="1444818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Существует два вида УСН: «Доходы» со ставкой 6% от суммы всей выручки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или ИП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«Доходы-минус-Расходы» со ставкой 15% от полученной разницы доходов и затрат. 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-212122" y="6410571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29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97192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4000">
              <a:schemeClr val="bg1"/>
            </a:gs>
            <a:gs pos="50000">
              <a:srgbClr val="00B0F0"/>
            </a:gs>
            <a:gs pos="36000">
              <a:schemeClr val="bg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/>
          <p:cNvSpPr txBox="1"/>
          <p:nvPr/>
        </p:nvSpPr>
        <p:spPr>
          <a:xfrm>
            <a:off x="4647650" y="5659095"/>
            <a:ext cx="2238670" cy="1795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396"/>
              </a:lnSpc>
            </a:pPr>
            <a:r>
              <a:rPr sz="1867" spc="-9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Подготовлено</a:t>
            </a:r>
          </a:p>
        </p:txBody>
      </p:sp>
      <p:sp>
        <p:nvSpPr>
          <p:cNvPr id="7" name="object 4"/>
          <p:cNvSpPr txBox="1"/>
          <p:nvPr/>
        </p:nvSpPr>
        <p:spPr>
          <a:xfrm>
            <a:off x="3496886" y="5962666"/>
            <a:ext cx="4538718" cy="3590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396"/>
              </a:lnSpc>
            </a:pPr>
            <a:r>
              <a:rPr lang="ru-RU" sz="1867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Финансовым управлением Администрации Дмитриевского района Курской области</a:t>
            </a:r>
            <a:endParaRPr sz="1867" spc="-5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object 5"/>
          <p:cNvSpPr txBox="1"/>
          <p:nvPr/>
        </p:nvSpPr>
        <p:spPr>
          <a:xfrm>
            <a:off x="5109020" y="6531491"/>
            <a:ext cx="1120075" cy="1795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396"/>
              </a:lnSpc>
            </a:pPr>
            <a:r>
              <a:rPr sz="1867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867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endParaRPr sz="1867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76203" y="305216"/>
            <a:ext cx="5457827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359352" y="1496490"/>
            <a:ext cx="6628407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</a:t>
            </a:r>
          </a:p>
        </p:txBody>
      </p:sp>
    </p:spTree>
    <p:extLst>
      <p:ext uri="{BB962C8B-B14F-4D97-AF65-F5344CB8AC3E}">
        <p14:creationId xmlns:p14="http://schemas.microsoft.com/office/powerpoint/2010/main" val="357812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43081" y="104667"/>
            <a:ext cx="8242068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Налог, взимаемый в связи с патентной системой налогообложения (ПСН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)*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(Глава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26.5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Налогового кодекса Российской Федерации)</a:t>
            </a:r>
          </a:p>
          <a:p>
            <a:pPr algn="ctr"/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775011" y="2438935"/>
            <a:ext cx="43463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_Alterna" panose="020B0606020207050204" pitchFamily="34" charset="-52"/>
              </a:rPr>
              <a:t>Оценка </a:t>
            </a:r>
            <a:r>
              <a:rPr lang="ru-RU" dirty="0" smtClean="0">
                <a:latin typeface="a_Alterna" panose="020B0606020207050204" pitchFamily="34" charset="-52"/>
              </a:rPr>
              <a:t>2023 </a:t>
            </a:r>
            <a:r>
              <a:rPr lang="ru-RU" dirty="0">
                <a:latin typeface="a_Alterna" panose="020B0606020207050204" pitchFamily="34" charset="-52"/>
              </a:rPr>
              <a:t>год –</a:t>
            </a:r>
            <a:r>
              <a:rPr lang="ru-RU" dirty="0">
                <a:solidFill>
                  <a:srgbClr val="7030A0"/>
                </a:solidFill>
                <a:latin typeface="a_Alterna" panose="020B0606020207050204" pitchFamily="34" charset="-52"/>
              </a:rPr>
              <a:t>2 131,6 </a:t>
            </a:r>
            <a:r>
              <a:rPr lang="ru-RU" dirty="0">
                <a:latin typeface="a_Alterna" panose="020B0606020207050204" pitchFamily="34" charset="-52"/>
              </a:rPr>
              <a:t>тыс. руб.</a:t>
            </a:r>
          </a:p>
          <a:p>
            <a:r>
              <a:rPr lang="ru-RU" dirty="0">
                <a:latin typeface="a_Alterna" panose="020B0606020207050204" pitchFamily="34" charset="-52"/>
              </a:rPr>
              <a:t>Прогноз </a:t>
            </a:r>
            <a:r>
              <a:rPr lang="ru-RU" dirty="0" smtClean="0">
                <a:latin typeface="a_Alterna" panose="020B0606020207050204" pitchFamily="34" charset="-52"/>
              </a:rPr>
              <a:t>2024 </a:t>
            </a:r>
            <a:r>
              <a:rPr lang="ru-RU" dirty="0">
                <a:latin typeface="a_Alterna" panose="020B0606020207050204" pitchFamily="34" charset="-52"/>
              </a:rPr>
              <a:t>год – </a:t>
            </a:r>
            <a:r>
              <a:rPr lang="ru-RU" dirty="0" smtClean="0">
                <a:solidFill>
                  <a:srgbClr val="7030A0"/>
                </a:solidFill>
                <a:latin typeface="a_Alterna" panose="020B0606020207050204" pitchFamily="34" charset="-52"/>
              </a:rPr>
              <a:t>1 770,1 </a:t>
            </a:r>
            <a:r>
              <a:rPr lang="ru-RU" dirty="0">
                <a:latin typeface="a_Alterna" panose="020B0606020207050204" pitchFamily="34" charset="-52"/>
              </a:rPr>
              <a:t>тыс. руб.</a:t>
            </a:r>
          </a:p>
          <a:p>
            <a:r>
              <a:rPr lang="ru-RU" dirty="0">
                <a:latin typeface="a_Alterna" panose="020B0606020207050204" pitchFamily="34" charset="-52"/>
              </a:rPr>
              <a:t>Прогноз </a:t>
            </a:r>
            <a:r>
              <a:rPr lang="ru-RU" dirty="0" smtClean="0">
                <a:latin typeface="a_Alterna" panose="020B0606020207050204" pitchFamily="34" charset="-52"/>
              </a:rPr>
              <a:t>2025 </a:t>
            </a:r>
            <a:r>
              <a:rPr lang="ru-RU" dirty="0">
                <a:latin typeface="a_Alterna" panose="020B0606020207050204" pitchFamily="34" charset="-52"/>
              </a:rPr>
              <a:t>год –</a:t>
            </a:r>
            <a:r>
              <a:rPr lang="ru-RU" dirty="0">
                <a:solidFill>
                  <a:srgbClr val="7030A0"/>
                </a:solidFill>
                <a:latin typeface="a_Alterna" panose="020B0606020207050204" pitchFamily="34" charset="-52"/>
              </a:rPr>
              <a:t> </a:t>
            </a:r>
            <a:r>
              <a:rPr lang="ru-RU" dirty="0" smtClean="0">
                <a:solidFill>
                  <a:srgbClr val="7030A0"/>
                </a:solidFill>
                <a:latin typeface="a_Alterna" panose="020B0606020207050204" pitchFamily="34" charset="-52"/>
              </a:rPr>
              <a:t>1 770,1 </a:t>
            </a:r>
            <a:r>
              <a:rPr lang="ru-RU" dirty="0">
                <a:latin typeface="a_Alterna" panose="020B0606020207050204" pitchFamily="34" charset="-52"/>
              </a:rPr>
              <a:t>тыс. руб.</a:t>
            </a:r>
          </a:p>
          <a:p>
            <a:r>
              <a:rPr lang="ru-RU" dirty="0">
                <a:latin typeface="a_Alterna" panose="020B0606020207050204" pitchFamily="34" charset="-52"/>
              </a:rPr>
              <a:t>Прогноз </a:t>
            </a:r>
            <a:r>
              <a:rPr lang="ru-RU" dirty="0" smtClean="0">
                <a:latin typeface="a_Alterna" panose="020B0606020207050204" pitchFamily="34" charset="-52"/>
              </a:rPr>
              <a:t>2026 </a:t>
            </a:r>
            <a:r>
              <a:rPr lang="ru-RU" dirty="0">
                <a:latin typeface="a_Alterna" panose="020B0606020207050204" pitchFamily="34" charset="-52"/>
              </a:rPr>
              <a:t>год – </a:t>
            </a:r>
            <a:r>
              <a:rPr lang="ru-RU" dirty="0" smtClean="0">
                <a:solidFill>
                  <a:srgbClr val="7030A0"/>
                </a:solidFill>
                <a:latin typeface="a_Alterna" panose="020B0606020207050204" pitchFamily="34" charset="-52"/>
              </a:rPr>
              <a:t>1 770,1 </a:t>
            </a:r>
            <a:r>
              <a:rPr lang="ru-RU" dirty="0">
                <a:latin typeface="a_Alterna" panose="020B0606020207050204" pitchFamily="34" charset="-52"/>
              </a:rPr>
              <a:t>тыс. руб.</a:t>
            </a: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342601187"/>
              </p:ext>
            </p:extLst>
          </p:nvPr>
        </p:nvGraphicFramePr>
        <p:xfrm>
          <a:off x="5081219" y="3206852"/>
          <a:ext cx="6667099" cy="39559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757472" y="3452455"/>
            <a:ext cx="43719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муниципальный район подлежат зачислению 100 процентов налога,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взимаемого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связи с применением патентной системой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налогообложения.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2874" y="5257950"/>
            <a:ext cx="6096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Налогоплательщиками признаются индивидуальные предприниматели, перешедшие на патентную систему налогообложения в порядке,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установленном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главой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26.5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НК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РФ.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10244" y="1424617"/>
            <a:ext cx="87404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Ставка 6% 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потенциально возможного к получению индивидуальным предпринимателем годового дохода по видам деятельности установленного Законом Курской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22.11.2012 года № 104 ЗКО «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введении на территории Курской области патентной системы налогообложения»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-183320" y="6409798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30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031554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07863" y="376436"/>
            <a:ext cx="65223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Единый сельскохозяйственный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налог*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089655231"/>
              </p:ext>
            </p:extLst>
          </p:nvPr>
        </p:nvGraphicFramePr>
        <p:xfrm>
          <a:off x="5464929" y="2878049"/>
          <a:ext cx="6667099" cy="39559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8244689" y="1553537"/>
            <a:ext cx="38148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_Alterna" panose="020B0606020207050204" pitchFamily="34" charset="-52"/>
              </a:rPr>
              <a:t>Оценка </a:t>
            </a:r>
            <a:r>
              <a:rPr lang="ru-RU" dirty="0" smtClean="0">
                <a:latin typeface="a_Alterna" panose="020B0606020207050204" pitchFamily="34" charset="-52"/>
              </a:rPr>
              <a:t>2023 </a:t>
            </a:r>
            <a:r>
              <a:rPr lang="ru-RU" dirty="0">
                <a:latin typeface="a_Alterna" panose="020B0606020207050204" pitchFamily="34" charset="-52"/>
              </a:rPr>
              <a:t>год –</a:t>
            </a:r>
            <a:r>
              <a:rPr lang="ru-RU" dirty="0">
                <a:solidFill>
                  <a:srgbClr val="7030A0"/>
                </a:solidFill>
                <a:latin typeface="a_Alterna" panose="020B0606020207050204" pitchFamily="34" charset="-52"/>
              </a:rPr>
              <a:t>203,4 </a:t>
            </a:r>
            <a:r>
              <a:rPr lang="ru-RU" dirty="0">
                <a:latin typeface="a_Alterna" panose="020B0606020207050204" pitchFamily="34" charset="-52"/>
              </a:rPr>
              <a:t>тыс. руб.</a:t>
            </a:r>
          </a:p>
          <a:p>
            <a:r>
              <a:rPr lang="ru-RU" dirty="0" smtClean="0">
                <a:latin typeface="a_Alterna" panose="020B0606020207050204" pitchFamily="34" charset="-52"/>
              </a:rPr>
              <a:t>Прогноз 2024 </a:t>
            </a:r>
            <a:r>
              <a:rPr lang="ru-RU" dirty="0">
                <a:latin typeface="a_Alterna" panose="020B0606020207050204" pitchFamily="34" charset="-52"/>
              </a:rPr>
              <a:t>год </a:t>
            </a:r>
            <a:r>
              <a:rPr lang="ru-RU" dirty="0" smtClean="0">
                <a:latin typeface="a_Alterna" panose="020B0606020207050204" pitchFamily="34" charset="-52"/>
              </a:rPr>
              <a:t>–</a:t>
            </a:r>
            <a:r>
              <a:rPr lang="ru-RU" dirty="0" smtClean="0">
                <a:solidFill>
                  <a:srgbClr val="7030A0"/>
                </a:solidFill>
                <a:latin typeface="a_Alterna" panose="020B0606020207050204" pitchFamily="34" charset="-52"/>
              </a:rPr>
              <a:t>55,8</a:t>
            </a:r>
            <a:r>
              <a:rPr lang="ru-RU" dirty="0" smtClean="0">
                <a:latin typeface="a_Alterna" panose="020B0606020207050204" pitchFamily="34" charset="-52"/>
              </a:rPr>
              <a:t> </a:t>
            </a:r>
            <a:r>
              <a:rPr lang="ru-RU" dirty="0">
                <a:latin typeface="a_Alterna" panose="020B0606020207050204" pitchFamily="34" charset="-52"/>
              </a:rPr>
              <a:t>тыс. руб.</a:t>
            </a:r>
          </a:p>
          <a:p>
            <a:r>
              <a:rPr lang="ru-RU" dirty="0" smtClean="0">
                <a:latin typeface="a_Alterna" panose="020B0606020207050204" pitchFamily="34" charset="-52"/>
              </a:rPr>
              <a:t>Прогноз 2025 </a:t>
            </a:r>
            <a:r>
              <a:rPr lang="ru-RU" dirty="0">
                <a:latin typeface="a_Alterna" panose="020B0606020207050204" pitchFamily="34" charset="-52"/>
              </a:rPr>
              <a:t>год – </a:t>
            </a:r>
            <a:r>
              <a:rPr lang="ru-RU" dirty="0" smtClean="0">
                <a:solidFill>
                  <a:srgbClr val="7030A0"/>
                </a:solidFill>
                <a:latin typeface="a_Alterna" panose="020B0606020207050204" pitchFamily="34" charset="-52"/>
              </a:rPr>
              <a:t>58,2 </a:t>
            </a:r>
            <a:r>
              <a:rPr lang="ru-RU" dirty="0">
                <a:latin typeface="a_Alterna" panose="020B0606020207050204" pitchFamily="34" charset="-52"/>
              </a:rPr>
              <a:t>тыс. руб.</a:t>
            </a:r>
          </a:p>
          <a:p>
            <a:r>
              <a:rPr lang="ru-RU" dirty="0" smtClean="0">
                <a:latin typeface="a_Alterna" panose="020B0606020207050204" pitchFamily="34" charset="-52"/>
              </a:rPr>
              <a:t>Прогноз 2026 </a:t>
            </a:r>
            <a:r>
              <a:rPr lang="ru-RU" dirty="0">
                <a:latin typeface="a_Alterna" panose="020B0606020207050204" pitchFamily="34" charset="-52"/>
              </a:rPr>
              <a:t>год – </a:t>
            </a:r>
            <a:r>
              <a:rPr lang="ru-RU" dirty="0" smtClean="0">
                <a:solidFill>
                  <a:srgbClr val="7030A0"/>
                </a:solidFill>
                <a:latin typeface="a_Alterna" panose="020B0606020207050204" pitchFamily="34" charset="-52"/>
              </a:rPr>
              <a:t>60,6 </a:t>
            </a:r>
            <a:r>
              <a:rPr lang="ru-RU" dirty="0" smtClean="0">
                <a:latin typeface="a_Alterna" panose="020B0606020207050204" pitchFamily="34" charset="-52"/>
              </a:rPr>
              <a:t>тыс</a:t>
            </a:r>
            <a:r>
              <a:rPr lang="ru-RU" dirty="0">
                <a:latin typeface="a_Alterna" panose="020B0606020207050204" pitchFamily="34" charset="-52"/>
              </a:rPr>
              <a:t>. руб.</a:t>
            </a:r>
            <a:endParaRPr lang="ru-RU" i="0" dirty="0">
              <a:effectLst/>
              <a:latin typeface="a_Alterna" panose="020B0606020207050204" pitchFamily="34" charset="-52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785" y="3065768"/>
            <a:ext cx="38837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Единый сельскохозяйственный налог,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зачисляется 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бюджеты муниципальных районов - 50%, в бюджеты поселений - 50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%.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41255" y="866805"/>
            <a:ext cx="56760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(Глава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26.1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Налогового кодекса Российской Федерации)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93255" y="5816480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*Налогоплательщиками признаются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и ИП, которые являются сельхозпроизводителями, добровольно перешедшими на ЕСХН.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202905" y="1322705"/>
            <a:ext cx="17699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Ставка-6%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997328" y="1827787"/>
            <a:ext cx="44270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начисляется на разницу между доходами и расходами.</a:t>
            </a: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-233189" y="6448450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31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46573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59703" y="311676"/>
            <a:ext cx="5702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a_Albionic" panose="020B0903060703020204" pitchFamily="34" charset="-52"/>
              </a:rPr>
              <a:t>Государственная</a:t>
            </a:r>
            <a:r>
              <a:rPr lang="ru-RU" b="1" dirty="0">
                <a:latin typeface="a_Albionic" panose="020B0903060703020204" pitchFamily="34" charset="-52"/>
              </a:rPr>
              <a:t> </a:t>
            </a:r>
            <a:r>
              <a:rPr lang="ru-RU" sz="2800" b="1" dirty="0" smtClean="0">
                <a:latin typeface="a_Albionic" panose="020B0903060703020204" pitchFamily="34" charset="-52"/>
              </a:rPr>
              <a:t>пошлина</a:t>
            </a:r>
            <a:endParaRPr lang="ru-RU" sz="2800" b="1" dirty="0">
              <a:latin typeface="a_Albionic" panose="020B0903060703020204" pitchFamily="34" charset="-52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686550" y="1571536"/>
            <a:ext cx="42862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_Alterna" panose="020B0606020207050204" pitchFamily="34" charset="-52"/>
              </a:rPr>
              <a:t>Оценка </a:t>
            </a:r>
            <a:r>
              <a:rPr lang="ru-RU" dirty="0" smtClean="0">
                <a:latin typeface="a_Alterna" panose="020B0606020207050204" pitchFamily="34" charset="-52"/>
              </a:rPr>
              <a:t>2023 </a:t>
            </a:r>
            <a:r>
              <a:rPr lang="ru-RU" dirty="0">
                <a:latin typeface="a_Alterna" panose="020B0606020207050204" pitchFamily="34" charset="-52"/>
              </a:rPr>
              <a:t>год –</a:t>
            </a:r>
            <a:r>
              <a:rPr lang="ru-RU" dirty="0">
                <a:solidFill>
                  <a:srgbClr val="7030A0"/>
                </a:solidFill>
                <a:latin typeface="a_Alterna" panose="020B0606020207050204" pitchFamily="34" charset="-52"/>
              </a:rPr>
              <a:t> 1 822,3 </a:t>
            </a:r>
            <a:r>
              <a:rPr lang="ru-RU" dirty="0">
                <a:latin typeface="a_Alterna" panose="020B0606020207050204" pitchFamily="34" charset="-52"/>
              </a:rPr>
              <a:t>тыс. руб.</a:t>
            </a:r>
          </a:p>
          <a:p>
            <a:r>
              <a:rPr lang="ru-RU" dirty="0">
                <a:latin typeface="a_Alterna" panose="020B0606020207050204" pitchFamily="34" charset="-52"/>
              </a:rPr>
              <a:t>Прогноз </a:t>
            </a:r>
            <a:r>
              <a:rPr lang="ru-RU" dirty="0" smtClean="0">
                <a:latin typeface="a_Alterna" panose="020B0606020207050204" pitchFamily="34" charset="-52"/>
              </a:rPr>
              <a:t>2024 </a:t>
            </a:r>
            <a:r>
              <a:rPr lang="ru-RU" dirty="0">
                <a:latin typeface="a_Alterna" panose="020B0606020207050204" pitchFamily="34" charset="-52"/>
              </a:rPr>
              <a:t>год – </a:t>
            </a:r>
            <a:r>
              <a:rPr lang="ru-RU" dirty="0">
                <a:solidFill>
                  <a:srgbClr val="7030A0"/>
                </a:solidFill>
                <a:latin typeface="a_Alterna" panose="020B0606020207050204" pitchFamily="34" charset="-52"/>
              </a:rPr>
              <a:t>1 </a:t>
            </a:r>
            <a:r>
              <a:rPr lang="ru-RU" dirty="0" smtClean="0">
                <a:solidFill>
                  <a:srgbClr val="7030A0"/>
                </a:solidFill>
                <a:latin typeface="a_Alterna" panose="020B0606020207050204" pitchFamily="34" charset="-52"/>
              </a:rPr>
              <a:t>981,4 </a:t>
            </a:r>
            <a:r>
              <a:rPr lang="ru-RU" dirty="0">
                <a:latin typeface="a_Alterna" panose="020B0606020207050204" pitchFamily="34" charset="-52"/>
              </a:rPr>
              <a:t>тыс. руб.</a:t>
            </a:r>
          </a:p>
          <a:p>
            <a:r>
              <a:rPr lang="ru-RU" dirty="0">
                <a:latin typeface="a_Alterna" panose="020B0606020207050204" pitchFamily="34" charset="-52"/>
              </a:rPr>
              <a:t>Прогноз </a:t>
            </a:r>
            <a:r>
              <a:rPr lang="ru-RU" dirty="0" smtClean="0">
                <a:latin typeface="a_Alterna" panose="020B0606020207050204" pitchFamily="34" charset="-52"/>
              </a:rPr>
              <a:t>2025 </a:t>
            </a:r>
            <a:r>
              <a:rPr lang="ru-RU" dirty="0">
                <a:latin typeface="a_Alterna" panose="020B0606020207050204" pitchFamily="34" charset="-52"/>
              </a:rPr>
              <a:t>год – </a:t>
            </a:r>
            <a:r>
              <a:rPr lang="ru-RU" dirty="0" smtClean="0">
                <a:solidFill>
                  <a:srgbClr val="7030A0"/>
                </a:solidFill>
                <a:latin typeface="a_Alterna" panose="020B0606020207050204" pitchFamily="34" charset="-52"/>
              </a:rPr>
              <a:t>1 981,4 </a:t>
            </a:r>
            <a:r>
              <a:rPr lang="ru-RU" dirty="0" smtClean="0">
                <a:latin typeface="a_Alterna" panose="020B0606020207050204" pitchFamily="34" charset="-52"/>
              </a:rPr>
              <a:t>тыс</a:t>
            </a:r>
            <a:r>
              <a:rPr lang="ru-RU" dirty="0">
                <a:latin typeface="a_Alterna" panose="020B0606020207050204" pitchFamily="34" charset="-52"/>
              </a:rPr>
              <a:t>. руб.</a:t>
            </a:r>
          </a:p>
          <a:p>
            <a:r>
              <a:rPr lang="ru-RU" dirty="0">
                <a:latin typeface="a_Alterna" panose="020B0606020207050204" pitchFamily="34" charset="-52"/>
              </a:rPr>
              <a:t>Прогноз </a:t>
            </a:r>
            <a:r>
              <a:rPr lang="ru-RU" dirty="0" smtClean="0">
                <a:latin typeface="a_Alterna" panose="020B0606020207050204" pitchFamily="34" charset="-52"/>
              </a:rPr>
              <a:t>2026 </a:t>
            </a:r>
            <a:r>
              <a:rPr lang="ru-RU" dirty="0">
                <a:latin typeface="a_Alterna" panose="020B0606020207050204" pitchFamily="34" charset="-52"/>
              </a:rPr>
              <a:t>год – </a:t>
            </a:r>
            <a:r>
              <a:rPr lang="ru-RU" dirty="0" smtClean="0">
                <a:solidFill>
                  <a:srgbClr val="7030A0"/>
                </a:solidFill>
                <a:latin typeface="a_Alterna" panose="020B0606020207050204" pitchFamily="34" charset="-52"/>
              </a:rPr>
              <a:t>1 981,4 </a:t>
            </a:r>
            <a:r>
              <a:rPr lang="ru-RU" dirty="0" smtClean="0">
                <a:latin typeface="a_Alterna" panose="020B0606020207050204" pitchFamily="34" charset="-52"/>
              </a:rPr>
              <a:t>тыс</a:t>
            </a:r>
            <a:r>
              <a:rPr lang="ru-RU" dirty="0">
                <a:latin typeface="a_Alterna" panose="020B0606020207050204" pitchFamily="34" charset="-52"/>
              </a:rPr>
              <a:t>. руб.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052206126"/>
              </p:ext>
            </p:extLst>
          </p:nvPr>
        </p:nvGraphicFramePr>
        <p:xfrm>
          <a:off x="5081219" y="3206852"/>
          <a:ext cx="6667099" cy="39559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971136" y="3238309"/>
            <a:ext cx="38822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район подлежит зачислению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пошлина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нормативу 100 процентов.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49115" y="1822879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Взымается по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делам, рассматриваемым судами общей юрисдикции, мировыми судьями (за исключением Верховного Суда Российской Федерации)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773388" y="799761"/>
            <a:ext cx="56760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(Глава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25.3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Налогового кодекса Российской Федерации)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-281354" y="6439658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32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6177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2738" y="1543050"/>
            <a:ext cx="8778508" cy="297180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60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Неналоговые Доходы бюджета муниципального района «Дмитриевский район»</a:t>
            </a:r>
            <a:endParaRPr lang="ru-RU" sz="660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-213706" y="6413282"/>
            <a:ext cx="1052887" cy="276999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220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32506" y="173446"/>
            <a:ext cx="102902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ИСПОЛЬЗОВАНИЯ ИМУЩЕСТВА, НАХОДЯЩЕГОСЯ В ГОСУДАРСТВЕННОЙ И МУНИЦИПАЛЬНОЙ СОБСТВЕННОСТИ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348036290"/>
              </p:ext>
            </p:extLst>
          </p:nvPr>
        </p:nvGraphicFramePr>
        <p:xfrm>
          <a:off x="6002446" y="2523604"/>
          <a:ext cx="6694445" cy="41850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7993340" y="1234519"/>
            <a:ext cx="41986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_Alterna" panose="020B0606020207050204" pitchFamily="34" charset="-52"/>
              </a:rPr>
              <a:t>Оценка </a:t>
            </a:r>
            <a:r>
              <a:rPr lang="ru-RU" dirty="0" smtClean="0">
                <a:latin typeface="a_Alterna" panose="020B0606020207050204" pitchFamily="34" charset="-52"/>
              </a:rPr>
              <a:t>2023 </a:t>
            </a:r>
            <a:r>
              <a:rPr lang="ru-RU" dirty="0">
                <a:latin typeface="a_Alterna" panose="020B0606020207050204" pitchFamily="34" charset="-52"/>
              </a:rPr>
              <a:t>год – </a:t>
            </a:r>
            <a:r>
              <a:rPr lang="ru-RU" dirty="0">
                <a:solidFill>
                  <a:srgbClr val="7030A0"/>
                </a:solidFill>
                <a:latin typeface="a_Alterna" panose="020B0606020207050204" pitchFamily="34" charset="-52"/>
              </a:rPr>
              <a:t>9 580,1 </a:t>
            </a:r>
            <a:r>
              <a:rPr lang="ru-RU" dirty="0">
                <a:latin typeface="a_Alterna" panose="020B0606020207050204" pitchFamily="34" charset="-52"/>
              </a:rPr>
              <a:t>тыс. руб.</a:t>
            </a:r>
          </a:p>
          <a:p>
            <a:r>
              <a:rPr lang="ru-RU" dirty="0">
                <a:latin typeface="a_Alterna" panose="020B0606020207050204" pitchFamily="34" charset="-52"/>
              </a:rPr>
              <a:t>Прогноз </a:t>
            </a:r>
            <a:r>
              <a:rPr lang="ru-RU" dirty="0" smtClean="0">
                <a:latin typeface="a_Alterna" panose="020B0606020207050204" pitchFamily="34" charset="-52"/>
              </a:rPr>
              <a:t>2024 </a:t>
            </a:r>
            <a:r>
              <a:rPr lang="ru-RU" dirty="0">
                <a:latin typeface="a_Alterna" panose="020B0606020207050204" pitchFamily="34" charset="-52"/>
              </a:rPr>
              <a:t>год –</a:t>
            </a:r>
            <a:r>
              <a:rPr lang="ru-RU" dirty="0" smtClean="0">
                <a:solidFill>
                  <a:srgbClr val="7030A0"/>
                </a:solidFill>
                <a:latin typeface="a_Alterna" panose="020B0606020207050204" pitchFamily="34" charset="-52"/>
              </a:rPr>
              <a:t>12 950,9 </a:t>
            </a:r>
            <a:r>
              <a:rPr lang="ru-RU" dirty="0">
                <a:latin typeface="a_Alterna" panose="020B0606020207050204" pitchFamily="34" charset="-52"/>
              </a:rPr>
              <a:t>тыс. руб.</a:t>
            </a:r>
          </a:p>
          <a:p>
            <a:r>
              <a:rPr lang="ru-RU" dirty="0">
                <a:latin typeface="a_Alterna" panose="020B0606020207050204" pitchFamily="34" charset="-52"/>
              </a:rPr>
              <a:t>Прогноз </a:t>
            </a:r>
            <a:r>
              <a:rPr lang="ru-RU" dirty="0" smtClean="0">
                <a:latin typeface="a_Alterna" panose="020B0606020207050204" pitchFamily="34" charset="-52"/>
              </a:rPr>
              <a:t>2025 </a:t>
            </a:r>
            <a:r>
              <a:rPr lang="ru-RU" dirty="0">
                <a:latin typeface="a_Alterna" panose="020B0606020207050204" pitchFamily="34" charset="-52"/>
              </a:rPr>
              <a:t>год </a:t>
            </a:r>
            <a:r>
              <a:rPr lang="ru-RU" dirty="0" smtClean="0">
                <a:latin typeface="a_Alterna" panose="020B0606020207050204" pitchFamily="34" charset="-52"/>
              </a:rPr>
              <a:t>–</a:t>
            </a:r>
            <a:r>
              <a:rPr lang="ru-RU" dirty="0">
                <a:solidFill>
                  <a:srgbClr val="7030A0"/>
                </a:solidFill>
                <a:latin typeface="a_Alterna" panose="020B0606020207050204" pitchFamily="34" charset="-52"/>
              </a:rPr>
              <a:t>12 950,9 </a:t>
            </a:r>
            <a:r>
              <a:rPr lang="ru-RU" dirty="0" smtClean="0">
                <a:latin typeface="a_Alterna" panose="020B0606020207050204" pitchFamily="34" charset="-52"/>
              </a:rPr>
              <a:t>тыс</a:t>
            </a:r>
            <a:r>
              <a:rPr lang="ru-RU" dirty="0">
                <a:latin typeface="a_Alterna" panose="020B0606020207050204" pitchFamily="34" charset="-52"/>
              </a:rPr>
              <a:t>. руб.</a:t>
            </a:r>
          </a:p>
          <a:p>
            <a:r>
              <a:rPr lang="ru-RU" dirty="0">
                <a:latin typeface="a_Alterna" panose="020B0606020207050204" pitchFamily="34" charset="-52"/>
              </a:rPr>
              <a:t>Прогноз  </a:t>
            </a:r>
            <a:r>
              <a:rPr lang="ru-RU" dirty="0" smtClean="0">
                <a:latin typeface="a_Alterna" panose="020B0606020207050204" pitchFamily="34" charset="-52"/>
              </a:rPr>
              <a:t>2026 </a:t>
            </a:r>
            <a:r>
              <a:rPr lang="ru-RU" dirty="0">
                <a:latin typeface="a_Alterna" panose="020B0606020207050204" pitchFamily="34" charset="-52"/>
              </a:rPr>
              <a:t>год </a:t>
            </a:r>
            <a:r>
              <a:rPr lang="ru-RU" dirty="0" smtClean="0">
                <a:latin typeface="a_Alterna" panose="020B0606020207050204" pitchFamily="34" charset="-52"/>
              </a:rPr>
              <a:t>–</a:t>
            </a:r>
            <a:r>
              <a:rPr lang="ru-RU" dirty="0">
                <a:solidFill>
                  <a:srgbClr val="7030A0"/>
                </a:solidFill>
                <a:latin typeface="a_Alterna" panose="020B0606020207050204" pitchFamily="34" charset="-52"/>
              </a:rPr>
              <a:t>12 950,9 </a:t>
            </a:r>
            <a:r>
              <a:rPr lang="ru-RU" dirty="0" smtClean="0">
                <a:latin typeface="a_Alterna" panose="020B0606020207050204" pitchFamily="34" charset="-52"/>
              </a:rPr>
              <a:t>тыс</a:t>
            </a:r>
            <a:r>
              <a:rPr lang="ru-RU" dirty="0">
                <a:latin typeface="a_Alterna" panose="020B0606020207050204" pitchFamily="34" charset="-52"/>
              </a:rPr>
              <a:t>. руб.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36932" y="1491510"/>
            <a:ext cx="7095963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муниципальный район подлежит зачислению: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передачи в аренду земельных участков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государственная собственность на которые не разграничена и которые расположены в границах сельских поселений и межселенных территорий муниципальных районов, а также средства от продажи права на заключение договоров аренды указанных земельных участков - по нормативу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процентов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передачи в аренду земельных участков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государственная собственность на которые не разграничена и которые расположены в границах городских поселений, а также средства от продажи права на заключение договоров аренды указанных земельных участков - по нормативу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 процентов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36932" y="4491411"/>
            <a:ext cx="74037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-доходы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сдачи в аренду имущества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находящегося в оперативном управлении органов управления муниципальных районов и созданных ими учреждений (за исключением имущества муниципальных бюджетных и автономных учреждений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)-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нормативу 100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процентов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-189512" y="6466035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34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839331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02052" y="253642"/>
            <a:ext cx="88311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продажи материальных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нематериальных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активов</a:t>
            </a: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127980389"/>
              </p:ext>
            </p:extLst>
          </p:nvPr>
        </p:nvGraphicFramePr>
        <p:xfrm>
          <a:off x="5673329" y="2231586"/>
          <a:ext cx="6518671" cy="39242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037614" y="1031257"/>
            <a:ext cx="45548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_Alterna" panose="020B0606020207050204" pitchFamily="34" charset="-52"/>
              </a:rPr>
              <a:t>Оценка </a:t>
            </a:r>
            <a:r>
              <a:rPr lang="ru-RU" dirty="0" smtClean="0">
                <a:latin typeface="a_Alterna" panose="020B0606020207050204" pitchFamily="34" charset="-52"/>
              </a:rPr>
              <a:t>2023 </a:t>
            </a:r>
            <a:r>
              <a:rPr lang="ru-RU" dirty="0">
                <a:latin typeface="a_Alterna" panose="020B0606020207050204" pitchFamily="34" charset="-52"/>
              </a:rPr>
              <a:t>год –</a:t>
            </a:r>
            <a:r>
              <a:rPr lang="ru-RU" dirty="0">
                <a:solidFill>
                  <a:srgbClr val="7030A0"/>
                </a:solidFill>
                <a:latin typeface="a_Alterna" panose="020B0606020207050204" pitchFamily="34" charset="-52"/>
              </a:rPr>
              <a:t>40 473,7 </a:t>
            </a:r>
            <a:r>
              <a:rPr lang="ru-RU" dirty="0">
                <a:latin typeface="a_Alterna" panose="020B0606020207050204" pitchFamily="34" charset="-52"/>
              </a:rPr>
              <a:t>тыс. руб.</a:t>
            </a:r>
          </a:p>
          <a:p>
            <a:r>
              <a:rPr lang="ru-RU" dirty="0" smtClean="0">
                <a:latin typeface="a_Alterna" panose="020B0606020207050204" pitchFamily="34" charset="-52"/>
              </a:rPr>
              <a:t>Прогноз 2024 </a:t>
            </a:r>
            <a:r>
              <a:rPr lang="ru-RU" dirty="0">
                <a:latin typeface="a_Alterna" panose="020B0606020207050204" pitchFamily="34" charset="-52"/>
              </a:rPr>
              <a:t>год </a:t>
            </a:r>
            <a:r>
              <a:rPr lang="ru-RU" dirty="0" smtClean="0">
                <a:latin typeface="a_Alterna" panose="020B0606020207050204" pitchFamily="34" charset="-52"/>
              </a:rPr>
              <a:t>– </a:t>
            </a:r>
            <a:r>
              <a:rPr lang="ru-RU" dirty="0" smtClean="0">
                <a:solidFill>
                  <a:srgbClr val="7030A0"/>
                </a:solidFill>
                <a:latin typeface="a_Alterna" panose="020B0606020207050204" pitchFamily="34" charset="-52"/>
              </a:rPr>
              <a:t>250,0</a:t>
            </a:r>
            <a:r>
              <a:rPr lang="ru-RU" dirty="0" smtClean="0">
                <a:latin typeface="a_Alterna" panose="020B0606020207050204" pitchFamily="34" charset="-52"/>
              </a:rPr>
              <a:t> </a:t>
            </a:r>
            <a:r>
              <a:rPr lang="ru-RU" dirty="0">
                <a:latin typeface="a_Alterna" panose="020B0606020207050204" pitchFamily="34" charset="-52"/>
              </a:rPr>
              <a:t>тыс. руб.</a:t>
            </a:r>
          </a:p>
          <a:p>
            <a:r>
              <a:rPr lang="ru-RU" dirty="0" smtClean="0">
                <a:latin typeface="a_Alterna" panose="020B0606020207050204" pitchFamily="34" charset="-52"/>
              </a:rPr>
              <a:t>Прогноз 2025 </a:t>
            </a:r>
            <a:r>
              <a:rPr lang="ru-RU" dirty="0">
                <a:latin typeface="a_Alterna" panose="020B0606020207050204" pitchFamily="34" charset="-52"/>
              </a:rPr>
              <a:t>год – </a:t>
            </a:r>
            <a:r>
              <a:rPr lang="ru-RU" dirty="0" smtClean="0">
                <a:solidFill>
                  <a:srgbClr val="7030A0"/>
                </a:solidFill>
                <a:latin typeface="a_Alterna" panose="020B0606020207050204" pitchFamily="34" charset="-52"/>
              </a:rPr>
              <a:t>250,0 </a:t>
            </a:r>
            <a:r>
              <a:rPr lang="ru-RU" dirty="0">
                <a:latin typeface="a_Alterna" panose="020B0606020207050204" pitchFamily="34" charset="-52"/>
              </a:rPr>
              <a:t>тыс. руб.</a:t>
            </a:r>
          </a:p>
          <a:p>
            <a:r>
              <a:rPr lang="ru-RU" dirty="0" smtClean="0">
                <a:latin typeface="a_Alterna" panose="020B0606020207050204" pitchFamily="34" charset="-52"/>
              </a:rPr>
              <a:t>Прогноз 2026 </a:t>
            </a:r>
            <a:r>
              <a:rPr lang="ru-RU" dirty="0">
                <a:latin typeface="a_Alterna" panose="020B0606020207050204" pitchFamily="34" charset="-52"/>
              </a:rPr>
              <a:t>год – </a:t>
            </a:r>
            <a:r>
              <a:rPr lang="ru-RU" dirty="0" smtClean="0">
                <a:solidFill>
                  <a:srgbClr val="7030A0"/>
                </a:solidFill>
                <a:latin typeface="a_Alterna" panose="020B0606020207050204" pitchFamily="34" charset="-52"/>
              </a:rPr>
              <a:t>250,0 </a:t>
            </a:r>
            <a:r>
              <a:rPr lang="ru-RU" dirty="0">
                <a:latin typeface="a_Alterna" panose="020B0606020207050204" pitchFamily="34" charset="-52"/>
              </a:rPr>
              <a:t>тыс. руб.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69538" y="1214756"/>
            <a:ext cx="606428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бюджет муниципального района зачисляются: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продажи земельных участков, государственная собственность на которые не разграничена и которые расположены в границах сельских поселений и межселенных территорий муниципальных районов, -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нормативу 100 процентов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-доходы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продажи земельных участков, государственная собственность на которые не разграничена и которые расположены в границах городских поселений, -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нормативу 50 процентов;</a:t>
            </a:r>
          </a:p>
          <a:p>
            <a:r>
              <a:rPr lang="ru-RU" dirty="0"/>
              <a:t>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/>
          </p:nvPr>
        </p:nvGraphicFramePr>
        <p:xfrm>
          <a:off x="123948" y="4555999"/>
          <a:ext cx="8596312" cy="365760"/>
        </p:xfrm>
        <a:graphic>
          <a:graphicData uri="http://schemas.openxmlformats.org/drawingml/2006/table">
            <a:tbl>
              <a:tblPr/>
              <a:tblGrid>
                <a:gridCol w="85963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4044241"/>
              </p:ext>
            </p:extLst>
          </p:nvPr>
        </p:nvGraphicFramePr>
        <p:xfrm>
          <a:off x="167909" y="4549220"/>
          <a:ext cx="7228772" cy="1188720"/>
        </p:xfrm>
        <a:graphic>
          <a:graphicData uri="http://schemas.openxmlformats.org/drawingml/2006/table">
            <a:tbl>
              <a:tblPr/>
              <a:tblGrid>
                <a:gridCol w="72287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-доходы 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реализации имущества,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находящегося в оперативном управлении органов управления муниципальных районов и созданных ими учреждений (за исключением имущества муниципальных бюджетных и автономных учреждений) по нормативу </a:t>
                      </a:r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 процентов.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-246185" y="6448451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35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405753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24258" y="306137"/>
            <a:ext cx="74522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_Albionic" panose="020B0903060703020204" pitchFamily="34" charset="-52"/>
              </a:rPr>
              <a:t>Платежи при пользовании природными ресурсами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204033" y="1301088"/>
            <a:ext cx="37894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_Alterna" panose="020B0606020207050204" pitchFamily="34" charset="-52"/>
              </a:rPr>
              <a:t>Оценка </a:t>
            </a:r>
            <a:r>
              <a:rPr lang="ru-RU" dirty="0" smtClean="0">
                <a:latin typeface="a_Alterna" panose="020B0606020207050204" pitchFamily="34" charset="-52"/>
              </a:rPr>
              <a:t>2023 </a:t>
            </a:r>
            <a:r>
              <a:rPr lang="ru-RU" dirty="0">
                <a:latin typeface="a_Alterna" panose="020B0606020207050204" pitchFamily="34" charset="-52"/>
              </a:rPr>
              <a:t>год –</a:t>
            </a:r>
            <a:r>
              <a:rPr lang="ru-RU" dirty="0">
                <a:solidFill>
                  <a:srgbClr val="7030A0"/>
                </a:solidFill>
                <a:latin typeface="a_Alterna" panose="020B0606020207050204" pitchFamily="34" charset="-52"/>
              </a:rPr>
              <a:t>7,6 </a:t>
            </a:r>
            <a:r>
              <a:rPr lang="ru-RU" dirty="0">
                <a:latin typeface="a_Alterna" panose="020B0606020207050204" pitchFamily="34" charset="-52"/>
              </a:rPr>
              <a:t>тыс. руб.</a:t>
            </a:r>
          </a:p>
          <a:p>
            <a:r>
              <a:rPr lang="ru-RU" dirty="0" smtClean="0">
                <a:latin typeface="a_Alterna" panose="020B0606020207050204" pitchFamily="34" charset="-52"/>
              </a:rPr>
              <a:t>Прогноз 2024 </a:t>
            </a:r>
            <a:r>
              <a:rPr lang="ru-RU" dirty="0">
                <a:latin typeface="a_Alterna" panose="020B0606020207050204" pitchFamily="34" charset="-52"/>
              </a:rPr>
              <a:t>год </a:t>
            </a:r>
            <a:r>
              <a:rPr lang="ru-RU" dirty="0" smtClean="0">
                <a:latin typeface="a_Alterna" panose="020B0606020207050204" pitchFamily="34" charset="-52"/>
              </a:rPr>
              <a:t>– </a:t>
            </a:r>
            <a:r>
              <a:rPr lang="ru-RU" dirty="0" smtClean="0">
                <a:solidFill>
                  <a:srgbClr val="7030A0"/>
                </a:solidFill>
                <a:latin typeface="a_Alterna" panose="020B0606020207050204" pitchFamily="34" charset="-52"/>
              </a:rPr>
              <a:t>8,0</a:t>
            </a:r>
            <a:r>
              <a:rPr lang="ru-RU" dirty="0" smtClean="0">
                <a:latin typeface="a_Alterna" panose="020B0606020207050204" pitchFamily="34" charset="-52"/>
              </a:rPr>
              <a:t> </a:t>
            </a:r>
            <a:r>
              <a:rPr lang="ru-RU" dirty="0">
                <a:latin typeface="a_Alterna" panose="020B0606020207050204" pitchFamily="34" charset="-52"/>
              </a:rPr>
              <a:t>тыс. руб.</a:t>
            </a:r>
          </a:p>
          <a:p>
            <a:r>
              <a:rPr lang="ru-RU" dirty="0" smtClean="0">
                <a:latin typeface="a_Alterna" panose="020B0606020207050204" pitchFamily="34" charset="-52"/>
              </a:rPr>
              <a:t>Прогноз 2025 </a:t>
            </a:r>
            <a:r>
              <a:rPr lang="ru-RU" dirty="0">
                <a:latin typeface="a_Alterna" panose="020B0606020207050204" pitchFamily="34" charset="-52"/>
              </a:rPr>
              <a:t>год – </a:t>
            </a:r>
            <a:r>
              <a:rPr lang="ru-RU" dirty="0">
                <a:solidFill>
                  <a:srgbClr val="7030A0"/>
                </a:solidFill>
                <a:latin typeface="a_Alterna" panose="020B0606020207050204" pitchFamily="34" charset="-52"/>
              </a:rPr>
              <a:t>8,0 </a:t>
            </a:r>
            <a:r>
              <a:rPr lang="ru-RU" dirty="0">
                <a:latin typeface="a_Alterna" panose="020B0606020207050204" pitchFamily="34" charset="-52"/>
              </a:rPr>
              <a:t>тыс. руб.</a:t>
            </a:r>
          </a:p>
          <a:p>
            <a:r>
              <a:rPr lang="ru-RU" dirty="0" smtClean="0">
                <a:latin typeface="a_Alterna" panose="020B0606020207050204" pitchFamily="34" charset="-52"/>
              </a:rPr>
              <a:t>Прогноз 2026 </a:t>
            </a:r>
            <a:r>
              <a:rPr lang="ru-RU" dirty="0">
                <a:latin typeface="a_Alterna" panose="020B0606020207050204" pitchFamily="34" charset="-52"/>
              </a:rPr>
              <a:t>год – </a:t>
            </a:r>
            <a:r>
              <a:rPr lang="ru-RU" dirty="0">
                <a:solidFill>
                  <a:srgbClr val="7030A0"/>
                </a:solidFill>
                <a:latin typeface="a_Alterna" panose="020B0606020207050204" pitchFamily="34" charset="-52"/>
              </a:rPr>
              <a:t>8,0 </a:t>
            </a:r>
            <a:r>
              <a:rPr lang="ru-RU" dirty="0">
                <a:latin typeface="a_Alterna" panose="020B0606020207050204" pitchFamily="34" charset="-52"/>
              </a:rPr>
              <a:t>тыс. руб.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4221895468"/>
              </p:ext>
            </p:extLst>
          </p:nvPr>
        </p:nvGraphicFramePr>
        <p:xfrm>
          <a:off x="3131928" y="3154910"/>
          <a:ext cx="6726725" cy="34946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64" y="1090580"/>
            <a:ext cx="2201124" cy="206433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788468" y="1578087"/>
            <a:ext cx="417760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Плата за выбросы загрязняющих веществ в атмосферный воздух стационарными объектами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-219808" y="6439658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36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527406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494266" y="210206"/>
            <a:ext cx="62167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оказания платных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услуг (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работ) </a:t>
            </a: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106761961"/>
              </p:ext>
            </p:extLst>
          </p:nvPr>
        </p:nvGraphicFramePr>
        <p:xfrm>
          <a:off x="4237022" y="794592"/>
          <a:ext cx="4339148" cy="2420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576170" y="794592"/>
            <a:ext cx="43551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a_Alterna" panose="020B0606020207050204" pitchFamily="34" charset="-52"/>
              </a:rPr>
              <a:t>Оценка </a:t>
            </a:r>
            <a:r>
              <a:rPr lang="ru-RU" sz="1600" dirty="0" smtClean="0">
                <a:latin typeface="a_Alterna" panose="020B0606020207050204" pitchFamily="34" charset="-52"/>
              </a:rPr>
              <a:t>2023 </a:t>
            </a:r>
            <a:r>
              <a:rPr lang="ru-RU" sz="1600" dirty="0">
                <a:latin typeface="a_Alterna" panose="020B0606020207050204" pitchFamily="34" charset="-52"/>
              </a:rPr>
              <a:t>год –</a:t>
            </a:r>
            <a:r>
              <a:rPr lang="ru-RU" sz="1600" dirty="0">
                <a:solidFill>
                  <a:srgbClr val="7030A0"/>
                </a:solidFill>
                <a:latin typeface="a_Alterna" panose="020B0606020207050204" pitchFamily="34" charset="-52"/>
              </a:rPr>
              <a:t>5 758,3 </a:t>
            </a:r>
            <a:r>
              <a:rPr lang="ru-RU" sz="1600" dirty="0">
                <a:latin typeface="a_Alterna" panose="020B0606020207050204" pitchFamily="34" charset="-52"/>
              </a:rPr>
              <a:t>тыс. руб.</a:t>
            </a:r>
          </a:p>
          <a:p>
            <a:r>
              <a:rPr lang="ru-RU" sz="1600" dirty="0" smtClean="0">
                <a:latin typeface="a_Alterna" panose="020B0606020207050204" pitchFamily="34" charset="-52"/>
              </a:rPr>
              <a:t>Прогноз 2024 </a:t>
            </a:r>
            <a:r>
              <a:rPr lang="ru-RU" sz="1600" dirty="0">
                <a:latin typeface="a_Alterna" panose="020B0606020207050204" pitchFamily="34" charset="-52"/>
              </a:rPr>
              <a:t>год </a:t>
            </a:r>
            <a:r>
              <a:rPr lang="ru-RU" sz="1600" dirty="0" smtClean="0">
                <a:latin typeface="a_Alterna" panose="020B0606020207050204" pitchFamily="34" charset="-52"/>
              </a:rPr>
              <a:t>– </a:t>
            </a:r>
            <a:r>
              <a:rPr lang="ru-RU" sz="1600" dirty="0" smtClean="0">
                <a:solidFill>
                  <a:srgbClr val="7030A0"/>
                </a:solidFill>
                <a:latin typeface="a_Alterna" panose="020B0606020207050204" pitchFamily="34" charset="-52"/>
              </a:rPr>
              <a:t>7 498,0 </a:t>
            </a:r>
            <a:r>
              <a:rPr lang="ru-RU" sz="1600" dirty="0">
                <a:latin typeface="a_Alterna" panose="020B0606020207050204" pitchFamily="34" charset="-52"/>
              </a:rPr>
              <a:t>тыс. руб.</a:t>
            </a:r>
          </a:p>
          <a:p>
            <a:r>
              <a:rPr lang="ru-RU" sz="1600" dirty="0" smtClean="0">
                <a:latin typeface="a_Alterna" panose="020B0606020207050204" pitchFamily="34" charset="-52"/>
              </a:rPr>
              <a:t>Прогноз 2025 </a:t>
            </a:r>
            <a:r>
              <a:rPr lang="ru-RU" sz="1600" dirty="0">
                <a:latin typeface="a_Alterna" panose="020B0606020207050204" pitchFamily="34" charset="-52"/>
              </a:rPr>
              <a:t>год – </a:t>
            </a:r>
            <a:r>
              <a:rPr lang="ru-RU" sz="1600" dirty="0">
                <a:solidFill>
                  <a:srgbClr val="7030A0"/>
                </a:solidFill>
                <a:latin typeface="a_Alterna" panose="020B0606020207050204" pitchFamily="34" charset="-52"/>
              </a:rPr>
              <a:t>7 498,0 </a:t>
            </a:r>
            <a:r>
              <a:rPr lang="ru-RU" sz="1600" dirty="0" smtClean="0">
                <a:latin typeface="a_Alterna" panose="020B0606020207050204" pitchFamily="34" charset="-52"/>
              </a:rPr>
              <a:t>тыс</a:t>
            </a:r>
            <a:r>
              <a:rPr lang="ru-RU" sz="1600" dirty="0">
                <a:latin typeface="a_Alterna" panose="020B0606020207050204" pitchFamily="34" charset="-52"/>
              </a:rPr>
              <a:t>. руб.</a:t>
            </a:r>
          </a:p>
          <a:p>
            <a:r>
              <a:rPr lang="ru-RU" sz="1600" dirty="0" smtClean="0">
                <a:latin typeface="a_Alterna" panose="020B0606020207050204" pitchFamily="34" charset="-52"/>
              </a:rPr>
              <a:t>Прогноз 2026 </a:t>
            </a:r>
            <a:r>
              <a:rPr lang="ru-RU" sz="1600" dirty="0">
                <a:latin typeface="a_Alterna" panose="020B0606020207050204" pitchFamily="34" charset="-52"/>
              </a:rPr>
              <a:t>год –</a:t>
            </a:r>
            <a:r>
              <a:rPr lang="ru-RU" sz="1600" dirty="0">
                <a:solidFill>
                  <a:srgbClr val="7030A0"/>
                </a:solidFill>
                <a:latin typeface="a_Alterna" panose="020B0606020207050204" pitchFamily="34" charset="-52"/>
              </a:rPr>
              <a:t> 7 498,0 </a:t>
            </a:r>
            <a:r>
              <a:rPr lang="ru-RU" sz="1600" dirty="0" smtClean="0">
                <a:latin typeface="a_Alterna" panose="020B0606020207050204" pitchFamily="34" charset="-52"/>
              </a:rPr>
              <a:t>тыс</a:t>
            </a:r>
            <a:r>
              <a:rPr lang="ru-RU" sz="1600" dirty="0">
                <a:latin typeface="a_Alterna" panose="020B0606020207050204" pitchFamily="34" charset="-52"/>
              </a:rPr>
              <a:t>. руб.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94501" y="550539"/>
            <a:ext cx="409721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муниципальный район поступают: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лата за питание детей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дошкольных и общеобразовательных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учреждениях;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-плата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показа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кинофильмов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-плата за посещение культурно-досуговых мероприятий.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46454" y="3271803"/>
            <a:ext cx="57257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Штрафы, санкции, возмещение ущерба</a:t>
            </a: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1491661347"/>
              </p:ext>
            </p:extLst>
          </p:nvPr>
        </p:nvGraphicFramePr>
        <p:xfrm>
          <a:off x="3741840" y="3910478"/>
          <a:ext cx="4940434" cy="28966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5821656"/>
              </p:ext>
            </p:extLst>
          </p:nvPr>
        </p:nvGraphicFramePr>
        <p:xfrm>
          <a:off x="219208" y="4466208"/>
          <a:ext cx="5459168" cy="914400"/>
        </p:xfrm>
        <a:graphic>
          <a:graphicData uri="http://schemas.openxmlformats.org/drawingml/2006/table">
            <a:tbl>
              <a:tblPr/>
              <a:tblGrid>
                <a:gridCol w="545916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Административные штрафы, установленные Кодексом</a:t>
                      </a:r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Российской Федерации об административных правонарушениях.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8909843" y="4349021"/>
            <a:ext cx="368777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a_Alterna" panose="020B0606020207050204" pitchFamily="34" charset="-52"/>
              </a:rPr>
              <a:t>Оценка </a:t>
            </a:r>
            <a:r>
              <a:rPr lang="ru-RU" sz="1600" dirty="0" smtClean="0">
                <a:latin typeface="a_Alterna" panose="020B0606020207050204" pitchFamily="34" charset="-52"/>
              </a:rPr>
              <a:t>2023 </a:t>
            </a:r>
            <a:r>
              <a:rPr lang="ru-RU" sz="1600" dirty="0">
                <a:latin typeface="a_Alterna" panose="020B0606020207050204" pitchFamily="34" charset="-52"/>
              </a:rPr>
              <a:t>год –</a:t>
            </a:r>
            <a:r>
              <a:rPr lang="ru-RU" sz="1600" dirty="0">
                <a:solidFill>
                  <a:srgbClr val="7030A0"/>
                </a:solidFill>
                <a:latin typeface="a_Alterna" panose="020B0606020207050204" pitchFamily="34" charset="-52"/>
              </a:rPr>
              <a:t>454,9 </a:t>
            </a:r>
            <a:r>
              <a:rPr lang="ru-RU" sz="1600" dirty="0">
                <a:latin typeface="a_Alterna" panose="020B0606020207050204" pitchFamily="34" charset="-52"/>
              </a:rPr>
              <a:t>тыс. руб.</a:t>
            </a:r>
          </a:p>
          <a:p>
            <a:r>
              <a:rPr lang="ru-RU" sz="1600" dirty="0">
                <a:latin typeface="a_Alterna" panose="020B0606020207050204" pitchFamily="34" charset="-52"/>
              </a:rPr>
              <a:t>Прогноз </a:t>
            </a:r>
            <a:r>
              <a:rPr lang="ru-RU" sz="1600" dirty="0" smtClean="0">
                <a:latin typeface="a_Alterna" panose="020B0606020207050204" pitchFamily="34" charset="-52"/>
              </a:rPr>
              <a:t>2024 </a:t>
            </a:r>
            <a:r>
              <a:rPr lang="ru-RU" sz="1600" dirty="0">
                <a:latin typeface="a_Alterna" panose="020B0606020207050204" pitchFamily="34" charset="-52"/>
              </a:rPr>
              <a:t>год </a:t>
            </a:r>
            <a:r>
              <a:rPr lang="ru-RU" sz="1600" dirty="0" smtClean="0">
                <a:latin typeface="a_Alterna" panose="020B0606020207050204" pitchFamily="34" charset="-52"/>
              </a:rPr>
              <a:t>– </a:t>
            </a:r>
            <a:r>
              <a:rPr lang="ru-RU" sz="1600" dirty="0" smtClean="0">
                <a:solidFill>
                  <a:srgbClr val="7030A0"/>
                </a:solidFill>
                <a:latin typeface="a_Alterna" panose="020B0606020207050204" pitchFamily="34" charset="-52"/>
              </a:rPr>
              <a:t>241,0</a:t>
            </a:r>
            <a:r>
              <a:rPr lang="ru-RU" sz="1600" dirty="0" smtClean="0">
                <a:latin typeface="a_Alterna" panose="020B0606020207050204" pitchFamily="34" charset="-52"/>
              </a:rPr>
              <a:t> </a:t>
            </a:r>
            <a:r>
              <a:rPr lang="ru-RU" sz="1600" dirty="0">
                <a:latin typeface="a_Alterna" panose="020B0606020207050204" pitchFamily="34" charset="-52"/>
              </a:rPr>
              <a:t>тыс. руб.</a:t>
            </a:r>
          </a:p>
          <a:p>
            <a:r>
              <a:rPr lang="ru-RU" sz="1600" dirty="0">
                <a:latin typeface="a_Alterna" panose="020B0606020207050204" pitchFamily="34" charset="-52"/>
              </a:rPr>
              <a:t>Прогноз </a:t>
            </a:r>
            <a:r>
              <a:rPr lang="ru-RU" sz="1600" dirty="0" smtClean="0">
                <a:latin typeface="a_Alterna" panose="020B0606020207050204" pitchFamily="34" charset="-52"/>
              </a:rPr>
              <a:t>2025 </a:t>
            </a:r>
            <a:r>
              <a:rPr lang="ru-RU" sz="1600" dirty="0">
                <a:latin typeface="a_Alterna" panose="020B0606020207050204" pitchFamily="34" charset="-52"/>
              </a:rPr>
              <a:t>год </a:t>
            </a:r>
            <a:r>
              <a:rPr lang="ru-RU" sz="1600" dirty="0" smtClean="0">
                <a:latin typeface="a_Alterna" panose="020B0606020207050204" pitchFamily="34" charset="-52"/>
              </a:rPr>
              <a:t>–</a:t>
            </a:r>
            <a:r>
              <a:rPr lang="ru-RU" sz="1600" dirty="0">
                <a:solidFill>
                  <a:srgbClr val="7030A0"/>
                </a:solidFill>
                <a:latin typeface="a_Alterna" panose="020B0606020207050204" pitchFamily="34" charset="-52"/>
              </a:rPr>
              <a:t>241,0 </a:t>
            </a:r>
            <a:r>
              <a:rPr lang="ru-RU" sz="1600" dirty="0">
                <a:latin typeface="a_Alterna" panose="020B0606020207050204" pitchFamily="34" charset="-52"/>
              </a:rPr>
              <a:t>тыс. руб.</a:t>
            </a:r>
          </a:p>
          <a:p>
            <a:r>
              <a:rPr lang="ru-RU" sz="1600" dirty="0">
                <a:latin typeface="a_Alterna" panose="020B0606020207050204" pitchFamily="34" charset="-52"/>
              </a:rPr>
              <a:t>Прогноз </a:t>
            </a:r>
            <a:r>
              <a:rPr lang="ru-RU" sz="1600" dirty="0" smtClean="0">
                <a:latin typeface="a_Alterna" panose="020B0606020207050204" pitchFamily="34" charset="-52"/>
              </a:rPr>
              <a:t>2026 </a:t>
            </a:r>
            <a:r>
              <a:rPr lang="ru-RU" sz="1600" dirty="0">
                <a:latin typeface="a_Alterna" panose="020B0606020207050204" pitchFamily="34" charset="-52"/>
              </a:rPr>
              <a:t>год </a:t>
            </a:r>
            <a:r>
              <a:rPr lang="ru-RU" sz="1600" dirty="0" smtClean="0">
                <a:latin typeface="a_Alterna" panose="020B0606020207050204" pitchFamily="34" charset="-52"/>
              </a:rPr>
              <a:t>–</a:t>
            </a:r>
            <a:r>
              <a:rPr lang="ru-RU" sz="1600" dirty="0" smtClean="0">
                <a:solidFill>
                  <a:srgbClr val="7030A0"/>
                </a:solidFill>
                <a:latin typeface="a_Alterna" panose="020B0606020207050204" pitchFamily="34" charset="-52"/>
              </a:rPr>
              <a:t>241,0 </a:t>
            </a:r>
            <a:r>
              <a:rPr lang="ru-RU" sz="1600" dirty="0" smtClean="0">
                <a:latin typeface="a_Alterna" panose="020B0606020207050204" pitchFamily="34" charset="-52"/>
              </a:rPr>
              <a:t>тыс</a:t>
            </a:r>
            <a:r>
              <a:rPr lang="ru-RU" sz="1600" dirty="0">
                <a:latin typeface="a_Alterna" panose="020B0606020207050204" pitchFamily="34" charset="-52"/>
              </a:rPr>
              <a:t>. руб.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-219808" y="6422073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37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335697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52594" y="0"/>
            <a:ext cx="48458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>
                <a:latin typeface="a_Albionic" panose="020B0903060703020204" pitchFamily="34" charset="-52"/>
              </a:rPr>
              <a:t>Межбюджетные</a:t>
            </a:r>
            <a:r>
              <a:rPr lang="ru-RU" dirty="0">
                <a:latin typeface="a_Albionic" panose="020B0903060703020204" pitchFamily="34" charset="-52"/>
              </a:rPr>
              <a:t> </a:t>
            </a:r>
            <a:r>
              <a:rPr lang="ru-RU" sz="2800" dirty="0">
                <a:latin typeface="a_Albionic" panose="020B0903060703020204" pitchFamily="34" charset="-52"/>
              </a:rPr>
              <a:t>трансферты</a:t>
            </a:r>
            <a:r>
              <a:rPr lang="ru-RU" dirty="0">
                <a:latin typeface="a_Albionic" panose="020B0903060703020204" pitchFamily="34" charset="-52"/>
              </a:rPr>
              <a:t> 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0773133"/>
              </p:ext>
            </p:extLst>
          </p:nvPr>
        </p:nvGraphicFramePr>
        <p:xfrm>
          <a:off x="1023043" y="523220"/>
          <a:ext cx="9804904" cy="31893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616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364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9036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96098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96098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694285"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Межбюджетные</a:t>
                      </a:r>
                    </a:p>
                    <a:p>
                      <a:r>
                        <a:rPr lang="ru-RU" sz="18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трансферты</a:t>
                      </a:r>
                    </a:p>
                    <a:p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Оценка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год, тыс.</a:t>
                      </a:r>
                      <a:r>
                        <a:rPr lang="ru-RU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руб.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Прогноз 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год, тыс.руб.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Прогноз 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год,</a:t>
                      </a:r>
                      <a:r>
                        <a:rPr lang="ru-RU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Прогноз 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год, тыс.руб.</a:t>
                      </a:r>
                    </a:p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75832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областного бюджета, в том числе: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294 222,7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283 784,6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248 133,2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327 495,7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8519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Дотация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189,8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632,2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938,6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924,8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942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14 496,9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29 454,9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556,9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97 557,8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5731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Субвенция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  <a:r>
                        <a:rPr lang="ru-RU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460,6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251 137,4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233 077,7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227 453,1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6365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МБТ</a:t>
                      </a:r>
                    </a:p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17 075,4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1 560,0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1 560,0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560,0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3861625680"/>
              </p:ext>
            </p:extLst>
          </p:nvPr>
        </p:nvGraphicFramePr>
        <p:xfrm>
          <a:off x="1865012" y="3838669"/>
          <a:ext cx="8021371" cy="27975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-254977" y="6439658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38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780094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2738" y="1543050"/>
            <a:ext cx="8778508" cy="297180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60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муниципального района «Дмитриевский район»</a:t>
            </a:r>
            <a:endParaRPr lang="ru-RU" sz="660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-325315" y="6457243"/>
            <a:ext cx="1052887" cy="276999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2026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2014" y="1951892"/>
            <a:ext cx="7890485" cy="2984989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Дмитриевский район в цифрах            5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вопросы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бюджете            14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параметры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           21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                                  23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                                 40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программы                46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Национальные проекты                        57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Народный бюджет                                 59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муниципальным долгом  60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Контактная информация                       61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48895" y="379507"/>
            <a:ext cx="21652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-282461" y="6457243"/>
            <a:ext cx="1052887" cy="276999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9382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ыгнутая вверх стрелка 5"/>
          <p:cNvSpPr/>
          <p:nvPr/>
        </p:nvSpPr>
        <p:spPr>
          <a:xfrm rot="2027097">
            <a:off x="7005879" y="1102135"/>
            <a:ext cx="2105500" cy="1532722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Выгнутая вверх стрелка 6"/>
          <p:cNvSpPr/>
          <p:nvPr/>
        </p:nvSpPr>
        <p:spPr>
          <a:xfrm rot="9806371" flipV="1">
            <a:off x="2422036" y="1203901"/>
            <a:ext cx="2291039" cy="1504266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5516173" y="2869512"/>
            <a:ext cx="786877" cy="9299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4147593" y="943754"/>
            <a:ext cx="3524036" cy="2321959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a_Albionic" panose="020B0903060703020204" pitchFamily="34" charset="-52"/>
              </a:rPr>
              <a:t>Расходы</a:t>
            </a:r>
          </a:p>
          <a:p>
            <a:pPr algn="ctr"/>
            <a:r>
              <a:rPr lang="ru-RU" sz="3600" dirty="0">
                <a:solidFill>
                  <a:schemeClr val="tx1"/>
                </a:solidFill>
                <a:latin typeface="a_Albionic" panose="020B0903060703020204" pitchFamily="34" charset="-52"/>
              </a:rPr>
              <a:t> бюджета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95314" y="2953674"/>
            <a:ext cx="2872241" cy="57428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функциям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809389" y="3038606"/>
            <a:ext cx="2871320" cy="54281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ведомствам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399310" y="3804315"/>
            <a:ext cx="3020602" cy="582768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муниципальным программам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43807" y="3799420"/>
            <a:ext cx="3102832" cy="2308324"/>
          </a:xfrm>
          <a:prstGeom prst="rect">
            <a:avLst/>
          </a:prstGeom>
          <a:noFill/>
          <a:ln w="57150">
            <a:solidFill>
              <a:srgbClr val="67F6F9"/>
            </a:solidFill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YS Text"/>
              </a:rPr>
              <a:t>Функциональная классификация бюджетных расходов отражает направление средств на выполнение конкретных функций органов местного</a:t>
            </a:r>
          </a:p>
          <a:p>
            <a:r>
              <a:rPr lang="ru-RU" dirty="0">
                <a:solidFill>
                  <a:srgbClr val="000000"/>
                </a:solidFill>
                <a:latin typeface="YS Text"/>
              </a:rPr>
              <a:t>самоуправления</a:t>
            </a:r>
            <a:endParaRPr lang="ru-RU" b="0" i="0" dirty="0">
              <a:solidFill>
                <a:srgbClr val="000000"/>
              </a:solidFill>
              <a:effectLst/>
              <a:latin typeface="YS Text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332341" y="3861083"/>
            <a:ext cx="3082248" cy="2585323"/>
          </a:xfrm>
          <a:prstGeom prst="rect">
            <a:avLst/>
          </a:prstGeom>
          <a:noFill/>
          <a:ln w="57150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YS Text"/>
              </a:rPr>
              <a:t>Ведомственная структура включает в себя группировку</a:t>
            </a:r>
          </a:p>
          <a:p>
            <a:r>
              <a:rPr lang="ru-RU" dirty="0">
                <a:solidFill>
                  <a:srgbClr val="000000"/>
                </a:solidFill>
                <a:latin typeface="YS Text"/>
              </a:rPr>
              <a:t>расходов бюджета, которая отражает распределение</a:t>
            </a:r>
          </a:p>
          <a:p>
            <a:r>
              <a:rPr lang="ru-RU" dirty="0">
                <a:solidFill>
                  <a:srgbClr val="000000"/>
                </a:solidFill>
                <a:latin typeface="YS Text"/>
              </a:rPr>
              <a:t>бюджетных средств по главным Распорядителям средств бюджета</a:t>
            </a:r>
            <a:endParaRPr lang="ru-RU" b="0" i="0" dirty="0">
              <a:solidFill>
                <a:srgbClr val="000000"/>
              </a:solidFill>
              <a:effectLst/>
              <a:latin typeface="YS Text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053615" y="4630417"/>
            <a:ext cx="3711991" cy="1754326"/>
          </a:xfrm>
          <a:prstGeom prst="rect">
            <a:avLst/>
          </a:prstGeom>
          <a:ln w="57150"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YS Text"/>
              </a:rPr>
              <a:t>Документ, определяющий цели и задачи муниципальной политики в определенной сфере, способы их достижения и примерные</a:t>
            </a:r>
          </a:p>
          <a:p>
            <a:r>
              <a:rPr lang="ru-RU" dirty="0">
                <a:solidFill>
                  <a:srgbClr val="000000"/>
                </a:solidFill>
                <a:latin typeface="YS Text"/>
              </a:rPr>
              <a:t>объемы используемых финансов</a:t>
            </a:r>
            <a:endParaRPr lang="ru-RU" b="0" i="0" dirty="0">
              <a:solidFill>
                <a:srgbClr val="000000"/>
              </a:solidFill>
              <a:effectLst/>
              <a:latin typeface="YS Text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-281576" y="6446406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40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905052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8496281"/>
              </p:ext>
            </p:extLst>
          </p:nvPr>
        </p:nvGraphicFramePr>
        <p:xfrm>
          <a:off x="1086775" y="1007342"/>
          <a:ext cx="9865476" cy="55806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5467"/>
                <a:gridCol w="3320879"/>
                <a:gridCol w="1306213"/>
                <a:gridCol w="1261935"/>
                <a:gridCol w="1328352"/>
                <a:gridCol w="1372630"/>
              </a:tblGrid>
              <a:tr h="950174"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Раздел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2023 год, тыс.руб.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Прогноз </a:t>
                      </a:r>
                    </a:p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год, тыс.руб.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Прогноз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год, тыс.руб.</a:t>
                      </a:r>
                    </a:p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Прогноз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год, тыс.руб.</a:t>
                      </a:r>
                    </a:p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8534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Общегосударственные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вопросы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54 731,7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42 379,8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40 032,2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42 459,0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3843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безопасность и правоохранительная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3 553,8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3 905,0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3 905,0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3 905,0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8534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экономика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50 230,8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18 212,5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15 446,7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15 547,7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8534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Жилищно-коммунальное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хозяйство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576,0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6665,0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8534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333 440,7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305 188,9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255 243,9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343 699,2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8534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Культура,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кинематография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63 752,7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39 096,6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32 682,5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33 675,6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8534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Здравоохранение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1 236,1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892,1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892,1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892,1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8534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Социальная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политика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64 564,1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32 203,5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27 379,3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30 278,3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8534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 культура и спорт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8534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 трансферты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8 629,7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8 797,7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7 566,0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7 038,1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85348">
                <a:tc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r>
                        <a:rPr lang="ru-RU" sz="1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 разделам: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580 369,6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451 352,0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389 912,7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477 895,0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-256085" y="6457243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41</a:t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02" y="74405"/>
            <a:ext cx="10101948" cy="85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03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67392" y="986437"/>
            <a:ext cx="11026647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 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Программный бюджет - это совокупность государственных или муниципальных программ, в котором распределение расходов осуществляется не по ведомственному принципу, а по программному.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Программно-целевые принципы бюджетного планирования являются основным инструментом повышения эффективности бюджетных расходов, достижения устойчивого развития, обеспечения стабильности финансов. Кроме того, программный бюджет обеспечивает прямую взаимосвязь между распределением бюджетных ресурсов и результатами их использования, является индикатором по направлениям деятельности и сигнализирует о плохом или хорошем результате.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Расходная часть бюджета муниципального образования «Дмитриевский район» сформирована в рамках 21 муниципальной программы, которые затрагивают все области деятельности и их можно разделить на: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- программы социальной направленности;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- программы, направленные на повышение качества жизни горожан;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- программы, способствующие экономическому развитию;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- программы, реализующиеся в целях повышения эффективности муниципального управления, содействия развитию инициатив гражданского общества, информационно-телекоммуникационной среды района.</a:t>
            </a:r>
            <a:r>
              <a:rPr lang="ru-RU" sz="1600" dirty="0"/>
              <a:t>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Каждая муниципальная программа увязывает бюджетные ассигнования с результатами их использования для достижения заявленных целей.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Таким образом, программный бюджет призван повысить качество формирования и исполнения главного финансового документа.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5518" y="132923"/>
            <a:ext cx="4548010" cy="853514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-159052" y="6474827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42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013083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761834" y="3782898"/>
            <a:ext cx="5175739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latin typeface="Calibri" panose="020F0502020204030204" pitchFamily="34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простыми словами: 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– это документ, который представлен в виде таблиц с планируемыми суммами средств на конкретные мероприятия, прогнозными и фактическими значениями показателей достижения целей этой программы и текстовой части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761834" y="1356788"/>
            <a:ext cx="531641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–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 стратегического планирования, содержащий комплекс планируемых мероприятий, взаимоувязанных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задачам, срокам осуществления, исполнителям и ресурсам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обеспечивающих наиболее эффективное достижение целей и решение задач социально-экономического развития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субъекта РФ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754265" y="987456"/>
            <a:ext cx="16657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СПРАВОЧНО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18037" y="93194"/>
            <a:ext cx="108936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устроена 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муниципальная программа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2192" y="982131"/>
            <a:ext cx="5911362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паспорт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</a:t>
            </a:r>
          </a:p>
          <a:p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с основными параметрами </a:t>
            </a:r>
            <a:r>
              <a:rPr 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</a:t>
            </a:r>
            <a:r>
              <a:rPr 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кураторами, исполнителями, целями, задачами, объемами финансирования и сроками реализации </a:t>
            </a:r>
            <a:endParaRPr lang="ru-RU" sz="120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</a:t>
            </a:r>
          </a:p>
          <a:p>
            <a:r>
              <a:rPr 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текстовая </a:t>
            </a:r>
            <a:r>
              <a:rPr 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 </a:t>
            </a:r>
            <a:r>
              <a:rPr 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</a:t>
            </a:r>
            <a:r>
              <a:rPr 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которая характеризует текущее состояние сфер, на которые направлена реализация </a:t>
            </a:r>
            <a:r>
              <a:rPr 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целей и задач </a:t>
            </a:r>
          </a:p>
          <a:p>
            <a:r>
              <a:rPr 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текстовая часть </a:t>
            </a:r>
            <a:r>
              <a:rPr 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</a:t>
            </a:r>
            <a:r>
              <a:rPr 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целях и задачах </a:t>
            </a:r>
            <a:r>
              <a:rPr 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подпрограмм </a:t>
            </a:r>
          </a:p>
          <a:p>
            <a:r>
              <a:rPr 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таблица, которая представляет перечень подпрограмм и основных </a:t>
            </a:r>
            <a:r>
              <a:rPr 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мероприятий</a:t>
            </a:r>
          </a:p>
          <a:p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ресурсное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</a:t>
            </a:r>
          </a:p>
          <a:p>
            <a:r>
              <a:rPr 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 из важнейших структурных элементов </a:t>
            </a:r>
            <a:r>
              <a:rPr 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</a:t>
            </a:r>
            <a:r>
              <a:rPr 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с разбивкой по годам, подпрограммам и мероприятиям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указанием планируемых денежных </a:t>
            </a:r>
            <a:r>
              <a:rPr 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</a:t>
            </a:r>
          </a:p>
          <a:p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планируемых показателях 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</a:t>
            </a:r>
            <a:r>
              <a:rPr 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мероприятий из ресурсного обеспечения с указанием планируемых значений показателей и формулами их расчета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эффективности </a:t>
            </a:r>
          </a:p>
          <a:p>
            <a:r>
              <a:rPr 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методика, текстовое описание с формулами,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оценке эффективности </a:t>
            </a:r>
            <a:r>
              <a:rPr 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</a:t>
            </a:r>
          </a:p>
          <a:p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разрабатывается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органом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самоуправления по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отраслевой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компетенции, в нее обязательно вносятся изменения в соответствии с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Решением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бюджете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района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-247292" y="6426162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43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615763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6757908"/>
              </p:ext>
            </p:extLst>
          </p:nvPr>
        </p:nvGraphicFramePr>
        <p:xfrm>
          <a:off x="351690" y="716903"/>
          <a:ext cx="11306907" cy="57949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0440"/>
                <a:gridCol w="5134708"/>
                <a:gridCol w="1204546"/>
                <a:gridCol w="1318846"/>
                <a:gridCol w="1354015"/>
                <a:gridCol w="1424352"/>
              </a:tblGrid>
              <a:tr h="905525"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2023 год, тыс.руб.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Прогноз </a:t>
                      </a:r>
                    </a:p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год, тыс.руб.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Прогноз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год, тыс.руб.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Прогноз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год, тыс.руб.</a:t>
                      </a:r>
                    </a:p>
                  </a:txBody>
                  <a:tcPr/>
                </a:tc>
              </a:tr>
              <a:tr h="36221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«Развитие культуры Дмитриевского района Курской области»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54 674,2</a:t>
                      </a:r>
                      <a:endParaRPr lang="ru-RU" sz="1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38 096,6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31 682,6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32 675,6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6861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«Социальная поддержка граждан в Дмитриевском районе Курской области»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57 856, 3</a:t>
                      </a:r>
                      <a:endParaRPr lang="ru-RU" sz="1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30 206,6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26 264,2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29 206,6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6221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«Развитие образования Дмитриевского района Курской области»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306 774, 6</a:t>
                      </a:r>
                      <a:endParaRPr lang="ru-RU" sz="1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305 360,8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255 341,5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343 747,8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6221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«Управление 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муниципальным 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имуществом и земельными ресурсами Дмитриевского района»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1 910,0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405,0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405,0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7514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«Энергосбережение и повышение энергетической эффективности Дмитриевского района Курской области»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25,0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7514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«Обеспечение доступным и комфортным жильем и коммунальными услугами граждан Дмитриевского района Курской области»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3 867,5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1 405,2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6 654,5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3352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«Повышение 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эффективности 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работы с молодежью, организация отдыха и оздоровления детей, развитие физической культуры и спорта в Дмитриевском районе Курской области»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2 640,8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1 979,0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1 128,0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1 177,0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6221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«Развитие 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муниципальной 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службы в Дмитриевском районе Курской области»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70,0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6221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«Сохранение и развитие архивного дела в Дмитриевском районе Курской области»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506,1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558,7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558,7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558,7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3352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«Развитие транспортной системы, обеспечение перевозки пассажиров в муниципальном образовании и безопасности 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дорожного 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движения в Дмитриевском районе Курской области»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46 167,8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17 283,3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15 346,7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15 447,7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6221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11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«Профилактика 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преступлений 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 иных правонарушений в Дмитриевском районе Курской области»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344,7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358,1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358,1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358,1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8613" y="-136611"/>
            <a:ext cx="9717866" cy="853514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-344007" y="6581001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44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57620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7898281"/>
              </p:ext>
            </p:extLst>
          </p:nvPr>
        </p:nvGraphicFramePr>
        <p:xfrm>
          <a:off x="541652" y="975946"/>
          <a:ext cx="10774048" cy="53595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9220"/>
                <a:gridCol w="4639251"/>
                <a:gridCol w="1318846"/>
                <a:gridCol w="1239716"/>
                <a:gridCol w="1266092"/>
                <a:gridCol w="1230923"/>
              </a:tblGrid>
              <a:tr h="950174"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Раздел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2023 год, тыс.руб.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Прогноз </a:t>
                      </a:r>
                    </a:p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год, тыс.руб.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Прогноз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год, тыс.руб.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Прогноз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год, тыс.руб.</a:t>
                      </a:r>
                    </a:p>
                  </a:txBody>
                  <a:tcPr/>
                </a:tc>
              </a:tr>
              <a:tr h="38534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«Защита населения и территории от чрезвычайных ситуаций, обеспечение пожарной 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безопасности и безопасности людей </a:t>
                      </a:r>
                      <a:r>
                        <a:rPr lang="ru-RU" sz="1100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на водных объектах 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Дмитриевском районе Курской 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области»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2 382,5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3 905,0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3 905,0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3 905,0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3843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«Повышение 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эффективности 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управления финансами в Дмитриевском районе Курской области»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13 263,4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25 068,5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23 617,3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23 089,4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8534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«Развитие малого и среднего предпринимательства в Дмитриевском районе Курской области»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8534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«Содействие занятости населения Дмитриевского района Курской области»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8534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«Противодействие экстремизму и терроризму на территории 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Дмитриевского 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района Курской области»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8534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«Противодействие злоупотреблению наркотиками в Дмитриевском районе Курской области»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8534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«Повышение качества и доступности муниципальных услуг в Дмитриевском районе»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8534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«Обеспечение 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эффективного 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осуществления полномочий муниципального казённого учреждения «Управление хозяйственного обслуживания» Дмитриевского района Курской области»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8 899,1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6 427,5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6 424,1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6 424,1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8534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«Улучшение условий и охраны труда в Дмитриевском районе Курской области»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344,7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358,1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358,1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358,1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8534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 Развитие информационного общества в  Дмитриевском районе Курской области 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481,8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453" y="67388"/>
            <a:ext cx="9697633" cy="851737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-308839" y="6509997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45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621486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439887362"/>
              </p:ext>
            </p:extLst>
          </p:nvPr>
        </p:nvGraphicFramePr>
        <p:xfrm>
          <a:off x="518161" y="214679"/>
          <a:ext cx="10414534" cy="61963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-344007" y="6501204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46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266659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30"/>
          <p:cNvSpPr/>
          <p:nvPr/>
        </p:nvSpPr>
        <p:spPr>
          <a:xfrm>
            <a:off x="4756031" y="970665"/>
            <a:ext cx="26799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программы: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230923" y="3980820"/>
            <a:ext cx="689316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района осуществляют деятельность:</a:t>
            </a:r>
          </a:p>
          <a:p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-центр досуга и культуры кинотеатр «Россия»;</a:t>
            </a: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-централизованная система библиотек;</a:t>
            </a: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-районный дом культуры;</a:t>
            </a: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-учреждение по хозяйственному обслуживанию учреждений культуры;</a:t>
            </a: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-отдел по вопросам культуры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88679" y="1344898"/>
            <a:ext cx="679645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сохранение объектов культурного наследия- обеспечение информационных потребностей граждан, проживающих на территории Дмитриевского района;</a:t>
            </a:r>
          </a:p>
          <a:p>
            <a:pPr algn="just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сохранение и развитие творческого потенциала Дмитриевского района;</a:t>
            </a:r>
          </a:p>
          <a:p>
            <a:pPr algn="just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создание условий для внедрения инновационной и проектной деятельности в сфере культуры;</a:t>
            </a:r>
          </a:p>
          <a:p>
            <a:pPr algn="just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укрепление единого культурного пространства района;</a:t>
            </a:r>
          </a:p>
          <a:p>
            <a:pPr algn="just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интеграция культуры района в областное и российское культурное пространство;</a:t>
            </a:r>
          </a:p>
          <a:p>
            <a:pPr algn="just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сохранение культурного наследия.</a:t>
            </a:r>
            <a:endParaRPr lang="ru-RU" sz="16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4" y="1173015"/>
            <a:ext cx="3247245" cy="2158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5639" y="3662534"/>
            <a:ext cx="3798986" cy="27961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58664" y="14107"/>
            <a:ext cx="1147467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Сохранение и развитие культуры на территории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«Дмитриевский район»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-167780" y="6458641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47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611818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6715" y="4182693"/>
            <a:ext cx="4178863" cy="23506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2998686" y="850054"/>
            <a:ext cx="41693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реализацию программы намечено израсходовать: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44" y="1750301"/>
            <a:ext cx="2817042" cy="21127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9456" y="1205772"/>
            <a:ext cx="4155251" cy="3085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536809877"/>
              </p:ext>
            </p:extLst>
          </p:nvPr>
        </p:nvGraphicFramePr>
        <p:xfrm>
          <a:off x="1089499" y="1546497"/>
          <a:ext cx="6945548" cy="5272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71981" y="-72709"/>
            <a:ext cx="7206097" cy="853514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-194538" y="6533304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48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843164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12" y="4055203"/>
            <a:ext cx="3121152" cy="25206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0678" y="1100093"/>
            <a:ext cx="3335154" cy="22234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454312" y="1061925"/>
            <a:ext cx="786333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Образовательная политика в Дмитриевском районе Курской области является частью социальной политики, ориентированной на обеспечение широкого спектра социальных эффектов:</a:t>
            </a:r>
          </a:p>
          <a:p>
            <a:pPr algn="just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-инновационное развитие района;</a:t>
            </a:r>
          </a:p>
          <a:p>
            <a:pPr algn="just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-доступность качественного образования;</a:t>
            </a:r>
          </a:p>
          <a:p>
            <a:pPr algn="just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-улучшение здоровья подрастающего поколения;</a:t>
            </a:r>
          </a:p>
          <a:p>
            <a:pPr algn="just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-снижение вероятности и масштабов проявления социальных рисков: безнадзорности, правонарушений среди несовершеннолетних;</a:t>
            </a:r>
          </a:p>
          <a:p>
            <a:pPr algn="just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-повышение социального статуса учителей.</a:t>
            </a:r>
            <a:endParaRPr lang="ru-RU" sz="16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75935" y="3853430"/>
            <a:ext cx="633764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Дмитриевском районе в настоящее время действуют </a:t>
            </a:r>
          </a:p>
          <a:p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учреждение образования, в том числе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- 6 дошкольных образовательных учреждений, 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- 12 общеобразовательных учреждений (8 средних, 3 основные, 1 вечерняя (сменная) общеобразовательная школа), 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МКУ ДО «Центр детского творчества» Дмитриевского района, 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МКУ «Информационно-аналитический центр» Дмитриевского района, 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МКУ «Дмитриевский районный методический кабинет».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7941" y="4989"/>
            <a:ext cx="6328196" cy="853514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-150576" y="6575899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49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89614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8000">
              <a:schemeClr val="bg1"/>
            </a:gs>
            <a:gs pos="62000">
              <a:schemeClr val="bg2">
                <a:lumMod val="60000"/>
                <a:lumOff val="40000"/>
              </a:schemeClr>
            </a:gs>
            <a:gs pos="99000">
              <a:schemeClr val="bg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76403" y="2445700"/>
            <a:ext cx="9964699" cy="369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1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7175" y="611213"/>
            <a:ext cx="1131570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dirty="0">
              <a:ln w="19050">
                <a:solidFill>
                  <a:srgbClr val="002060"/>
                </a:solidFill>
              </a:ln>
              <a:latin typeface="GJKWNQ+Calibri" panose="020B0604020202020204" charset="0"/>
              <a:cs typeface="GJKWNQ+Calibri" panose="020B0604020202020204" charset="0"/>
            </a:endParaRPr>
          </a:p>
          <a:p>
            <a:pPr algn="ctr"/>
            <a:r>
              <a:rPr lang="ru-RU" sz="2000" dirty="0">
                <a:ln w="19050">
                  <a:solidFill>
                    <a:srgbClr val="00206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000" b="1" dirty="0">
                <a:ln w="19050"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Предлагаем вашему вниманию бюджет для граждан, в котором кратко и доступно отражены основные параметры проекта бюджета муниципального района «Дмитриевский район» на 2024 год и на плановый период </a:t>
            </a:r>
            <a:r>
              <a:rPr lang="ru-RU" sz="2000" b="1" dirty="0" smtClean="0">
                <a:ln w="19050"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sz="2000" b="1" dirty="0">
                <a:ln w="19050"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b="1" dirty="0" smtClean="0">
                <a:ln w="19050"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2000" b="1" dirty="0">
                <a:ln w="19050"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годов.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255756" y="279146"/>
            <a:ext cx="103853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Уважаемые жители Дмитриевского района Курской области!!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14379" y="2056690"/>
            <a:ext cx="1103947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n w="19050">
                  <a:solidFill>
                    <a:srgbClr val="00206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700" b="1" dirty="0">
                <a:ln w="19050"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«Бюджет для граждан» — это упрощенная версия бюджета, облегчающая гражданам его понимание, объясняющая планы и действия администрации муниципального образования во время бюджетного года. Информация о бюджете нужна для того, чтобы любой житель района мог узнать на что расходуются бюджетные деньги (а по сути деньги налогоплательщиков) и какие у муниципального образования есть источники дохода.</a:t>
            </a:r>
          </a:p>
          <a:p>
            <a:r>
              <a:rPr lang="ru-RU" sz="1700" b="1" dirty="0">
                <a:ln w="19050"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      Бюджет Дмитриевского района имеет социальную направленность и ориентирован на создание условий для роста экономики. </a:t>
            </a:r>
          </a:p>
          <a:p>
            <a:r>
              <a:rPr lang="ru-RU" sz="1700" b="1" dirty="0">
                <a:ln w="19050"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На протяжении ряда лет у нас в районе традиционно был и остается на сегодня наиболее развитым аграрный сектор, это накладывает особый отпечаток как на экономику района в целом, так и на формирование доходов бюджета.</a:t>
            </a:r>
          </a:p>
          <a:p>
            <a:r>
              <a:rPr lang="ru-RU" sz="1700" b="1" dirty="0">
                <a:ln w="19050"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      При этом существенная часть расходов бюджета является условно постоянной, то есть требующей ежегодного финансирования. Это и заработная плата бюджетного сектора, и выплаты социальных пособий, и обеспечение деятельности учреждений образования, культуры, спорта и других важных для каждого жителя отраслей. </a:t>
            </a:r>
          </a:p>
          <a:p>
            <a:pPr algn="ctr"/>
            <a:r>
              <a:rPr lang="ru-RU" sz="1700" b="1" dirty="0">
                <a:ln w="19050"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   Данная информация будет полезна для населения не только для улучшения финансовой грамотности, но и будет способствовать активному вовлечению граждан в бюджетный процесс, в том числе в рамках инициативного бюджетирования.</a:t>
            </a:r>
          </a:p>
          <a:p>
            <a:pPr algn="ctr"/>
            <a:endParaRPr lang="ru-RU" sz="1700" b="1" dirty="0">
              <a:ln w="19050">
                <a:noFill/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72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1348037"/>
              </p:ext>
            </p:extLst>
          </p:nvPr>
        </p:nvGraphicFramePr>
        <p:xfrm>
          <a:off x="466725" y="1006115"/>
          <a:ext cx="11588781" cy="3653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6350"/>
                <a:gridCol w="895350"/>
                <a:gridCol w="742950"/>
                <a:gridCol w="847725"/>
                <a:gridCol w="857250"/>
                <a:gridCol w="809625"/>
                <a:gridCol w="819150"/>
                <a:gridCol w="904875"/>
                <a:gridCol w="781050"/>
                <a:gridCol w="881686"/>
                <a:gridCol w="950738"/>
                <a:gridCol w="923831"/>
                <a:gridCol w="898201"/>
              </a:tblGrid>
              <a:tr h="356755">
                <a:tc rowSpan="2"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Наименования показателя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2023 год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Прогноз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год,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2025 год, тыс.руб.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2026 год, тыс.руб.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1117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Расходы,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тыс.руб.</a:t>
                      </a:r>
                    </a:p>
                    <a:p>
                      <a:endParaRPr lang="ru-RU" sz="1200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детей, чел.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Затраты на 1 ребенка, тыс.руб.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Расходы,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тыс.руб.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детей, чел.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Затраты на 1 ребенка, тыс.руб.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Расходы,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тыс.руб.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детей, чел.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Затраты на 1 ребенка, тыс.руб.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Расходы,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тыс.руб.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детей, чел.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Затраты на 1 ребенка, тыс.руб.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92507">
                <a:tc>
                  <a:txBody>
                    <a:bodyPr/>
                    <a:lstStyle/>
                    <a:p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Дошкольное</a:t>
                      </a:r>
                      <a:r>
                        <a:rPr lang="ru-RU" sz="12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образование</a:t>
                      </a:r>
                      <a:endParaRPr lang="ru-RU" sz="12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105 567,1</a:t>
                      </a:r>
                      <a:endParaRPr lang="ru-RU" sz="12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301,6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68 323,4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196,9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53 331,3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152,4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53 431,3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151,4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92523">
                <a:tc>
                  <a:txBody>
                    <a:bodyPr/>
                    <a:lstStyle/>
                    <a:p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Общее</a:t>
                      </a:r>
                      <a:r>
                        <a:rPr lang="ru-RU" sz="12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образование</a:t>
                      </a:r>
                      <a:endParaRPr lang="ru-RU" sz="12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177 738, 7</a:t>
                      </a:r>
                      <a:endParaRPr lang="ru-RU" sz="12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160,1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210 497,5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1110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189,6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179 948,6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1110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162,1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268 249,3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1110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241,7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00315">
                <a:tc>
                  <a:txBody>
                    <a:bodyPr/>
                    <a:lstStyle/>
                    <a:p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Дополнительное образование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11 466,1</a:t>
                      </a:r>
                      <a:endParaRPr lang="ru-RU" sz="12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17,1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21 190,9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17 638,0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26,3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17 643,5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26,3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2803" y="74404"/>
            <a:ext cx="6657409" cy="853514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-326422" y="6395697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50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636974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816448340"/>
              </p:ext>
            </p:extLst>
          </p:nvPr>
        </p:nvGraphicFramePr>
        <p:xfrm>
          <a:off x="3077309" y="1314473"/>
          <a:ext cx="7491046" cy="48445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2533" y="788159"/>
            <a:ext cx="3743102" cy="4273062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-182533" y="6501204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51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746580" y="156029"/>
            <a:ext cx="70048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dirty="0">
                <a:solidFill>
                  <a:prstClr val="black"/>
                </a:solidFill>
                <a:latin typeface="a_Albionic" panose="020B0903060703020204" pitchFamily="34" charset="-52"/>
              </a:rPr>
              <a:t>РАСХОДЫ БЮДЖЕТА РАЙОНА на ОБРАЗОВАНИЕ</a:t>
            </a:r>
          </a:p>
        </p:txBody>
      </p:sp>
    </p:spTree>
    <p:extLst>
      <p:ext uri="{BB962C8B-B14F-4D97-AF65-F5344CB8AC3E}">
        <p14:creationId xmlns:p14="http://schemas.microsoft.com/office/powerpoint/2010/main" val="333272297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3431880"/>
              </p:ext>
            </p:extLst>
          </p:nvPr>
        </p:nvGraphicFramePr>
        <p:xfrm>
          <a:off x="226774" y="1143660"/>
          <a:ext cx="11569631" cy="5035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074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3350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49569"/>
                <a:gridCol w="8352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29407"/>
                <a:gridCol w="80793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24507"/>
                <a:gridCol w="78251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99450"/>
              </a:tblGrid>
              <a:tr h="992871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Наименование мер социальной</a:t>
                      </a:r>
                      <a:r>
                        <a:rPr lang="ru-RU" sz="1600" b="1" i="0" kern="1200" baseline="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поддержки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Прогноз </a:t>
                      </a:r>
                    </a:p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год, тыс.руб.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Прогноз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год, тыс.руб.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Прогноз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год, тыс.руб.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258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</a:t>
                      </a:r>
                    </a:p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r>
                        <a:rPr lang="ru-RU" sz="11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чел., 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получивших соц.поддержку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</a:t>
                      </a:r>
                    </a:p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кол-во, чел.,</a:t>
                      </a:r>
                    </a:p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получивших соц.поддер-жку</a:t>
                      </a:r>
                    </a:p>
                    <a:p>
                      <a:pPr algn="ctr"/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</a:t>
                      </a:r>
                    </a:p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кол-во, чел.,</a:t>
                      </a:r>
                      <a:r>
                        <a:rPr kumimoji="0" lang="ru-RU" sz="11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9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получивших соц.поддер-жку</a:t>
                      </a:r>
                    </a:p>
                    <a:p>
                      <a:pPr algn="ctr"/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</a:t>
                      </a:r>
                    </a:p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кол-во, чел.,</a:t>
                      </a:r>
                    </a:p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получивших соц.поддержку</a:t>
                      </a:r>
                    </a:p>
                    <a:p>
                      <a:pPr algn="ctr"/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6966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Выплата пенсии за выслугу лет и доплат к пенсиям муниципальных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служащих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3 584,2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2 801,0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1 801,0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1 801,0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80246">
                <a:tc>
                  <a:txBody>
                    <a:bodyPr/>
                    <a:lstStyle/>
                    <a:p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Выплаты ветеранам труда и труженикам тыла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7 322,4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863                              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800,0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833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800,0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800,0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4283">
                <a:tc>
                  <a:txBody>
                    <a:bodyPr/>
                    <a:lstStyle/>
                    <a:p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Ежемесячное пособие на </a:t>
                      </a:r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ребёнка, ежемесячная выплата на детей в возрасте от трех до семи лет включительно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12 347,8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010">
                <a:tc>
                  <a:txBody>
                    <a:bodyPr/>
                    <a:lstStyle/>
                    <a:p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Содержание ребенка в семье опекуна</a:t>
                      </a:r>
                      <a:r>
                        <a:rPr lang="ru-RU" sz="12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и приемной семье,</a:t>
                      </a:r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а также вознаграждение,</a:t>
                      </a:r>
                      <a:r>
                        <a:rPr lang="ru-RU" sz="12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причитающееся приемному родителю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4 405,6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дет.,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род.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786,2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дет.,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род.</a:t>
                      </a:r>
                    </a:p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786,2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дет.,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род.</a:t>
                      </a:r>
                    </a:p>
                    <a:p>
                      <a:pPr algn="ctr"/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786,2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дет.,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род.</a:t>
                      </a:r>
                    </a:p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80246">
                <a:tc>
                  <a:txBody>
                    <a:bodyPr/>
                    <a:lstStyle/>
                    <a:p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Компенсация </a:t>
                      </a:r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части</a:t>
                      </a:r>
                      <a:r>
                        <a:rPr lang="ru-RU" sz="12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родительской платы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2 297 ,3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2070,9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1 245,6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1 245,6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25924">
                <a:tc>
                  <a:txBody>
                    <a:bodyPr/>
                    <a:lstStyle/>
                    <a:p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Организация </a:t>
                      </a:r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оздоровления</a:t>
                      </a:r>
                      <a:r>
                        <a:rPr lang="ru-RU" sz="12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и</a:t>
                      </a:r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отдыха детей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2 1766,6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2 236,6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741,4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741,4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7190">
                <a:tc>
                  <a:txBody>
                    <a:bodyPr/>
                    <a:lstStyle/>
                    <a:p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Выплата единовременной адресной помощи </a:t>
                      </a:r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при рождении ребёнка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067420" y="0"/>
            <a:ext cx="766735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Меры социальной поддержки отдельным категориям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граждан Дмитриевского района (1)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-212123" y="6474827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52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89390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5613229"/>
              </p:ext>
            </p:extLst>
          </p:nvPr>
        </p:nvGraphicFramePr>
        <p:xfrm>
          <a:off x="253150" y="1152453"/>
          <a:ext cx="11569631" cy="4410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074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3350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49569"/>
                <a:gridCol w="8352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42409"/>
                <a:gridCol w="79493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24507"/>
                <a:gridCol w="9144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867566"/>
              </a:tblGrid>
              <a:tr h="992871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Наименование мер социальной</a:t>
                      </a:r>
                      <a:r>
                        <a:rPr lang="ru-RU" sz="1600" b="1" i="0" kern="1200" baseline="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поддержки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Прогноз </a:t>
                      </a:r>
                    </a:p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год, тыс.руб.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Прогноз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год, тыс.руб.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Прогноз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год, тыс.руб.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258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</a:t>
                      </a:r>
                    </a:p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r>
                        <a:rPr lang="ru-RU" sz="11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чел., 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получивших соц.поддержку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</a:t>
                      </a:r>
                    </a:p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кол-во, чел.,</a:t>
                      </a:r>
                    </a:p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получивших соц.поддер-жку</a:t>
                      </a:r>
                    </a:p>
                    <a:p>
                      <a:pPr algn="ctr"/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</a:t>
                      </a:r>
                    </a:p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кол-во, чел.,</a:t>
                      </a:r>
                      <a:r>
                        <a:rPr kumimoji="0" lang="ru-RU" sz="11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9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получивших соц.поддер-</a:t>
                      </a:r>
                    </a:p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жку</a:t>
                      </a:r>
                    </a:p>
                    <a:p>
                      <a:pPr algn="ctr"/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</a:t>
                      </a:r>
                    </a:p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кол-во, чел.,</a:t>
                      </a:r>
                    </a:p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получивших соц.поддер-</a:t>
                      </a:r>
                    </a:p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жку</a:t>
                      </a:r>
                    </a:p>
                    <a:p>
                      <a:pPr algn="ctr"/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6966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Оказание мер социальной поддержки реабилитированным лицам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111,5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117,6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8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117,6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117,6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8024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Оказание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мер социальной поддержки лицам, удостоенных почетного звания Дмитриевского района Курской области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190,8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                           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67,0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8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67,0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4283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социальной поддержки отдельным категориям граждан по обеспечению продовольственными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товарами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232,5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234,0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234,0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234,0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01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жилых помещений детям-сиротам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детям, оставшихся без попечения родителей,  лицам из их числа по договорам найма специализированных жилых помещений за счет средств областного бюджета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11 075,8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11 595,6</a:t>
                      </a:r>
                      <a:endParaRPr kumimoji="0" lang="ru-RU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8 696,7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11 595,6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9719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выплаты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населению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500,0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1345,8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2744,8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2739,9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7965739"/>
              </p:ext>
            </p:extLst>
          </p:nvPr>
        </p:nvGraphicFramePr>
        <p:xfrm>
          <a:off x="254975" y="5567216"/>
          <a:ext cx="11561884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038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7604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8812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1778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77604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ВСЕГО расходы на социальную политику</a:t>
                      </a:r>
                      <a:endParaRPr lang="ru-RU" sz="1200" b="1" i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7089A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63 514,8</a:t>
                      </a:r>
                    </a:p>
                  </a:txBody>
                  <a:tcPr>
                    <a:solidFill>
                      <a:srgbClr val="7089A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32 203,5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7089A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27 379,3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7089A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30 278,3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7089A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923193" y="134035"/>
            <a:ext cx="103397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Меры социальной поддержки отдельным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категориям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граждан Дмитриевского района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474827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53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650953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184" y="4090690"/>
            <a:ext cx="4625624" cy="259746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7085" y="932892"/>
            <a:ext cx="4273130" cy="32048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90147" y="1079985"/>
            <a:ext cx="6453553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проекте бюджета предусмотрено выделение средств на реализацию мероприятий в сумме:</a:t>
            </a:r>
          </a:p>
          <a:p>
            <a:endParaRPr lang="ru-RU" sz="2000" dirty="0"/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г.-160 000 руб.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г.-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000 руб. 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г.-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000 руб.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г.-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000 руб.</a:t>
            </a:r>
          </a:p>
          <a:p>
            <a:endParaRPr lang="ru-RU" sz="2000" dirty="0"/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повышение мотивации граждан к регулярным занятиям физической культурой и спортом и ведению здорового образа жизни.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создание условий, обеспечивающих гражданам возможность систематически заниматься физической культурой и спортом.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4065" y="1656006"/>
            <a:ext cx="1711569" cy="171156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321533" y="47953"/>
            <a:ext cx="90094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физической культуры и спорта на территории 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МР «Дмитриевский район»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0" y="6411157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54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076015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3912" y="3868870"/>
            <a:ext cx="5018088" cy="2909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14114" y="1113785"/>
            <a:ext cx="773084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 Всего бюджетные ассигнования на 3 года составят –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49 206 884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рублей, в том числе на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год-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18 212 484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рублей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год-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15 446 700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рублей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год-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15 547 700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рублей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направятся на: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-повышение доступности пассажирских перевозок населения Дмитриевского района в 2024 году предусмотрены бюджетные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ассигнования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929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000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рублей.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-развитие сети автомобильных дорог Дмитриевского района  в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году  предусмотрены бюджетные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ассигнования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16 004 300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рублей.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58467" y="254949"/>
            <a:ext cx="77816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поддержка национальной экономики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0" y="6413282"/>
            <a:ext cx="1052887" cy="276999"/>
          </a:xfrm>
        </p:spPr>
        <p:txBody>
          <a:bodyPr/>
          <a:lstStyle/>
          <a:p>
            <a:pPr>
              <a:defRPr/>
            </a:pPr>
            <a:fld id="{EC88A7CC-333E-41DE-A68C-7FEC577F0B40}" type="slidenum">
              <a:rPr lang="ru-RU" altLang="ru-RU" smtClean="0"/>
              <a:pPr>
                <a:defRPr/>
              </a:pPr>
              <a:t>55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655558222"/>
      </p:ext>
    </p:extLst>
  </p:cSld>
  <p:clrMapOvr>
    <a:masterClrMapping/>
  </p:clrMapOvr>
  <p:transition advTm="9500">
    <p:diamond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6585647" y="4638588"/>
            <a:ext cx="4507105" cy="664683"/>
            <a:chOff x="463663" y="2326391"/>
            <a:chExt cx="4507105" cy="664683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463663" y="2326391"/>
              <a:ext cx="4507105" cy="66468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Прямоугольник 15"/>
            <p:cNvSpPr/>
            <p:nvPr/>
          </p:nvSpPr>
          <p:spPr>
            <a:xfrm>
              <a:off x="463663" y="2326391"/>
              <a:ext cx="4507105" cy="66468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27592" tIns="91440" rIns="91440" bIns="91440" numCol="1" spcCol="1270" anchor="ctr" anchorCtr="0">
              <a:noAutofit/>
            </a:bodyPr>
            <a:lstStyle/>
            <a:p>
              <a:pPr lvl="0" algn="l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600" kern="1200" dirty="0"/>
            </a:p>
          </p:txBody>
        </p:sp>
      </p:grpSp>
      <p:sp>
        <p:nvSpPr>
          <p:cNvPr id="13" name="Овал 12"/>
          <p:cNvSpPr/>
          <p:nvPr/>
        </p:nvSpPr>
        <p:spPr>
          <a:xfrm>
            <a:off x="6030197" y="4555503"/>
            <a:ext cx="830854" cy="830854"/>
          </a:xfrm>
          <a:prstGeom prst="ellipse">
            <a:avLst/>
          </a:prstGeom>
          <a:solidFill>
            <a:srgbClr val="61D6FF"/>
          </a:solid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2641657570"/>
              </p:ext>
            </p:extLst>
          </p:nvPr>
        </p:nvGraphicFramePr>
        <p:xfrm>
          <a:off x="-913913" y="466928"/>
          <a:ext cx="7774964" cy="56275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1569654984"/>
              </p:ext>
            </p:extLst>
          </p:nvPr>
        </p:nvGraphicFramePr>
        <p:xfrm>
          <a:off x="6101977" y="1400985"/>
          <a:ext cx="5014259" cy="3323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6948390" y="4786263"/>
            <a:ext cx="32013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Культура, физкультура и спорт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22515" y="221958"/>
            <a:ext cx="98084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ПРИОРИТЕТНЫЕ НАПРАВЛЕНИЯ РАСХОДОВ В 2024 ГОДУ ПРЕДУСМОТРЕННО (из общего объема расходов)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-168162" y="6422074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56</a:t>
            </a:fld>
            <a:endParaRPr lang="ru-RU" dirty="0"/>
          </a:p>
        </p:txBody>
      </p:sp>
      <p:grpSp>
        <p:nvGrpSpPr>
          <p:cNvPr id="18" name="Группа 17"/>
          <p:cNvGrpSpPr/>
          <p:nvPr/>
        </p:nvGrpSpPr>
        <p:grpSpPr>
          <a:xfrm>
            <a:off x="6585647" y="1094519"/>
            <a:ext cx="4507105" cy="747768"/>
            <a:chOff x="463663" y="332341"/>
            <a:chExt cx="4507105" cy="747768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683798" y="415426"/>
              <a:ext cx="4286970" cy="66468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Прямоугольник 19"/>
            <p:cNvSpPr/>
            <p:nvPr/>
          </p:nvSpPr>
          <p:spPr>
            <a:xfrm>
              <a:off x="463663" y="332341"/>
              <a:ext cx="4507105" cy="66468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27592" tIns="45720" rIns="45720" bIns="45720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kern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Прочие </a:t>
              </a:r>
              <a:endParaRPr lang="ru-RU" sz="1800" kern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Овал 20"/>
          <p:cNvSpPr/>
          <p:nvPr/>
        </p:nvSpPr>
        <p:spPr>
          <a:xfrm>
            <a:off x="6030197" y="1011433"/>
            <a:ext cx="830854" cy="830854"/>
          </a:xfrm>
          <a:prstGeom prst="ellips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347033803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334920" y="1072448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450850" algn="just">
              <a:tabLst>
                <a:tab pos="3390900" algn="l"/>
              </a:tabLst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Указом Президента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21.07.2020 года № 474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 национальных целях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Федерации на период до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2030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года»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муниципальный район «Дмитриевский район» планирует  принять   участие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национальном проекте- «ОБРАЗОВАНИЕ»: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012200" y="3144580"/>
            <a:ext cx="56329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Цифровая образовательная среда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69735" y="3201788"/>
            <a:ext cx="43184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Современная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школа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096000" y="3725008"/>
            <a:ext cx="581576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YS Text"/>
              </a:rPr>
              <a:t>    </a:t>
            </a:r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 </a:t>
            </a:r>
            <a: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будет проведена работа по оснащению образовательных учреждений современным оборудованием и развитие </a:t>
            </a:r>
            <a: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цифровых</a:t>
            </a:r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сервисов и контента для </a:t>
            </a:r>
            <a: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образовательной</a:t>
            </a:r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деятельности. </a:t>
            </a:r>
          </a:p>
          <a:p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На реализацию данного проекта будет </a:t>
            </a:r>
            <a:r>
              <a:rPr lang="ru-RU" sz="16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израсходовано</a:t>
            </a:r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6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8 534,4 тыс. </a:t>
            </a:r>
            <a:r>
              <a:rPr lang="ru-RU" sz="16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 </a:t>
            </a:r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всех уровней бюджета.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35978" y="3867439"/>
            <a:ext cx="478594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Проект направлен на обеспечение возможности детям получать качественное общее образование в условиях, отвечающих </a:t>
            </a:r>
            <a: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современным</a:t>
            </a:r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требованиям, независимо от места проживания ребенка; обеспечение возможности профессионального развития педагогических работников. </a:t>
            </a:r>
          </a:p>
          <a:p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На реализацию данного проекта будет израсходовано: </a:t>
            </a:r>
            <a: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6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031,3  тыс.руб. </a:t>
            </a:r>
            <a:r>
              <a:rPr lang="ru-RU" sz="16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 </a:t>
            </a:r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всех уровней бюджета.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941646" y="183791"/>
            <a:ext cx="84039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Дмитриевского района в национальных проектах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-46579" y="6421984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57</a:t>
            </a:fld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639" y="939296"/>
            <a:ext cx="2419054" cy="1887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14025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8136" y="791281"/>
            <a:ext cx="33734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Успех каждого ребенка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943600" y="791281"/>
            <a:ext cx="59289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Патриотическое воспитание граждан РФ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74077" y="1494417"/>
            <a:ext cx="5269523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Региональный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«Успех каждого ребенка» национального проекта «Образование» направлен на создание и работу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Дмитриевском районе системы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выявления, поддержки и развития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способностей, талантов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и молодежи. В рамках проекта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планируется приобретение оборудования для МКОУ «Средняя общеобразовательная школа № 1 г.Дмитриева» Курской области, МКОУ «Первоавгустовская средняя общеобразовательная школа» и МКОУ «Крупецкая средняя общеобразовательная школа» .         Всего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реализацию регионального проекта «Успех каждого ребенка» нацпроекта «Образование»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будет израсходовано в 2024 году  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1 515,1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 из всех уровней бюджетов.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87365" y="1494417"/>
            <a:ext cx="5489331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Проект направлен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обеспечение функционирования системы патриотического воспитания граждан Российской Федерации. В рамках проекта ведется работа по развитию воспитательной работы в образовательных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организациях общего образования,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проведению мероприятий патриотической направленности.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нацпроекта все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оснащены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государственной символикой Российской Федерации. Символы государства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используются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проведения торжественных мероприятий и других значимых событий.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реализацию данного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в 2024 году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будет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израсходовано: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1 529,8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всех уровней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бюджетов.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-185746" y="6386905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58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334714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39008" y="274713"/>
            <a:ext cx="94722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проекта «Народный бюджет»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Дмитриевском районе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00452" y="933970"/>
            <a:ext cx="780170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 2024 году Дмитриевский район прошел конкурсный отбор  на участие в реализации проекта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«Народный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бюджет» в рамках которого реализуются проекты  инициированные населением на территории муниципального района с привлечением граждан и организаций к деятельности органов местного самоуправления по решению проблем местного значения.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1804" y="2505614"/>
            <a:ext cx="1123325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Ремонт проезда по общественной территории населенного пункта п. Роженский Дмитриевского района.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Общая стоимость -5 001,7 тыс. рублей, из них: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-средства из областного бюджета- 2 400,0 тыс. рублей (48%)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-средства местного бюджета-2 361,7 тыс. рублей (47%)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-средства населения- 210, 0 тыс. рублей (4%)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-средства юридических лиц и индивидуальных предпринимателей- 30,0 тыс.рублей (1%)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36044" y="4666736"/>
            <a:ext cx="8078173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Благоустройство территории МКДОУ «Детский сад № 2 г. Дмитриева»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Общая стоимость- 3 999,0 тыс. рублей, из них:</a:t>
            </a:r>
          </a:p>
          <a:p>
            <a:pPr lvl="0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-средства из областного бюджета- 2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399,4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(60%) 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-средства местного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бюджета- 1 519,6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(38%)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-средства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населения-80,0 тыс. рублей (2%)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-234640" y="6474828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59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74169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0000">
              <a:srgbClr val="2880BB"/>
            </a:gs>
            <a:gs pos="40000">
              <a:schemeClr val="bg2">
                <a:lumMod val="60000"/>
                <a:lumOff val="40000"/>
              </a:schemeClr>
            </a:gs>
            <a:gs pos="99000">
              <a:schemeClr val="tx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2738" y="1543050"/>
            <a:ext cx="7802564" cy="2971801"/>
          </a:xfrm>
        </p:spPr>
        <p:txBody>
          <a:bodyPr>
            <a:normAutofit/>
          </a:bodyPr>
          <a:lstStyle/>
          <a:p>
            <a:pPr algn="ctr"/>
            <a:r>
              <a:rPr lang="ru-RU" sz="660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Дмитриевский район в цифрах</a:t>
            </a:r>
          </a:p>
        </p:txBody>
      </p:sp>
      <p:sp>
        <p:nvSpPr>
          <p:cNvPr id="3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-220915" y="6351735"/>
            <a:ext cx="1052887" cy="276999"/>
          </a:xfrm>
        </p:spPr>
        <p:txBody>
          <a:bodyPr/>
          <a:lstStyle/>
          <a:p>
            <a:r>
              <a:rPr lang="ru-RU" sz="1600" dirty="0">
                <a:solidFill>
                  <a:schemeClr val="tx1">
                    <a:lumMod val="50000"/>
                  </a:schemeClr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205102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79479" y="209188"/>
            <a:ext cx="97720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МУНИЦИПАЛЬНЫМ ДОЛГОМ НА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2024-2026 годы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42137" y="3611341"/>
            <a:ext cx="58065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Объем муниципального долга:</a:t>
            </a:r>
            <a:endParaRPr lang="ru-RU" sz="2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76046" y="4440115"/>
            <a:ext cx="630661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itchFamily="18" charset="0"/>
              </a:rPr>
              <a:t>2024 год-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57 565 250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руб.</a:t>
            </a:r>
          </a:p>
          <a:p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год-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58 507 322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руб.</a:t>
            </a:r>
          </a:p>
          <a:p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2026 год-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59 518 587 </a:t>
            </a: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руб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39242" y="2033824"/>
            <a:ext cx="1061231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Верхний предел муниципального долга </a:t>
            </a: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должен превышать утвержденный общий годовой объем доходов бюджета без учета утвержденного объема безвозмездных поступлений и (или) поступлений налоговых доходов по дополнительным нормативам отчислений. Предельный объем муниципального долга может быть не </a:t>
            </a: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собственных доходов, если уровень безвозмездных поступлений не более 70%, а если безвозмездные поступления более 70%, то не боле </a:t>
            </a: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50% собственных доходов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01236" y="951780"/>
            <a:ext cx="95836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Предельный объем муниципального долга - </a:t>
            </a: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установленный Бюджетным кодексом Российской Федерации максимальный объем долговых обязательств, которые может принять на себя муниципальное образование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-203330" y="6439658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60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900663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8635" y="2691829"/>
            <a:ext cx="7343365" cy="40148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554804" y="1212351"/>
            <a:ext cx="7912188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endParaRPr lang="ru-RU" alt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Разработчиком презентации «Бюджет для граждан» является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финансовое управления Администрации Дмитриевского района Курской области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Адрес: 307500, Курская область,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Дмитриев, ул. Ленина, 44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Тел.(47150)2-27-53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2-24-93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2-10-65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E-mail: </a:t>
            </a:r>
            <a:r>
              <a:rPr lang="en-US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Dmitrievfin@mail.ru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Режим работы: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понедельник-пятница с 8:00 до 17:00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перерыв с 12:00 до 13:00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выходные: суббота, воскресенье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2820" y="97676"/>
            <a:ext cx="4541914" cy="749873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-300046" y="6429693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61</a:t>
            </a:fld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26397" y="5834699"/>
            <a:ext cx="42496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-Используемые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фотографии взяты из открытых источников сети интернет</a:t>
            </a:r>
          </a:p>
        </p:txBody>
      </p:sp>
    </p:spTree>
    <p:extLst>
      <p:ext uri="{BB962C8B-B14F-4D97-AF65-F5344CB8AC3E}">
        <p14:creationId xmlns:p14="http://schemas.microsoft.com/office/powerpoint/2010/main" val="211486649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76" y="0"/>
            <a:ext cx="10458635" cy="628765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188449" y="2559337"/>
            <a:ext cx="500351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>
                <a:latin typeface="a_Albionic" panose="020B0903060703020204" pitchFamily="34" charset="-52"/>
              </a:rPr>
              <a:t>  Спасибо</a:t>
            </a:r>
          </a:p>
          <a:p>
            <a:r>
              <a:rPr lang="ru-RU" sz="6000" dirty="0">
                <a:latin typeface="a_Albionic" panose="020B0903060703020204" pitchFamily="34" charset="-52"/>
              </a:rPr>
              <a:t>за внимание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-212123" y="6474827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62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51513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8000">
              <a:srgbClr val="2880BB"/>
            </a:gs>
            <a:gs pos="62000">
              <a:schemeClr val="bg2">
                <a:lumMod val="60000"/>
                <a:lumOff val="40000"/>
              </a:schemeClr>
            </a:gs>
            <a:gs pos="99000">
              <a:schemeClr val="tx2">
                <a:lumMod val="60000"/>
                <a:lumOff val="4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85726" y="1409524"/>
            <a:ext cx="6572249" cy="116993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1801" b="1" dirty="0">
                <a:latin typeface="Times New Roman" pitchFamily="18" charset="0"/>
                <a:cs typeface="Times New Roman" pitchFamily="18" charset="0"/>
              </a:rPr>
              <a:t>Территория Дмитриевского района - 1270 кв. км.</a:t>
            </a:r>
          </a:p>
          <a:p>
            <a:pPr algn="ctr"/>
            <a:r>
              <a:rPr lang="ru-RU" sz="1801" b="1" dirty="0">
                <a:latin typeface="Times New Roman" pitchFamily="18" charset="0"/>
                <a:cs typeface="Times New Roman" pitchFamily="18" charset="0"/>
              </a:rPr>
              <a:t>Среднегодовая численность населения за </a:t>
            </a:r>
            <a:r>
              <a:rPr lang="ru-RU" sz="1801" b="1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1801" b="1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801" b="1" dirty="0" smtClean="0">
                <a:latin typeface="Times New Roman" pitchFamily="18" charset="0"/>
                <a:cs typeface="Times New Roman" pitchFamily="18" charset="0"/>
              </a:rPr>
              <a:t>13 635 </a:t>
            </a:r>
            <a:r>
              <a:rPr lang="ru-RU" sz="1801" b="1" dirty="0">
                <a:latin typeface="Times New Roman" pitchFamily="18" charset="0"/>
                <a:cs typeface="Times New Roman" pitchFamily="18" charset="0"/>
              </a:rPr>
              <a:t>человек</a:t>
            </a:r>
            <a:r>
              <a:rPr lang="ru-RU" sz="1801" b="1" dirty="0">
                <a:ln>
                  <a:solidFill>
                    <a:srgbClr val="002060"/>
                  </a:solidFill>
                </a:ln>
                <a:latin typeface="Times New Roman" pitchFamily="18" charset="0"/>
                <a:cs typeface="Times New Roman" pitchFamily="18" charset="0"/>
              </a:rPr>
              <a:t>, (</a:t>
            </a:r>
            <a:r>
              <a:rPr lang="ru-RU" sz="1801" b="1" dirty="0" smtClean="0">
                <a:ln>
                  <a:solidFill>
                    <a:srgbClr val="002060"/>
                  </a:solidFill>
                </a:ln>
                <a:latin typeface="Times New Roman" pitchFamily="18" charset="0"/>
                <a:cs typeface="Times New Roman" pitchFamily="18" charset="0"/>
              </a:rPr>
              <a:t>городское-6 171; сельское-7 464.).</a:t>
            </a:r>
            <a:endParaRPr lang="ru-RU" sz="1801" b="1" dirty="0">
              <a:ln>
                <a:solidFill>
                  <a:srgbClr val="002060"/>
                </a:solidFill>
              </a:ln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9125" y="2446910"/>
            <a:ext cx="4660658" cy="14779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8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организации местного самоуправления в муниципальный район входят 8 муниципальных образований, в том числе одно городское и 7 сельских поселений.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66726" y="431622"/>
            <a:ext cx="6446228" cy="646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1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Дмитриевский район расположен в северо-западной части Курской области.</a:t>
            </a:r>
            <a:r>
              <a:rPr lang="ru-RU" sz="1801" b="1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801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9626" y="4643438"/>
            <a:ext cx="1657349" cy="2105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7844" y="125673"/>
            <a:ext cx="6505467" cy="523506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2015638" y="3781426"/>
            <a:ext cx="4824778" cy="286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1" dirty="0"/>
              <a:t> </a:t>
            </a:r>
            <a:r>
              <a:rPr lang="ru-RU" sz="180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Городское поселение:</a:t>
            </a:r>
          </a:p>
          <a:p>
            <a:r>
              <a:rPr lang="ru-RU" sz="180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1.  Город </a:t>
            </a:r>
            <a:r>
              <a:rPr lang="ru-RU" sz="180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Дмитриев (6 171 чел.)</a:t>
            </a:r>
            <a:r>
              <a:rPr lang="ru-RU" sz="180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r>
              <a:rPr lang="ru-RU" sz="180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Сельские поселения:				</a:t>
            </a:r>
          </a:p>
          <a:p>
            <a:pPr marL="342909" indent="-342909">
              <a:buAutoNum type="arabicPlain" startAt="2"/>
            </a:pPr>
            <a:r>
              <a:rPr lang="ru-RU" sz="180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Дерюгинский </a:t>
            </a:r>
            <a:r>
              <a:rPr lang="ru-RU" sz="180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сельсовет (606 чел.)</a:t>
            </a:r>
            <a:endParaRPr lang="ru-RU" sz="180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9" indent="-342909">
              <a:buAutoNum type="arabicPlain" startAt="2"/>
            </a:pPr>
            <a:r>
              <a:rPr lang="ru-RU" sz="180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Крупецкой </a:t>
            </a:r>
            <a:r>
              <a:rPr lang="ru-RU" sz="180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сельсовет (1 905 чел.)</a:t>
            </a:r>
            <a:r>
              <a:rPr lang="ru-RU" sz="180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r>
              <a:rPr lang="ru-RU" sz="180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   Новопершинский </a:t>
            </a:r>
            <a:r>
              <a:rPr lang="ru-RU" sz="180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сельсовет (908 чел.)</a:t>
            </a:r>
            <a:endParaRPr lang="ru-RU" sz="180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9" indent="-342909">
              <a:buAutoNum type="arabicPlain" startAt="5"/>
            </a:pPr>
            <a:r>
              <a:rPr lang="ru-RU" sz="180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Первоавгустовский </a:t>
            </a:r>
            <a:r>
              <a:rPr lang="ru-RU" sz="180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сельсовет (1 695 чел.)</a:t>
            </a:r>
            <a:r>
              <a:rPr lang="ru-RU" sz="180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342909" indent="-342909">
              <a:buAutoNum type="arabicPlain" startAt="6"/>
            </a:pPr>
            <a:r>
              <a:rPr lang="ru-RU" sz="180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Поповкинский </a:t>
            </a:r>
            <a:r>
              <a:rPr lang="ru-RU" sz="180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сельсовет (754 чел.)</a:t>
            </a:r>
            <a:r>
              <a:rPr lang="ru-RU" sz="180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342909" indent="-342909">
              <a:buAutoNum type="arabicPlain" startAt="6"/>
            </a:pPr>
            <a:r>
              <a:rPr lang="ru-RU" sz="180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Почепский </a:t>
            </a:r>
            <a:r>
              <a:rPr lang="ru-RU" sz="180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сельсовет (526 чел.)</a:t>
            </a:r>
            <a:endParaRPr lang="ru-RU" sz="180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9" indent="-342909">
              <a:buAutoNum type="arabicPlain" startAt="6"/>
            </a:pPr>
            <a:r>
              <a:rPr lang="ru-RU" sz="180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Старогородский </a:t>
            </a:r>
            <a:r>
              <a:rPr lang="ru-RU" sz="180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сельсовет ( 1 070 чел.)</a:t>
            </a:r>
            <a:endParaRPr lang="ru-RU" sz="180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13BE8-C78F-45D0-83F1-20C75CE82E68}" type="slidenum">
              <a:rPr lang="ru-RU" smtClean="0"/>
              <a:t>7</a:t>
            </a:fld>
            <a:endParaRPr lang="ru-RU" dirty="0"/>
          </a:p>
        </p:txBody>
      </p:sp>
      <p:sp>
        <p:nvSpPr>
          <p:cNvPr id="11" name="Номер слайда 13"/>
          <p:cNvSpPr txBox="1">
            <a:spLocks/>
          </p:cNvSpPr>
          <p:nvPr/>
        </p:nvSpPr>
        <p:spPr>
          <a:xfrm>
            <a:off x="-220915" y="6351735"/>
            <a:ext cx="1052887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852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12360" y="328218"/>
            <a:ext cx="83118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местного самоуправления Дмитриевского района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36353" y="955979"/>
            <a:ext cx="9727224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эффективной организации муниципального управления каждое муниципальное образование нуждается в сотрудниках органов местного самоуправления. Численность этих сотрудников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определяется 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с конкретной методикой, позволяющих обеспечить формирование штата муниципальных органов власти в соответствии с реальными потребностями муниципального образования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митриевском районе численность сотрудников муниципальных служащих составляет 44 человека.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70106" y="2310196"/>
            <a:ext cx="885971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содержание органов местного самоуправления в Дмитриевском районе в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году составляют – 26 695,7 тыс. руб. 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составят – 27 785,3 тыс. рублей,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году 27 785,3 –тыс. рублей,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году-27 785,3 тыс. рублей из них: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-на оплату труда муниципальных служащих в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году 25 338,0 –тыс.рублей,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составят-26 229,3 тыс.рублей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году-26 229,3 тыс.рублей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году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-26 229,3 тыс.рублей;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-на текущие административные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затраты в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2023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1 357,7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–тыс.рублей,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году составят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        1 555,9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году-тыс.рублей,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году1 555,9-тыс.рублей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году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-1555,9 тыс. рублей.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среднем расходов на одного муниципального служащего приходится –606,7 тыс.рублей.</a:t>
            </a: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802303654"/>
              </p:ext>
            </p:extLst>
          </p:nvPr>
        </p:nvGraphicFramePr>
        <p:xfrm>
          <a:off x="1821860" y="4372299"/>
          <a:ext cx="6445840" cy="25386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-220915" y="6351735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15320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8000">
              <a:schemeClr val="bg1"/>
            </a:gs>
            <a:gs pos="62000">
              <a:schemeClr val="bg1"/>
            </a:gs>
            <a:gs pos="99000">
              <a:schemeClr val="bg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976" y="912194"/>
            <a:ext cx="51830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_Albionic" panose="020B0903060703020204" pitchFamily="34" charset="-52"/>
              </a:rPr>
              <a:t>ООО </a:t>
            </a:r>
            <a:r>
              <a:rPr lang="ru-RU" sz="2400" dirty="0" smtClean="0">
                <a:latin typeface="a_Albionic" panose="020B0903060703020204" pitchFamily="34" charset="-52"/>
              </a:rPr>
              <a:t>«</a:t>
            </a:r>
            <a:r>
              <a:rPr lang="ru-RU" sz="2400" dirty="0" smtClean="0">
                <a:latin typeface="a_Albionic" panose="020B0903060703020204" pitchFamily="34" charset="-52"/>
              </a:rPr>
              <a:t>Агропромкомплектация</a:t>
            </a:r>
            <a:r>
              <a:rPr lang="ru-RU" sz="2400" dirty="0" smtClean="0">
                <a:latin typeface="a_Albionic" panose="020B0903060703020204" pitchFamily="34" charset="-52"/>
              </a:rPr>
              <a:t>- Курск»</a:t>
            </a:r>
            <a:endParaRPr lang="ru-RU" sz="2400" dirty="0">
              <a:latin typeface="a_Albionic" panose="020B0903060703020204" pitchFamily="34" charset="-52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920036" y="912196"/>
            <a:ext cx="41444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_Albionic" panose="020B0903060703020204" pitchFamily="34" charset="-52"/>
              </a:rPr>
              <a:t>АО «Дмитриев-Агро-Инвест»</a:t>
            </a:r>
            <a:endParaRPr lang="ru-RU" sz="2000" dirty="0">
              <a:latin typeface="a_Albionic" panose="020B0903060703020204" pitchFamily="34" charset="-5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8393" y="3312991"/>
            <a:ext cx="32628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a_Albionic" panose="020B0903060703020204" pitchFamily="34" charset="-52"/>
              </a:rPr>
              <a:t>ООО </a:t>
            </a:r>
            <a:r>
              <a:rPr lang="ru-RU" sz="3200" dirty="0" smtClean="0">
                <a:latin typeface="a_Albionic" panose="020B0903060703020204" pitchFamily="34" charset="-52"/>
              </a:rPr>
              <a:t>«</a:t>
            </a:r>
            <a:r>
              <a:rPr lang="ru-RU" sz="3200" dirty="0" smtClean="0">
                <a:latin typeface="a_Albionic" panose="020B0903060703020204" pitchFamily="34" charset="-52"/>
              </a:rPr>
              <a:t>Неварь</a:t>
            </a:r>
            <a:r>
              <a:rPr lang="ru-RU" sz="3200" dirty="0" smtClean="0">
                <a:latin typeface="a_Albionic" panose="020B0903060703020204" pitchFamily="34" charset="-52"/>
              </a:rPr>
              <a:t>»</a:t>
            </a:r>
            <a:endParaRPr lang="ru-RU" sz="3200" dirty="0">
              <a:latin typeface="a_Albionic" panose="020B0903060703020204" pitchFamily="34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8392" y="1694605"/>
            <a:ext cx="3076158" cy="1200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 работников 338 чел.</a:t>
            </a:r>
          </a:p>
          <a:p>
            <a:r>
              <a:rPr lang="ru-RU" sz="180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заработная плата на 1 работника-58895,6 рублей.</a:t>
            </a:r>
            <a:endParaRPr lang="ru-RU" sz="180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8976" y="4013834"/>
            <a:ext cx="3175573" cy="1200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 </a:t>
            </a:r>
            <a:r>
              <a:rPr lang="ru-RU" sz="180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работников </a:t>
            </a:r>
            <a:r>
              <a:rPr lang="ru-RU" sz="180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 чел.</a:t>
            </a:r>
          </a:p>
          <a:p>
            <a:r>
              <a:rPr lang="ru-RU" sz="180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заработная плата на 1 работника- 53 343,43 рублей.</a:t>
            </a:r>
            <a:endParaRPr lang="ru-RU" sz="180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566563" y="1417607"/>
            <a:ext cx="3350603" cy="14779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 работников 169 чел.</a:t>
            </a:r>
          </a:p>
          <a:p>
            <a:r>
              <a:rPr lang="ru-RU" sz="180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заработная плата на 1 работника- </a:t>
            </a:r>
          </a:p>
          <a:p>
            <a:r>
              <a:rPr lang="ru-RU" sz="180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36 945,27 рублей.</a:t>
            </a:r>
            <a:endParaRPr lang="ru-RU" sz="180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408839" y="3447427"/>
            <a:ext cx="36556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a_Albionic" panose="020B0903060703020204" pitchFamily="34" charset="-52"/>
              </a:rPr>
              <a:t>ООО </a:t>
            </a:r>
            <a:r>
              <a:rPr lang="ru-RU" sz="3200" dirty="0" smtClean="0">
                <a:latin typeface="a_Albionic" panose="020B0903060703020204" pitchFamily="34" charset="-52"/>
              </a:rPr>
              <a:t>«Агрокультура»</a:t>
            </a:r>
            <a:endParaRPr lang="ru-RU" sz="3200" dirty="0">
              <a:latin typeface="a_Albionic" panose="020B0903060703020204" pitchFamily="34" charset="-52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524706" y="4367146"/>
            <a:ext cx="4258802" cy="1200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 работников 125 чел.</a:t>
            </a:r>
          </a:p>
          <a:p>
            <a:r>
              <a:rPr lang="ru-RU" sz="180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заработная плата на 1 работника-51 865,3 рублей.</a:t>
            </a:r>
          </a:p>
          <a:p>
            <a:endParaRPr lang="ru-RU" sz="180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08489" y="1970257"/>
            <a:ext cx="457502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реализации сельскохозяйственной продукции собственного производства сельскохозяйственными организациями, тыс.руб.</a:t>
            </a:r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288767136"/>
              </p:ext>
            </p:extLst>
          </p:nvPr>
        </p:nvGraphicFramePr>
        <p:xfrm>
          <a:off x="3983517" y="3267318"/>
          <a:ext cx="4012222" cy="25116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1354474" y="57091"/>
            <a:ext cx="99012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Крупные предприятия Дмитриевского района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-317631" y="6399241"/>
            <a:ext cx="1052887" cy="276999"/>
          </a:xfrm>
        </p:spPr>
        <p:txBody>
          <a:bodyPr/>
          <a:lstStyle/>
          <a:p>
            <a:fld id="{70513BE8-C78F-45D0-83F1-20C75CE82E68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1811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lice" id="{0507925B-6AC9-4358-8E18-C330545D08F8}" vid="{13FEC7C6-62A9-40C4-99D2-581AACACAA2F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3872</TotalTime>
  <Words>6058</Words>
  <Application>Microsoft Office PowerPoint</Application>
  <PresentationFormat>Произвольный</PresentationFormat>
  <Paragraphs>1193</Paragraphs>
  <Slides>62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62</vt:i4>
      </vt:variant>
    </vt:vector>
  </HeadingPairs>
  <TitlesOfParts>
    <vt:vector size="64" baseType="lpstr">
      <vt:lpstr>Theme Office</vt:lpstr>
      <vt:lpstr>Сектор</vt:lpstr>
      <vt:lpstr>БЮДЖЕТ ДЛЯ  ГРАЖДАН Дмитриевского района курской области</vt:lpstr>
      <vt:lpstr>Презентация PowerPoint</vt:lpstr>
      <vt:lpstr>Презентация PowerPoint</vt:lpstr>
      <vt:lpstr>Дмитриевский район в цифрах            5 Основные вопросы о бюджете            14 Основные параметры бюджета            21 Доходы бюджета                                   23 Расходы бюджета                                  40 Муниципальные программы                46 Национальные проекты                        57 Народный бюджет                                 59 Управление муниципальным долгом  60 Контактная информация                       61</vt:lpstr>
      <vt:lpstr>Презентация PowerPoint</vt:lpstr>
      <vt:lpstr>Дмитриевский район в цифрах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Основные параметры бюджета муниципального района «Дмитриевский район»</vt:lpstr>
      <vt:lpstr>Презентация PowerPoint</vt:lpstr>
      <vt:lpstr>Доходы бюджета муниципального района «Дмитриевский район»</vt:lpstr>
      <vt:lpstr>Презентация PowerPoint</vt:lpstr>
      <vt:lpstr>Презентация PowerPoint</vt:lpstr>
      <vt:lpstr>Налоговые Доходы бюджета муниципального района «Дмитриевский район»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Неналоговые Доходы бюджета муниципального района «Дмитриевский район»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Расходы бюджета муниципального района «Дмитриевский район»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fin777</dc:creator>
  <cp:lastModifiedBy>Admin</cp:lastModifiedBy>
  <cp:revision>246</cp:revision>
  <cp:lastPrinted>2024-11-28T10:36:07Z</cp:lastPrinted>
  <dcterms:created xsi:type="dcterms:W3CDTF">2023-10-12T12:46:11Z</dcterms:created>
  <dcterms:modified xsi:type="dcterms:W3CDTF">2024-11-28T12:49:42Z</dcterms:modified>
</cp:coreProperties>
</file>