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drawings/drawing1.xml" ContentType="application/vnd.openxmlformats-officedocument.drawingml.chartshapes+xml"/>
  <Override PartName="/ppt/charts/chart7.xml" ContentType="application/vnd.openxmlformats-officedocument.drawingml.chart+xml"/>
  <Override PartName="/ppt/charts/chart8.xml" ContentType="application/vnd.openxmlformats-officedocument.drawingml.chart+xml"/>
  <Override PartName="/ppt/notesSlides/notesSlide4.xml" ContentType="application/vnd.openxmlformats-officedocument.presentationml.notesSlide+xml"/>
  <Override PartName="/ppt/charts/chart9.xml" ContentType="application/vnd.openxmlformats-officedocument.drawingml.chart+xml"/>
  <Override PartName="/ppt/charts/chart10.xml" ContentType="application/vnd.openxmlformats-officedocument.drawingml.chart+xml"/>
  <Override PartName="/ppt/drawings/drawing2.xml" ContentType="application/vnd.openxmlformats-officedocument.drawingml.chartshapes+xml"/>
  <Override PartName="/ppt/charts/chart11.xml" ContentType="application/vnd.openxmlformats-officedocument.drawingml.chart+xml"/>
  <Override PartName="/ppt/drawings/drawing3.xml" ContentType="application/vnd.openxmlformats-officedocument.drawingml.chartshapes+xml"/>
  <Override PartName="/ppt/charts/chart12.xml" ContentType="application/vnd.openxmlformats-officedocument.drawingml.chart+xml"/>
  <Override PartName="/ppt/charts/style2.xml" ContentType="application/vnd.ms-office.chartstyle+xml"/>
  <Override PartName="/ppt/charts/colors2.xml" ContentType="application/vnd.ms-office.chartcolorstyle+xml"/>
  <Override PartName="/ppt/charts/chart13.xml" ContentType="application/vnd.openxmlformats-officedocument.drawingml.chart+xml"/>
  <Override PartName="/ppt/charts/style3.xml" ContentType="application/vnd.ms-office.chartstyle+xml"/>
  <Override PartName="/ppt/charts/colors3.xml" ContentType="application/vnd.ms-office.chartcolorstyle+xml"/>
  <Override PartName="/ppt/charts/chart14.xml" ContentType="application/vnd.openxmlformats-officedocument.drawingml.chart+xml"/>
  <Override PartName="/ppt/charts/style4.xml" ContentType="application/vnd.ms-office.chartstyle+xml"/>
  <Override PartName="/ppt/charts/colors4.xml" ContentType="application/vnd.ms-office.chartcolorstyle+xml"/>
  <Override PartName="/ppt/charts/chart15.xml" ContentType="application/vnd.openxmlformats-officedocument.drawingml.chart+xml"/>
  <Override PartName="/ppt/charts/chart16.xml" ContentType="application/vnd.openxmlformats-officedocument.drawingml.chart+xml"/>
  <Override PartName="/ppt/charts/style5.xml" ContentType="application/vnd.ms-office.chartstyle+xml"/>
  <Override PartName="/ppt/charts/colors5.xml" ContentType="application/vnd.ms-office.chartcolorstyle+xml"/>
  <Override PartName="/ppt/charts/chart17.xml" ContentType="application/vnd.openxmlformats-officedocument.drawingml.chart+xml"/>
  <Override PartName="/ppt/charts/style6.xml" ContentType="application/vnd.ms-office.chartstyle+xml"/>
  <Override PartName="/ppt/charts/colors6.xml" ContentType="application/vnd.ms-office.chartcolorstyle+xml"/>
  <Override PartName="/ppt/charts/chart18.xml" ContentType="application/vnd.openxmlformats-officedocument.drawingml.chart+xml"/>
  <Override PartName="/ppt/charts/style7.xml" ContentType="application/vnd.ms-office.chartstyle+xml"/>
  <Override PartName="/ppt/charts/colors7.xml" ContentType="application/vnd.ms-office.chartcolorstyle+xml"/>
  <Override PartName="/ppt/charts/chart19.xml" ContentType="application/vnd.openxmlformats-officedocument.drawingml.chart+xml"/>
  <Override PartName="/ppt/charts/style8.xml" ContentType="application/vnd.ms-office.chartstyle+xml"/>
  <Override PartName="/ppt/charts/colors8.xml" ContentType="application/vnd.ms-office.chartcolorstyle+xml"/>
  <Override PartName="/ppt/charts/chart20.xml" ContentType="application/vnd.openxmlformats-officedocument.drawingml.chart+xml"/>
  <Override PartName="/ppt/charts/style9.xml" ContentType="application/vnd.ms-office.chartstyle+xml"/>
  <Override PartName="/ppt/charts/colors9.xml" ContentType="application/vnd.ms-office.chartcolorstyle+xml"/>
  <Override PartName="/ppt/charts/chart21.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22.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23.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24.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25.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26.xml" ContentType="application/vnd.openxmlformats-officedocument.drawingml.chart+xml"/>
  <Override PartName="/ppt/charts/style15.xml" ContentType="application/vnd.ms-office.chartstyle+xml"/>
  <Override PartName="/ppt/charts/colors15.xml" ContentType="application/vnd.ms-office.chartcolorstyl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rts/chart27.xml" ContentType="application/vnd.openxmlformats-officedocument.drawingml.chart+xml"/>
  <Override PartName="/ppt/drawings/drawing4.xml" ContentType="application/vnd.openxmlformats-officedocument.drawingml.chartshapes+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28.xml" ContentType="application/vnd.openxmlformats-officedocument.drawingml.chart+xml"/>
  <Override PartName="/ppt/charts/style16.xml" ContentType="application/vnd.ms-office.chartstyle+xml"/>
  <Override PartName="/ppt/charts/colors16.xml" ContentType="application/vnd.ms-office.chartcolorstyl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p:sldMasterIdLst>
    <p:sldMasterId id="2147483670" r:id="rId1"/>
    <p:sldMasterId id="2147483673" r:id="rId2"/>
  </p:sldMasterIdLst>
  <p:notesMasterIdLst>
    <p:notesMasterId r:id="rId64"/>
  </p:notesMasterIdLst>
  <p:handoutMasterIdLst>
    <p:handoutMasterId r:id="rId65"/>
  </p:handoutMasterIdLst>
  <p:sldIdLst>
    <p:sldId id="256" r:id="rId3"/>
    <p:sldId id="271" r:id="rId4"/>
    <p:sldId id="259" r:id="rId5"/>
    <p:sldId id="338" r:id="rId6"/>
    <p:sldId id="260" r:id="rId7"/>
    <p:sldId id="262" r:id="rId8"/>
    <p:sldId id="264" r:id="rId9"/>
    <p:sldId id="337" r:id="rId10"/>
    <p:sldId id="266" r:id="rId11"/>
    <p:sldId id="269" r:id="rId12"/>
    <p:sldId id="270" r:id="rId13"/>
    <p:sldId id="268" r:id="rId14"/>
    <p:sldId id="281" r:id="rId15"/>
    <p:sldId id="283" r:id="rId16"/>
    <p:sldId id="284" r:id="rId17"/>
    <p:sldId id="285" r:id="rId18"/>
    <p:sldId id="328" r:id="rId19"/>
    <p:sldId id="276" r:id="rId20"/>
    <p:sldId id="286" r:id="rId21"/>
    <p:sldId id="274" r:id="rId22"/>
    <p:sldId id="329" r:id="rId23"/>
    <p:sldId id="287" r:id="rId24"/>
    <p:sldId id="326" r:id="rId25"/>
    <p:sldId id="290" r:id="rId26"/>
    <p:sldId id="304" r:id="rId27"/>
    <p:sldId id="331" r:id="rId28"/>
    <p:sldId id="292" r:id="rId29"/>
    <p:sldId id="293" r:id="rId30"/>
    <p:sldId id="294" r:id="rId31"/>
    <p:sldId id="296" r:id="rId32"/>
    <p:sldId id="295" r:id="rId33"/>
    <p:sldId id="297" r:id="rId34"/>
    <p:sldId id="332" r:id="rId35"/>
    <p:sldId id="299" r:id="rId36"/>
    <p:sldId id="302" r:id="rId37"/>
    <p:sldId id="300" r:id="rId38"/>
    <p:sldId id="301" r:id="rId39"/>
    <p:sldId id="305" r:id="rId40"/>
    <p:sldId id="327" r:id="rId41"/>
    <p:sldId id="306" r:id="rId42"/>
    <p:sldId id="307" r:id="rId43"/>
    <p:sldId id="308" r:id="rId44"/>
    <p:sldId id="333" r:id="rId45"/>
    <p:sldId id="310" r:id="rId46"/>
    <p:sldId id="311" r:id="rId47"/>
    <p:sldId id="309" r:id="rId48"/>
    <p:sldId id="312" r:id="rId49"/>
    <p:sldId id="313" r:id="rId50"/>
    <p:sldId id="315" r:id="rId51"/>
    <p:sldId id="316" r:id="rId52"/>
    <p:sldId id="317" r:id="rId53"/>
    <p:sldId id="314" r:id="rId54"/>
    <p:sldId id="335" r:id="rId55"/>
    <p:sldId id="318" r:id="rId56"/>
    <p:sldId id="319" r:id="rId57"/>
    <p:sldId id="320" r:id="rId58"/>
    <p:sldId id="330" r:id="rId59"/>
    <p:sldId id="322" r:id="rId60"/>
    <p:sldId id="340" r:id="rId61"/>
    <p:sldId id="323" r:id="rId62"/>
    <p:sldId id="324" r:id="rId63"/>
  </p:sldIdLst>
  <p:sldSz cx="12192000" cy="6858000"/>
  <p:notesSz cx="6761163" cy="99425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5EA6DC9F-E0FA-4BA1-A71A-614DA0E026DB}">
          <p14:sldIdLst>
            <p14:sldId id="256"/>
          </p14:sldIdLst>
        </p14:section>
        <p14:section name="Раздел без заголовка" id="{0EDD4B8B-FAA5-4B67-AD6F-737020D50FB2}">
          <p14:sldIdLst>
            <p14:sldId id="271"/>
            <p14:sldId id="259"/>
            <p14:sldId id="338"/>
            <p14:sldId id="260"/>
            <p14:sldId id="262"/>
            <p14:sldId id="264"/>
            <p14:sldId id="337"/>
            <p14:sldId id="266"/>
            <p14:sldId id="269"/>
            <p14:sldId id="270"/>
            <p14:sldId id="268"/>
            <p14:sldId id="281"/>
            <p14:sldId id="283"/>
            <p14:sldId id="284"/>
            <p14:sldId id="285"/>
            <p14:sldId id="328"/>
            <p14:sldId id="276"/>
            <p14:sldId id="286"/>
            <p14:sldId id="274"/>
            <p14:sldId id="329"/>
            <p14:sldId id="287"/>
            <p14:sldId id="326"/>
            <p14:sldId id="290"/>
            <p14:sldId id="304"/>
            <p14:sldId id="331"/>
            <p14:sldId id="292"/>
            <p14:sldId id="293"/>
            <p14:sldId id="294"/>
            <p14:sldId id="296"/>
            <p14:sldId id="295"/>
            <p14:sldId id="297"/>
            <p14:sldId id="332"/>
            <p14:sldId id="299"/>
            <p14:sldId id="302"/>
            <p14:sldId id="300"/>
            <p14:sldId id="301"/>
            <p14:sldId id="305"/>
            <p14:sldId id="327"/>
            <p14:sldId id="306"/>
            <p14:sldId id="307"/>
            <p14:sldId id="308"/>
            <p14:sldId id="333"/>
            <p14:sldId id="310"/>
            <p14:sldId id="311"/>
            <p14:sldId id="309"/>
            <p14:sldId id="312"/>
            <p14:sldId id="313"/>
            <p14:sldId id="315"/>
            <p14:sldId id="316"/>
            <p14:sldId id="317"/>
            <p14:sldId id="314"/>
            <p14:sldId id="335"/>
            <p14:sldId id="318"/>
            <p14:sldId id="319"/>
            <p14:sldId id="320"/>
            <p14:sldId id="330"/>
            <p14:sldId id="322"/>
            <p14:sldId id="340"/>
            <p14:sldId id="323"/>
            <p14:sldId id="324"/>
          </p14:sldIdLst>
        </p14:section>
      </p14:sectionLst>
    </p:ext>
    <p:ext uri="{EFAFB233-063F-42B5-8137-9DF3F51BA10A}">
      <p15:sldGuideLst xmlns:p15="http://schemas.microsoft.com/office/powerpoint/2012/main">
        <p15:guide id="1" orient="horz" pos="278"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23BC"/>
    <a:srgbClr val="7089A9"/>
    <a:srgbClr val="5487C7"/>
    <a:srgbClr val="32DA8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12" autoAdjust="0"/>
    <p:restoredTop sz="96192" autoAdjust="0"/>
  </p:normalViewPr>
  <p:slideViewPr>
    <p:cSldViewPr snapToGrid="0">
      <p:cViewPr varScale="1">
        <p:scale>
          <a:sx n="105" d="100"/>
          <a:sy n="105" d="100"/>
        </p:scale>
        <p:origin x="180" y="264"/>
      </p:cViewPr>
      <p:guideLst>
        <p:guide orient="horz" pos="278"/>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2.xml"/><Relationship Id="rId1" Type="http://schemas.microsoft.com/office/2011/relationships/chartStyle" Target="style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3.xml"/><Relationship Id="rId1" Type="http://schemas.microsoft.com/office/2011/relationships/chartStyle" Target="style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4.xml"/><Relationship Id="rId1" Type="http://schemas.microsoft.com/office/2011/relationships/chartStyle" Target="style4.xml"/></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5.xml"/><Relationship Id="rId1" Type="http://schemas.microsoft.com/office/2011/relationships/chartStyle" Target="style5.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6.xml"/><Relationship Id="rId1" Type="http://schemas.microsoft.com/office/2011/relationships/chartStyle" Target="style6.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7.xml"/><Relationship Id="rId1" Type="http://schemas.microsoft.com/office/2011/relationships/chartStyle" Target="style7.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8.xml"/><Relationship Id="rId1" Type="http://schemas.microsoft.com/office/2011/relationships/chartStyle" Target="style8.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9.xml"/><Relationship Id="rId1" Type="http://schemas.microsoft.com/office/2011/relationships/chartStyle" Target="style9.xml"/></Relationships>
</file>

<file path=ppt/charts/_rels/chart21.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10.xml"/><Relationship Id="rId1" Type="http://schemas.microsoft.com/office/2011/relationships/chartStyle" Target="style10.xml"/></Relationships>
</file>

<file path=ppt/charts/_rels/chart22.xml.rels><?xml version="1.0" encoding="UTF-8" standalone="yes"?>
<Relationships xmlns="http://schemas.openxmlformats.org/package/2006/relationships"><Relationship Id="rId3" Type="http://schemas.openxmlformats.org/officeDocument/2006/relationships/package" Target="../embeddings/Microsoft_Excel_Worksheet21.xlsx"/><Relationship Id="rId2" Type="http://schemas.microsoft.com/office/2011/relationships/chartColorStyle" Target="colors11.xml"/><Relationship Id="rId1" Type="http://schemas.microsoft.com/office/2011/relationships/chartStyle" Target="style11.xml"/></Relationships>
</file>

<file path=ppt/charts/_rels/chart23.xml.rels><?xml version="1.0" encoding="UTF-8" standalone="yes"?>
<Relationships xmlns="http://schemas.openxmlformats.org/package/2006/relationships"><Relationship Id="rId3" Type="http://schemas.openxmlformats.org/officeDocument/2006/relationships/package" Target="../embeddings/Microsoft_Excel_Worksheet22.xlsx"/><Relationship Id="rId2" Type="http://schemas.microsoft.com/office/2011/relationships/chartColorStyle" Target="colors12.xml"/><Relationship Id="rId1" Type="http://schemas.microsoft.com/office/2011/relationships/chartStyle" Target="style12.xml"/></Relationships>
</file>

<file path=ppt/charts/_rels/chart24.xml.rels><?xml version="1.0" encoding="UTF-8" standalone="yes"?>
<Relationships xmlns="http://schemas.openxmlformats.org/package/2006/relationships"><Relationship Id="rId3" Type="http://schemas.openxmlformats.org/officeDocument/2006/relationships/package" Target="../embeddings/Microsoft_Excel_Worksheet23.xlsx"/><Relationship Id="rId2" Type="http://schemas.microsoft.com/office/2011/relationships/chartColorStyle" Target="colors13.xml"/><Relationship Id="rId1" Type="http://schemas.microsoft.com/office/2011/relationships/chartStyle" Target="style13.xml"/></Relationships>
</file>

<file path=ppt/charts/_rels/chart25.xml.rels><?xml version="1.0" encoding="UTF-8" standalone="yes"?>
<Relationships xmlns="http://schemas.openxmlformats.org/package/2006/relationships"><Relationship Id="rId3" Type="http://schemas.openxmlformats.org/officeDocument/2006/relationships/package" Target="../embeddings/Microsoft_Excel_Worksheet24.xlsx"/><Relationship Id="rId2" Type="http://schemas.microsoft.com/office/2011/relationships/chartColorStyle" Target="colors14.xml"/><Relationship Id="rId1" Type="http://schemas.microsoft.com/office/2011/relationships/chartStyle" Target="style14.xml"/></Relationships>
</file>

<file path=ppt/charts/_rels/chart26.xml.rels><?xml version="1.0" encoding="UTF-8" standalone="yes"?>
<Relationships xmlns="http://schemas.openxmlformats.org/package/2006/relationships"><Relationship Id="rId3" Type="http://schemas.openxmlformats.org/officeDocument/2006/relationships/package" Target="../embeddings/Microsoft_Excel_Worksheet25.xlsx"/><Relationship Id="rId2" Type="http://schemas.microsoft.com/office/2011/relationships/chartColorStyle" Target="colors15.xml"/><Relationship Id="rId1" Type="http://schemas.microsoft.com/office/2011/relationships/chartStyle" Target="style15.xml"/></Relationships>
</file>

<file path=ppt/charts/_rels/chart27.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Worksheet26.xlsx"/></Relationships>
</file>

<file path=ppt/charts/_rels/chart28.xml.rels><?xml version="1.0" encoding="UTF-8" standalone="yes"?>
<Relationships xmlns="http://schemas.openxmlformats.org/package/2006/relationships"><Relationship Id="rId3" Type="http://schemas.openxmlformats.org/officeDocument/2006/relationships/package" Target="../embeddings/Microsoft_Excel_Worksheet27.xlsx"/><Relationship Id="rId2" Type="http://schemas.microsoft.com/office/2011/relationships/chartColorStyle" Target="colors16.xml"/><Relationship Id="rId1" Type="http://schemas.microsoft.com/office/2011/relationships/chartStyle" Target="style16.xm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solidFill>
                <a:latin typeface="Times New Roman" panose="02020603050405020304" pitchFamily="18" charset="0"/>
                <a:ea typeface="+mn-ea"/>
                <a:cs typeface="Times New Roman" panose="02020603050405020304" pitchFamily="18" charset="0"/>
              </a:defRPr>
            </a:pPr>
            <a:r>
              <a:rPr lang="ru-RU" sz="1400" dirty="0">
                <a:solidFill>
                  <a:schemeClr val="tx1"/>
                </a:solidFill>
                <a:latin typeface="Times New Roman" panose="02020603050405020304" pitchFamily="18" charset="0"/>
                <a:cs typeface="Times New Roman" panose="02020603050405020304" pitchFamily="18" charset="0"/>
              </a:rPr>
              <a:t>Доля расходов</a:t>
            </a:r>
            <a:r>
              <a:rPr lang="ru-RU" sz="1400" baseline="0" dirty="0">
                <a:solidFill>
                  <a:schemeClr val="tx1"/>
                </a:solidFill>
                <a:latin typeface="Times New Roman" panose="02020603050405020304" pitchFamily="18" charset="0"/>
                <a:cs typeface="Times New Roman" panose="02020603050405020304" pitchFamily="18" charset="0"/>
              </a:rPr>
              <a:t> на содержание ОМСУ в расходов бюджета Дмитриевского района, %</a:t>
            </a:r>
            <a:endParaRPr lang="ru-RU" sz="1400" dirty="0">
              <a:solidFill>
                <a:schemeClr val="tx1"/>
              </a:solidFill>
              <a:latin typeface="Times New Roman" panose="02020603050405020304" pitchFamily="18" charset="0"/>
              <a:cs typeface="Times New Roman" panose="02020603050405020304" pitchFamily="18" charset="0"/>
            </a:endParaRPr>
          </a:p>
        </c:rich>
      </c:tx>
      <c:layout>
        <c:manualLayout>
          <c:xMode val="edge"/>
          <c:yMode val="edge"/>
          <c:x val="0.27070560237300334"/>
          <c:y val="3.0015610480883956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doughnut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FE9A-4E60-B312-28DF0C87978B}"/>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FE9A-4E60-B312-28DF0C87978B}"/>
              </c:ext>
            </c:extLst>
          </c:dPt>
          <c:dLbls>
            <c:dLbl>
              <c:idx val="0"/>
              <c:layout>
                <c:manualLayout>
                  <c:x val="-1.9702629913246374E-3"/>
                  <c:y val="-0.10982575370685946"/>
                </c:manualLayout>
              </c:layout>
              <c:showLegendKey val="0"/>
              <c:showVal val="1"/>
              <c:showCatName val="0"/>
              <c:showSerName val="0"/>
              <c:showPercent val="0"/>
              <c:showBubbleSize val="0"/>
              <c:extLst>
                <c:ext xmlns:c15="http://schemas.microsoft.com/office/drawing/2012/chart" uri="{CE6537A1-D6FC-4f65-9D91-7224C49458BB}">
                  <c15:layout>
                    <c:manualLayout>
                      <c:w val="7.0407270425576804E-2"/>
                      <c:h val="0.10744619570987744"/>
                    </c:manualLayout>
                  </c15:layout>
                </c:ext>
                <c:ext xmlns:c16="http://schemas.microsoft.com/office/drawing/2014/chart" uri="{C3380CC4-5D6E-409C-BE32-E72D297353CC}">
                  <c16:uniqueId val="{00000001-FE9A-4E60-B312-28DF0C87978B}"/>
                </c:ext>
              </c:extLst>
            </c:dLbl>
            <c:dLbl>
              <c:idx val="1"/>
              <c:layout>
                <c:manualLayout>
                  <c:x val="7.6840256661660861E-2"/>
                  <c:y val="5.49128768534297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FE9A-4E60-B312-28DF0C87978B}"/>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Лист1!$A$2:$A$3</c:f>
              <c:strCache>
                <c:ptCount val="2"/>
                <c:pt idx="0">
                  <c:v>Расходы на ОМСУ</c:v>
                </c:pt>
                <c:pt idx="1">
                  <c:v>Расходы всего</c:v>
                </c:pt>
              </c:strCache>
            </c:strRef>
          </c:cat>
          <c:val>
            <c:numRef>
              <c:f>Лист1!$B$2:$B$3</c:f>
              <c:numCache>
                <c:formatCode>0%</c:formatCode>
                <c:ptCount val="2"/>
                <c:pt idx="0" formatCode="0.00%">
                  <c:v>6.9400000000000003E-2</c:v>
                </c:pt>
                <c:pt idx="1">
                  <c:v>1</c:v>
                </c:pt>
              </c:numCache>
            </c:numRef>
          </c:val>
          <c:extLst>
            <c:ext xmlns:c16="http://schemas.microsoft.com/office/drawing/2014/chart" uri="{C3380CC4-5D6E-409C-BE32-E72D297353CC}">
              <c16:uniqueId val="{00000004-FE9A-4E60-B312-28DF0C87978B}"/>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r"/>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view3D>
      <c:rotX val="15"/>
      <c:rotY val="20"/>
      <c:rAngAx val="1"/>
    </c:view3D>
    <c:floor>
      <c:thickness val="0"/>
    </c:floor>
    <c:sideWall>
      <c:thickness val="0"/>
    </c:sideWall>
    <c:backWall>
      <c:thickness val="0"/>
    </c:backWall>
    <c:plotArea>
      <c:layout>
        <c:manualLayout>
          <c:layoutTarget val="inner"/>
          <c:xMode val="edge"/>
          <c:yMode val="edge"/>
          <c:x val="2.5669663035180303E-4"/>
          <c:y val="0"/>
          <c:w val="0.97024553398137869"/>
          <c:h val="0.90648966296415456"/>
        </c:manualLayout>
      </c:layout>
      <c:bar3DChart>
        <c:barDir val="col"/>
        <c:grouping val="stacked"/>
        <c:varyColors val="0"/>
        <c:ser>
          <c:idx val="0"/>
          <c:order val="0"/>
          <c:tx>
            <c:strRef>
              <c:f>Лист1!$B$1</c:f>
              <c:strCache>
                <c:ptCount val="1"/>
                <c:pt idx="0">
                  <c:v>Доходы</c:v>
                </c:pt>
              </c:strCache>
            </c:strRef>
          </c:tx>
          <c:spPr>
            <a:solidFill>
              <a:srgbClr val="00B0F0"/>
            </a:solidFill>
          </c:spPr>
          <c:invertIfNegative val="0"/>
          <c:dLbls>
            <c:dLbl>
              <c:idx val="0"/>
              <c:layout>
                <c:manualLayout>
                  <c:x val="2.2094022195724112E-2"/>
                  <c:y val="-0.3550930634494365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5DB-4426-A5AB-84B5B0A7B1EC}"/>
                </c:ext>
              </c:extLst>
            </c:dLbl>
            <c:dLbl>
              <c:idx val="1"/>
              <c:layout>
                <c:manualLayout>
                  <c:x val="2.1265915068922919E-2"/>
                  <c:y val="-0.4161145053696312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5DB-4426-A5AB-84B5B0A7B1EC}"/>
                </c:ext>
              </c:extLst>
            </c:dLbl>
            <c:dLbl>
              <c:idx val="2"/>
              <c:layout>
                <c:manualLayout>
                  <c:x val="2.5844594622107867E-2"/>
                  <c:y val="-0.4264595506484943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5DB-4426-A5AB-84B5B0A7B1EC}"/>
                </c:ext>
              </c:extLst>
            </c:dLbl>
            <c:dLbl>
              <c:idx val="3"/>
              <c:layout>
                <c:manualLayout>
                  <c:x val="3.7541556431806081E-2"/>
                  <c:y val="-0.41322977532424715"/>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5DB-4426-A5AB-84B5B0A7B1EC}"/>
                </c:ext>
              </c:extLst>
            </c:dLbl>
            <c:numFmt formatCode="General" sourceLinked="0"/>
            <c:spPr>
              <a:noFill/>
              <a:ln>
                <a:noFill/>
              </a:ln>
              <a:effectLst/>
            </c:spPr>
            <c:txPr>
              <a:bodyPr/>
              <a:lstStyle/>
              <a:p>
                <a:pPr>
                  <a:defRPr sz="1400" b="1">
                    <a:latin typeface="Times New Roman" panose="02020603050405020304" pitchFamily="18" charset="0"/>
                    <a:cs typeface="Times New Roman" panose="02020603050405020304"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Лист1!$A$2:$A$5</c:f>
              <c:numCache>
                <c:formatCode>General</c:formatCode>
                <c:ptCount val="4"/>
                <c:pt idx="0">
                  <c:v>2024</c:v>
                </c:pt>
                <c:pt idx="1">
                  <c:v>2025</c:v>
                </c:pt>
                <c:pt idx="2">
                  <c:v>2026</c:v>
                </c:pt>
                <c:pt idx="3">
                  <c:v>2027</c:v>
                </c:pt>
              </c:numCache>
            </c:numRef>
          </c:cat>
          <c:val>
            <c:numRef>
              <c:f>Лист1!$B$2:$B$5</c:f>
              <c:numCache>
                <c:formatCode>#,##0</c:formatCode>
                <c:ptCount val="4"/>
                <c:pt idx="0">
                  <c:v>497765.9</c:v>
                </c:pt>
                <c:pt idx="1">
                  <c:v>413640.5</c:v>
                </c:pt>
                <c:pt idx="2">
                  <c:v>413861.9</c:v>
                </c:pt>
                <c:pt idx="3">
                  <c:v>426519.4</c:v>
                </c:pt>
              </c:numCache>
            </c:numRef>
          </c:val>
          <c:extLst>
            <c:ext xmlns:c16="http://schemas.microsoft.com/office/drawing/2014/chart" uri="{C3380CC4-5D6E-409C-BE32-E72D297353CC}">
              <c16:uniqueId val="{00000004-B997-4D4E-BD1E-DE7FEA8F0C4B}"/>
            </c:ext>
          </c:extLst>
        </c:ser>
        <c:dLbls>
          <c:showLegendKey val="0"/>
          <c:showVal val="1"/>
          <c:showCatName val="0"/>
          <c:showSerName val="0"/>
          <c:showPercent val="0"/>
          <c:showBubbleSize val="0"/>
        </c:dLbls>
        <c:gapWidth val="75"/>
        <c:shape val="cylinder"/>
        <c:axId val="134723840"/>
        <c:axId val="134726784"/>
        <c:axId val="0"/>
      </c:bar3DChart>
      <c:catAx>
        <c:axId val="134723840"/>
        <c:scaling>
          <c:orientation val="minMax"/>
        </c:scaling>
        <c:delete val="0"/>
        <c:axPos val="b"/>
        <c:numFmt formatCode="General" sourceLinked="1"/>
        <c:majorTickMark val="none"/>
        <c:minorTickMark val="none"/>
        <c:tickLblPos val="nextTo"/>
        <c:txPr>
          <a:bodyPr/>
          <a:lstStyle/>
          <a:p>
            <a:pPr>
              <a:defRPr sz="1400" b="0">
                <a:latin typeface="Times New Roman" panose="02020603050405020304" pitchFamily="18" charset="0"/>
                <a:cs typeface="Times New Roman" panose="02020603050405020304" pitchFamily="18" charset="0"/>
              </a:defRPr>
            </a:pPr>
            <a:endParaRPr lang="en-US"/>
          </a:p>
        </c:txPr>
        <c:crossAx val="134726784"/>
        <c:crosses val="autoZero"/>
        <c:auto val="1"/>
        <c:lblAlgn val="ctr"/>
        <c:lblOffset val="100"/>
        <c:noMultiLvlLbl val="0"/>
      </c:catAx>
      <c:valAx>
        <c:axId val="134726784"/>
        <c:scaling>
          <c:orientation val="minMax"/>
        </c:scaling>
        <c:delete val="1"/>
        <c:axPos val="l"/>
        <c:numFmt formatCode="#,##0" sourceLinked="1"/>
        <c:majorTickMark val="none"/>
        <c:minorTickMark val="none"/>
        <c:tickLblPos val="none"/>
        <c:crossAx val="134723840"/>
        <c:crosses val="autoZero"/>
        <c:crossBetween val="between"/>
      </c:valAx>
    </c:plotArea>
    <c:legend>
      <c:legendPos val="r"/>
      <c:layout>
        <c:manualLayout>
          <c:xMode val="edge"/>
          <c:yMode val="edge"/>
          <c:x val="0.83153648406729952"/>
          <c:y val="0.53521159363360249"/>
          <c:w val="0.16846351593270051"/>
          <c:h val="0.1184664810151444"/>
        </c:manualLayout>
      </c:layout>
      <c:overlay val="0"/>
      <c:txPr>
        <a:bodyPr/>
        <a:lstStyle/>
        <a:p>
          <a:pPr>
            <a:defRPr>
              <a:latin typeface="Times New Roman" panose="02020603050405020304" pitchFamily="18" charset="0"/>
              <a:cs typeface="Times New Roman" panose="02020603050405020304" pitchFamily="18" charset="0"/>
            </a:defRPr>
          </a:pPr>
          <a:endParaRPr lang="en-US"/>
        </a:p>
      </c:txPr>
    </c:legend>
    <c:plotVisOnly val="1"/>
    <c:dispBlanksAs val="gap"/>
    <c:showDLblsOverMax val="0"/>
  </c:chart>
  <c:txPr>
    <a:bodyPr/>
    <a:lstStyle/>
    <a:p>
      <a:pPr>
        <a:defRPr sz="1800"/>
      </a:pPr>
      <a:endParaRPr lang="en-US"/>
    </a:p>
  </c:txPr>
  <c:externalData r:id="rId1">
    <c:autoUpdate val="0"/>
  </c:externalData>
  <c:userShapes r:id="rId2"/>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view3D>
      <c:rotX val="15"/>
      <c:rotY val="20"/>
      <c:rAngAx val="1"/>
    </c:view3D>
    <c:floor>
      <c:thickness val="0"/>
    </c:floor>
    <c:sideWall>
      <c:thickness val="0"/>
    </c:sideWall>
    <c:backWall>
      <c:thickness val="0"/>
    </c:backWall>
    <c:plotArea>
      <c:layout/>
      <c:bar3DChart>
        <c:barDir val="col"/>
        <c:grouping val="stacked"/>
        <c:varyColors val="0"/>
        <c:ser>
          <c:idx val="0"/>
          <c:order val="0"/>
          <c:tx>
            <c:strRef>
              <c:f>Лист1!$B$1</c:f>
              <c:strCache>
                <c:ptCount val="1"/>
                <c:pt idx="0">
                  <c:v>Расходы</c:v>
                </c:pt>
              </c:strCache>
            </c:strRef>
          </c:tx>
          <c:spPr>
            <a:solidFill>
              <a:srgbClr val="C00000"/>
            </a:solidFill>
          </c:spPr>
          <c:invertIfNegative val="0"/>
          <c:dLbls>
            <c:dLbl>
              <c:idx val="0"/>
              <c:layout>
                <c:manualLayout>
                  <c:x val="-8.1675094538159292E-3"/>
                  <c:y val="-0.4590833921924402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C77-457D-AEB2-7C875252AA66}"/>
                </c:ext>
              </c:extLst>
            </c:dLbl>
            <c:dLbl>
              <c:idx val="1"/>
              <c:layout>
                <c:manualLayout>
                  <c:x val="-6.3383217645465988E-4"/>
                  <c:y val="-0.4255307610433514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C77-457D-AEB2-7C875252AA66}"/>
                </c:ext>
              </c:extLst>
            </c:dLbl>
            <c:dLbl>
              <c:idx val="2"/>
              <c:layout>
                <c:manualLayout>
                  <c:x val="2.5907635578434708E-2"/>
                  <c:y val="-0.3680766285028325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C77-457D-AEB2-7C875252AA66}"/>
                </c:ext>
              </c:extLst>
            </c:dLbl>
            <c:dLbl>
              <c:idx val="3"/>
              <c:layout>
                <c:manualLayout>
                  <c:x val="7.0966418946121254E-2"/>
                  <c:y val="-0.4020516945215620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C77-457D-AEB2-7C875252AA66}"/>
                </c:ext>
              </c:extLst>
            </c:dLbl>
            <c:spPr>
              <a:noFill/>
              <a:ln>
                <a:noFill/>
              </a:ln>
              <a:effectLst/>
            </c:spPr>
            <c:txPr>
              <a:bodyPr/>
              <a:lstStyle/>
              <a:p>
                <a:pPr>
                  <a:defRPr sz="1400" b="1">
                    <a:latin typeface="Times New Roman" panose="02020603050405020304" pitchFamily="18" charset="0"/>
                    <a:cs typeface="Times New Roman" panose="02020603050405020304"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Лист1!$A$2:$A$5</c:f>
              <c:numCache>
                <c:formatCode>General</c:formatCode>
                <c:ptCount val="4"/>
                <c:pt idx="0">
                  <c:v>2024</c:v>
                </c:pt>
                <c:pt idx="1">
                  <c:v>2025</c:v>
                </c:pt>
                <c:pt idx="2">
                  <c:v>2026</c:v>
                </c:pt>
                <c:pt idx="3">
                  <c:v>2027</c:v>
                </c:pt>
              </c:numCache>
            </c:numRef>
          </c:cat>
          <c:val>
            <c:numRef>
              <c:f>Лист1!$B$2:$B$5</c:f>
              <c:numCache>
                <c:formatCode>#,##0.0</c:formatCode>
                <c:ptCount val="4"/>
                <c:pt idx="0">
                  <c:v>535646.87199999997</c:v>
                </c:pt>
                <c:pt idx="1">
                  <c:v>420040.484</c:v>
                </c:pt>
                <c:pt idx="2">
                  <c:v>403343.217</c:v>
                </c:pt>
                <c:pt idx="3">
                  <c:v>417307.1</c:v>
                </c:pt>
              </c:numCache>
            </c:numRef>
          </c:val>
          <c:extLst>
            <c:ext xmlns:c16="http://schemas.microsoft.com/office/drawing/2014/chart" uri="{C3380CC4-5D6E-409C-BE32-E72D297353CC}">
              <c16:uniqueId val="{00000004-8C77-457D-AEB2-7C875252AA66}"/>
            </c:ext>
          </c:extLst>
        </c:ser>
        <c:dLbls>
          <c:showLegendKey val="0"/>
          <c:showVal val="1"/>
          <c:showCatName val="0"/>
          <c:showSerName val="0"/>
          <c:showPercent val="0"/>
          <c:showBubbleSize val="0"/>
        </c:dLbls>
        <c:gapWidth val="75"/>
        <c:shape val="cylinder"/>
        <c:axId val="136668672"/>
        <c:axId val="136683904"/>
        <c:axId val="0"/>
      </c:bar3DChart>
      <c:catAx>
        <c:axId val="136668672"/>
        <c:scaling>
          <c:orientation val="minMax"/>
        </c:scaling>
        <c:delete val="0"/>
        <c:axPos val="b"/>
        <c:numFmt formatCode="General" sourceLinked="1"/>
        <c:majorTickMark val="none"/>
        <c:minorTickMark val="none"/>
        <c:tickLblPos val="nextTo"/>
        <c:txPr>
          <a:bodyPr/>
          <a:lstStyle/>
          <a:p>
            <a:pPr>
              <a:defRPr sz="1400" b="0">
                <a:latin typeface="Times New Roman" panose="02020603050405020304" pitchFamily="18" charset="0"/>
                <a:cs typeface="Times New Roman" panose="02020603050405020304" pitchFamily="18" charset="0"/>
              </a:defRPr>
            </a:pPr>
            <a:endParaRPr lang="en-US"/>
          </a:p>
        </c:txPr>
        <c:crossAx val="136683904"/>
        <c:crosses val="autoZero"/>
        <c:auto val="1"/>
        <c:lblAlgn val="ctr"/>
        <c:lblOffset val="100"/>
        <c:noMultiLvlLbl val="0"/>
      </c:catAx>
      <c:valAx>
        <c:axId val="136683904"/>
        <c:scaling>
          <c:orientation val="minMax"/>
        </c:scaling>
        <c:delete val="1"/>
        <c:axPos val="l"/>
        <c:numFmt formatCode="#,##0.0" sourceLinked="1"/>
        <c:majorTickMark val="none"/>
        <c:minorTickMark val="none"/>
        <c:tickLblPos val="none"/>
        <c:crossAx val="136668672"/>
        <c:crosses val="autoZero"/>
        <c:crossBetween val="between"/>
      </c:valAx>
    </c:plotArea>
    <c:legend>
      <c:legendPos val="r"/>
      <c:overlay val="0"/>
      <c:txPr>
        <a:bodyPr/>
        <a:lstStyle/>
        <a:p>
          <a:pPr>
            <a:defRPr>
              <a:latin typeface="Times New Roman" panose="02020603050405020304" pitchFamily="18" charset="0"/>
              <a:cs typeface="Times New Roman" panose="02020603050405020304" pitchFamily="18" charset="0"/>
            </a:defRPr>
          </a:pPr>
          <a:endParaRPr lang="en-US"/>
        </a:p>
      </c:txPr>
    </c:legend>
    <c:plotVisOnly val="1"/>
    <c:dispBlanksAs val="gap"/>
    <c:showDLblsOverMax val="0"/>
  </c:chart>
  <c:txPr>
    <a:bodyPr/>
    <a:lstStyle/>
    <a:p>
      <a:pPr>
        <a:defRPr sz="1800"/>
      </a:pPr>
      <a:endParaRPr lang="en-US"/>
    </a:p>
  </c:txPr>
  <c:externalData r:id="rId1">
    <c:autoUpdate val="0"/>
  </c:externalData>
  <c:userShapes r:id="rId2"/>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8.7064778477095761E-2"/>
          <c:y val="8.9777317009138616E-2"/>
          <c:w val="0.84842995169082125"/>
          <c:h val="0.74320634250890183"/>
        </c:manualLayout>
      </c:layout>
      <c:pie3DChart>
        <c:varyColors val="1"/>
        <c:ser>
          <c:idx val="0"/>
          <c:order val="0"/>
          <c:tx>
            <c:strRef>
              <c:f>Лист1!$B$1</c:f>
              <c:strCache>
                <c:ptCount val="1"/>
                <c:pt idx="0">
                  <c:v>Столбец1</c:v>
                </c:pt>
              </c:strCache>
            </c:strRef>
          </c:tx>
          <c:explosion val="28"/>
          <c:dPt>
            <c:idx val="0"/>
            <c:bubble3D val="0"/>
            <c:spPr>
              <a:solidFill>
                <a:srgbClr val="FFC000"/>
              </a:solidFill>
              <a:ln w="25400">
                <a:solidFill>
                  <a:schemeClr val="lt1"/>
                </a:solidFill>
              </a:ln>
              <a:effectLst/>
              <a:sp3d contourW="25400">
                <a:contourClr>
                  <a:schemeClr val="lt1"/>
                </a:contourClr>
              </a:sp3d>
            </c:spPr>
            <c:extLst>
              <c:ext xmlns:c16="http://schemas.microsoft.com/office/drawing/2014/chart" uri="{C3380CC4-5D6E-409C-BE32-E72D297353CC}">
                <c16:uniqueId val="{00000001-7961-42C2-8547-2B66096A0219}"/>
              </c:ext>
            </c:extLst>
          </c:dPt>
          <c:dPt>
            <c:idx val="1"/>
            <c:bubble3D val="0"/>
            <c:spPr>
              <a:solidFill>
                <a:srgbClr val="B482DA"/>
              </a:solidFill>
              <a:ln w="25400">
                <a:solidFill>
                  <a:schemeClr val="lt1"/>
                </a:solidFill>
              </a:ln>
              <a:effectLst/>
              <a:sp3d contourW="25400">
                <a:contourClr>
                  <a:schemeClr val="lt1"/>
                </a:contourClr>
              </a:sp3d>
            </c:spPr>
            <c:extLst>
              <c:ext xmlns:c16="http://schemas.microsoft.com/office/drawing/2014/chart" uri="{C3380CC4-5D6E-409C-BE32-E72D297353CC}">
                <c16:uniqueId val="{00000003-7961-42C2-8547-2B66096A0219}"/>
              </c:ext>
            </c:extLst>
          </c:dPt>
          <c:dPt>
            <c:idx val="2"/>
            <c:bubble3D val="0"/>
            <c:explosion val="40"/>
            <c:spPr>
              <a:solidFill>
                <a:srgbClr val="00B0F0"/>
              </a:solidFill>
              <a:ln w="25400">
                <a:solidFill>
                  <a:schemeClr val="lt1"/>
                </a:solidFill>
              </a:ln>
              <a:effectLst/>
              <a:sp3d contourW="25400">
                <a:contourClr>
                  <a:schemeClr val="lt1"/>
                </a:contourClr>
              </a:sp3d>
            </c:spPr>
            <c:extLst>
              <c:ext xmlns:c16="http://schemas.microsoft.com/office/drawing/2014/chart" uri="{C3380CC4-5D6E-409C-BE32-E72D297353CC}">
                <c16:uniqueId val="{00000005-7961-42C2-8547-2B66096A0219}"/>
              </c:ext>
            </c:extLst>
          </c:dPt>
          <c:dPt>
            <c:idx val="3"/>
            <c:bubble3D val="0"/>
            <c:spPr>
              <a:solidFill>
                <a:schemeClr val="accent4"/>
              </a:solidFill>
              <a:ln w="25400">
                <a:solidFill>
                  <a:schemeClr val="lt1"/>
                </a:solidFill>
              </a:ln>
              <a:effectLst/>
              <a:sp3d contourW="25400">
                <a:contourClr>
                  <a:schemeClr val="lt1"/>
                </a:contourClr>
              </a:sp3d>
            </c:spPr>
            <c:extLst>
              <c:ext xmlns:c16="http://schemas.microsoft.com/office/drawing/2014/chart" uri="{C3380CC4-5D6E-409C-BE32-E72D297353CC}">
                <c16:uniqueId val="{00000007-7961-42C2-8547-2B66096A0219}"/>
              </c:ext>
            </c:extLst>
          </c:dPt>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Лист1!$A$2:$A$5</c:f>
              <c:strCache>
                <c:ptCount val="3"/>
                <c:pt idx="0">
                  <c:v>Налоговые доходы</c:v>
                </c:pt>
                <c:pt idx="1">
                  <c:v>Неналоговые доходы</c:v>
                </c:pt>
                <c:pt idx="2">
                  <c:v>Безвозмездные поступления</c:v>
                </c:pt>
              </c:strCache>
            </c:strRef>
          </c:cat>
          <c:val>
            <c:numRef>
              <c:f>Лист1!$B$2:$B$5</c:f>
              <c:numCache>
                <c:formatCode>0.0</c:formatCode>
                <c:ptCount val="4"/>
                <c:pt idx="0">
                  <c:v>32.6</c:v>
                </c:pt>
                <c:pt idx="1">
                  <c:v>6</c:v>
                </c:pt>
                <c:pt idx="2" formatCode="General">
                  <c:v>61.4</c:v>
                </c:pt>
              </c:numCache>
            </c:numRef>
          </c:val>
          <c:extLst>
            <c:ext xmlns:c16="http://schemas.microsoft.com/office/drawing/2014/chart" uri="{C3380CC4-5D6E-409C-BE32-E72D297353CC}">
              <c16:uniqueId val="{00000008-7961-42C2-8547-2B66096A0219}"/>
            </c:ext>
          </c:extLst>
        </c:ser>
        <c:dLbls>
          <c:dLblPos val="bestFit"/>
          <c:showLegendKey val="0"/>
          <c:showVal val="1"/>
          <c:showCatName val="0"/>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2.1789943412676881E-2"/>
          <c:y val="0.2538568214543151"/>
          <c:w val="0.84842995169082125"/>
          <c:h val="0.74320634250890183"/>
        </c:manualLayout>
      </c:layout>
      <c:pie3DChart>
        <c:varyColors val="1"/>
        <c:ser>
          <c:idx val="0"/>
          <c:order val="0"/>
          <c:tx>
            <c:strRef>
              <c:f>Лист1!$B$1</c:f>
              <c:strCache>
                <c:ptCount val="1"/>
                <c:pt idx="0">
                  <c:v>Столбец1</c:v>
                </c:pt>
              </c:strCache>
            </c:strRef>
          </c:tx>
          <c:explosion val="15"/>
          <c:dPt>
            <c:idx val="0"/>
            <c:bubble3D val="0"/>
            <c:spPr>
              <a:solidFill>
                <a:srgbClr val="FFC000"/>
              </a:solidFill>
              <a:ln w="25400">
                <a:solidFill>
                  <a:schemeClr val="lt1"/>
                </a:solidFill>
              </a:ln>
              <a:effectLst/>
              <a:sp3d contourW="25400">
                <a:contourClr>
                  <a:schemeClr val="lt1"/>
                </a:contourClr>
              </a:sp3d>
            </c:spPr>
            <c:extLst>
              <c:ext xmlns:c16="http://schemas.microsoft.com/office/drawing/2014/chart" uri="{C3380CC4-5D6E-409C-BE32-E72D297353CC}">
                <c16:uniqueId val="{00000001-8E2E-4F90-9403-A2FDE4143035}"/>
              </c:ext>
            </c:extLst>
          </c:dPt>
          <c:dPt>
            <c:idx val="1"/>
            <c:bubble3D val="0"/>
            <c:spPr>
              <a:solidFill>
                <a:srgbClr val="B482DA"/>
              </a:solidFill>
              <a:ln w="25400">
                <a:solidFill>
                  <a:schemeClr val="lt1"/>
                </a:solidFill>
              </a:ln>
              <a:effectLst/>
              <a:sp3d contourW="25400">
                <a:contourClr>
                  <a:schemeClr val="lt1"/>
                </a:contourClr>
              </a:sp3d>
            </c:spPr>
            <c:extLst>
              <c:ext xmlns:c16="http://schemas.microsoft.com/office/drawing/2014/chart" uri="{C3380CC4-5D6E-409C-BE32-E72D297353CC}">
                <c16:uniqueId val="{00000003-8E2E-4F90-9403-A2FDE4143035}"/>
              </c:ext>
            </c:extLst>
          </c:dPt>
          <c:dPt>
            <c:idx val="2"/>
            <c:bubble3D val="0"/>
            <c:explosion val="40"/>
            <c:spPr>
              <a:solidFill>
                <a:srgbClr val="00B0F0"/>
              </a:solidFill>
              <a:ln w="25400">
                <a:solidFill>
                  <a:schemeClr val="lt1"/>
                </a:solidFill>
              </a:ln>
              <a:effectLst/>
              <a:sp3d contourW="25400">
                <a:contourClr>
                  <a:schemeClr val="lt1"/>
                </a:contourClr>
              </a:sp3d>
            </c:spPr>
            <c:extLst>
              <c:ext xmlns:c16="http://schemas.microsoft.com/office/drawing/2014/chart" uri="{C3380CC4-5D6E-409C-BE32-E72D297353CC}">
                <c16:uniqueId val="{00000005-8E2E-4F90-9403-A2FDE4143035}"/>
              </c:ext>
            </c:extLst>
          </c:dPt>
          <c:dPt>
            <c:idx val="3"/>
            <c:bubble3D val="0"/>
            <c:spPr>
              <a:solidFill>
                <a:schemeClr val="accent4"/>
              </a:solidFill>
              <a:ln w="25400">
                <a:solidFill>
                  <a:schemeClr val="lt1"/>
                </a:solidFill>
              </a:ln>
              <a:effectLst/>
              <a:sp3d contourW="25400">
                <a:contourClr>
                  <a:schemeClr val="lt1"/>
                </a:contourClr>
              </a:sp3d>
            </c:spPr>
            <c:extLst>
              <c:ext xmlns:c16="http://schemas.microsoft.com/office/drawing/2014/chart" uri="{C3380CC4-5D6E-409C-BE32-E72D297353CC}">
                <c16:uniqueId val="{00000007-8E2E-4F90-9403-A2FDE4143035}"/>
              </c:ext>
            </c:extLst>
          </c:dPt>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Лист1!$A$2:$A$5</c:f>
              <c:strCache>
                <c:ptCount val="3"/>
                <c:pt idx="0">
                  <c:v>Налоговые доходы</c:v>
                </c:pt>
                <c:pt idx="1">
                  <c:v>Неналоговые доходы</c:v>
                </c:pt>
                <c:pt idx="2">
                  <c:v>Безвозмездные поступления</c:v>
                </c:pt>
              </c:strCache>
            </c:strRef>
          </c:cat>
          <c:val>
            <c:numRef>
              <c:f>Лист1!$B$2:$B$5</c:f>
              <c:numCache>
                <c:formatCode>0.0</c:formatCode>
                <c:ptCount val="4"/>
                <c:pt idx="0">
                  <c:v>35.1</c:v>
                </c:pt>
                <c:pt idx="1">
                  <c:v>6</c:v>
                </c:pt>
                <c:pt idx="2" formatCode="General">
                  <c:v>58.9</c:v>
                </c:pt>
              </c:numCache>
            </c:numRef>
          </c:val>
          <c:extLst>
            <c:ext xmlns:c16="http://schemas.microsoft.com/office/drawing/2014/chart" uri="{C3380CC4-5D6E-409C-BE32-E72D297353CC}">
              <c16:uniqueId val="{00000008-8E2E-4F90-9403-A2FDE4143035}"/>
            </c:ext>
          </c:extLst>
        </c:ser>
        <c:dLbls>
          <c:dLblPos val="bestFit"/>
          <c:showLegendKey val="0"/>
          <c:showVal val="1"/>
          <c:showCatName val="0"/>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1.1565720123922534E-2"/>
          <c:y val="0.25385693461818248"/>
          <c:w val="0.84842995169082125"/>
          <c:h val="0.74320634250890183"/>
        </c:manualLayout>
      </c:layout>
      <c:pie3DChart>
        <c:varyColors val="1"/>
        <c:ser>
          <c:idx val="0"/>
          <c:order val="0"/>
          <c:tx>
            <c:strRef>
              <c:f>Лист1!$B$1</c:f>
              <c:strCache>
                <c:ptCount val="1"/>
                <c:pt idx="0">
                  <c:v>Столбец1</c:v>
                </c:pt>
              </c:strCache>
            </c:strRef>
          </c:tx>
          <c:explosion val="55"/>
          <c:dPt>
            <c:idx val="0"/>
            <c:bubble3D val="0"/>
            <c:explosion val="14"/>
            <c:spPr>
              <a:solidFill>
                <a:srgbClr val="FFC000"/>
              </a:solidFill>
              <a:ln w="25400">
                <a:solidFill>
                  <a:schemeClr val="lt1"/>
                </a:solidFill>
              </a:ln>
              <a:effectLst/>
              <a:sp3d contourW="25400">
                <a:contourClr>
                  <a:schemeClr val="lt1"/>
                </a:contourClr>
              </a:sp3d>
            </c:spPr>
            <c:extLst>
              <c:ext xmlns:c16="http://schemas.microsoft.com/office/drawing/2014/chart" uri="{C3380CC4-5D6E-409C-BE32-E72D297353CC}">
                <c16:uniqueId val="{00000001-B701-4CCE-9182-12423C9FEBF4}"/>
              </c:ext>
            </c:extLst>
          </c:dPt>
          <c:dPt>
            <c:idx val="1"/>
            <c:bubble3D val="0"/>
            <c:explosion val="40"/>
            <c:spPr>
              <a:solidFill>
                <a:srgbClr val="B482DA"/>
              </a:solidFill>
              <a:ln w="25400">
                <a:solidFill>
                  <a:schemeClr val="lt1"/>
                </a:solidFill>
              </a:ln>
              <a:effectLst/>
              <a:sp3d contourW="25400">
                <a:contourClr>
                  <a:schemeClr val="lt1"/>
                </a:contourClr>
              </a:sp3d>
            </c:spPr>
            <c:extLst>
              <c:ext xmlns:c16="http://schemas.microsoft.com/office/drawing/2014/chart" uri="{C3380CC4-5D6E-409C-BE32-E72D297353CC}">
                <c16:uniqueId val="{00000003-B701-4CCE-9182-12423C9FEBF4}"/>
              </c:ext>
            </c:extLst>
          </c:dPt>
          <c:dPt>
            <c:idx val="2"/>
            <c:bubble3D val="0"/>
            <c:spPr>
              <a:solidFill>
                <a:srgbClr val="00B0F0"/>
              </a:solidFill>
              <a:ln w="25400">
                <a:solidFill>
                  <a:schemeClr val="lt1"/>
                </a:solidFill>
              </a:ln>
              <a:effectLst/>
              <a:sp3d contourW="25400">
                <a:contourClr>
                  <a:schemeClr val="lt1"/>
                </a:contourClr>
              </a:sp3d>
            </c:spPr>
            <c:extLst>
              <c:ext xmlns:c16="http://schemas.microsoft.com/office/drawing/2014/chart" uri="{C3380CC4-5D6E-409C-BE32-E72D297353CC}">
                <c16:uniqueId val="{00000005-B701-4CCE-9182-12423C9FEBF4}"/>
              </c:ext>
            </c:extLst>
          </c:dPt>
          <c:dPt>
            <c:idx val="3"/>
            <c:bubble3D val="0"/>
            <c:spPr>
              <a:solidFill>
                <a:schemeClr val="accent4"/>
              </a:solidFill>
              <a:ln w="25400">
                <a:solidFill>
                  <a:schemeClr val="lt1"/>
                </a:solidFill>
              </a:ln>
              <a:effectLst/>
              <a:sp3d contourW="25400">
                <a:contourClr>
                  <a:schemeClr val="lt1"/>
                </a:contourClr>
              </a:sp3d>
            </c:spPr>
            <c:extLst>
              <c:ext xmlns:c16="http://schemas.microsoft.com/office/drawing/2014/chart" uri="{C3380CC4-5D6E-409C-BE32-E72D297353CC}">
                <c16:uniqueId val="{00000007-B701-4CCE-9182-12423C9FEBF4}"/>
              </c:ext>
            </c:extLst>
          </c:dPt>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Лист1!$A$2:$A$5</c:f>
              <c:strCache>
                <c:ptCount val="3"/>
                <c:pt idx="0">
                  <c:v>Налоговые доходы</c:v>
                </c:pt>
                <c:pt idx="1">
                  <c:v>Неналоговые доходы</c:v>
                </c:pt>
                <c:pt idx="2">
                  <c:v>Безвозмездные поступления</c:v>
                </c:pt>
              </c:strCache>
            </c:strRef>
          </c:cat>
          <c:val>
            <c:numRef>
              <c:f>Лист1!$B$2:$B$5</c:f>
              <c:numCache>
                <c:formatCode>0.0</c:formatCode>
                <c:ptCount val="4"/>
                <c:pt idx="0">
                  <c:v>37.200000000000003</c:v>
                </c:pt>
                <c:pt idx="1">
                  <c:v>5.8</c:v>
                </c:pt>
                <c:pt idx="2" formatCode="General">
                  <c:v>57</c:v>
                </c:pt>
              </c:numCache>
            </c:numRef>
          </c:val>
          <c:extLst>
            <c:ext xmlns:c16="http://schemas.microsoft.com/office/drawing/2014/chart" uri="{C3380CC4-5D6E-409C-BE32-E72D297353CC}">
              <c16:uniqueId val="{00000008-B701-4CCE-9182-12423C9FEBF4}"/>
            </c:ext>
          </c:extLst>
        </c:ser>
        <c:dLbls>
          <c:dLblPos val="bestFit"/>
          <c:showLegendKey val="0"/>
          <c:showVal val="1"/>
          <c:showCatName val="0"/>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20339379619689021"/>
          <c:y val="0.27395459637854958"/>
          <c:w val="0.7939128511353758"/>
          <c:h val="0.37651028658908919"/>
        </c:manualLayout>
      </c:layout>
      <c:bar3DChart>
        <c:barDir val="col"/>
        <c:grouping val="clustered"/>
        <c:varyColors val="0"/>
        <c:ser>
          <c:idx val="1"/>
          <c:order val="0"/>
          <c:tx>
            <c:strRef>
              <c:f>Лист1!$C$1</c:f>
              <c:strCache>
                <c:ptCount val="1"/>
                <c:pt idx="0">
                  <c:v>тыс.руб.</c:v>
                </c:pt>
              </c:strCache>
            </c:strRef>
          </c:tx>
          <c:spPr>
            <a:solidFill>
              <a:srgbClr val="00B0F0">
                <a:alpha val="79000"/>
              </a:srgbClr>
            </a:solidFill>
            <a:ln>
              <a:noFill/>
            </a:ln>
            <a:effectLst>
              <a:outerShdw blurRad="50800" dist="38100" dir="5400000" rotWithShape="0">
                <a:srgbClr val="000000">
                  <a:alpha val="35000"/>
                </a:srgbClr>
              </a:outerShdw>
            </a:effectLst>
            <a:scene3d>
              <a:camera prst="orthographicFront"/>
              <a:lightRig rig="threePt" dir="tl"/>
            </a:scene3d>
            <a:sp3d prstMaterial="plastic">
              <a:bevelT w="260350" prst="coolSlant"/>
              <a:bevelB w="38100"/>
            </a:sp3d>
          </c:spPr>
          <c:invertIfNegative val="0"/>
          <c:dLbls>
            <c:dLbl>
              <c:idx val="0"/>
              <c:layout>
                <c:manualLayout>
                  <c:x val="2.0320140616804372E-2"/>
                  <c:y val="-9.29335733037014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F43-451F-B390-484615617AF8}"/>
                </c:ext>
              </c:extLst>
            </c:dLbl>
            <c:dLbl>
              <c:idx val="1"/>
              <c:layout>
                <c:manualLayout>
                  <c:x val="3.1404303276840496E-2"/>
                  <c:y val="-8.131693860802148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F43-451F-B390-484615617AF8}"/>
                </c:ext>
              </c:extLst>
            </c:dLbl>
            <c:dLbl>
              <c:idx val="2"/>
              <c:layout>
                <c:manualLayout>
                  <c:x val="2.7161158622423107E-2"/>
                  <c:y val="-9.365809477375373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DF43-451F-B390-484615617AF8}"/>
                </c:ext>
              </c:extLst>
            </c:dLbl>
            <c:dLbl>
              <c:idx val="3"/>
              <c:layout>
                <c:manualLayout>
                  <c:x val="2.3603555799148607E-2"/>
                  <c:y val="-0.11059548823650285"/>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F43-451F-B390-484615617AF8}"/>
                </c:ext>
              </c:extLst>
            </c:dLbl>
            <c:spPr>
              <a:noFill/>
              <a:ln>
                <a:noFill/>
              </a:ln>
              <a:effectLst/>
            </c:spPr>
            <c:txPr>
              <a:bodyPr rot="0" spcFirstLastPara="1" vertOverflow="ellipsis" vert="horz" wrap="square" lIns="0" tIns="0" rIns="0" bIns="0" anchor="t" anchorCtr="1">
                <a:spAutoFit/>
              </a:bodyPr>
              <a:lstStyle/>
              <a:p>
                <a:pPr>
                  <a:defRPr sz="14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showLeaderLines val="1"/>
                <c15:leaderLines>
                  <c:spPr>
                    <a:ln w="9525" cap="flat" cmpd="sng" algn="ctr">
                      <a:solidFill>
                        <a:schemeClr val="tx1">
                          <a:lumMod val="35000"/>
                          <a:lumOff val="65000"/>
                        </a:schemeClr>
                      </a:solidFill>
                      <a:round/>
                    </a:ln>
                    <a:effectLst/>
                  </c:spPr>
                </c15:leaderLines>
              </c:ext>
            </c:extLst>
          </c:dLbls>
          <c:cat>
            <c:numRef>
              <c:f>Лист1!$A$2:$A$6</c:f>
              <c:numCache>
                <c:formatCode>General</c:formatCode>
                <c:ptCount val="5"/>
                <c:pt idx="0">
                  <c:v>2024</c:v>
                </c:pt>
                <c:pt idx="1">
                  <c:v>2025</c:v>
                </c:pt>
                <c:pt idx="2">
                  <c:v>2026</c:v>
                </c:pt>
                <c:pt idx="3">
                  <c:v>2027</c:v>
                </c:pt>
              </c:numCache>
            </c:numRef>
          </c:cat>
          <c:val>
            <c:numRef>
              <c:f>Лист1!$C$2:$C$6</c:f>
              <c:numCache>
                <c:formatCode>0.0</c:formatCode>
                <c:ptCount val="5"/>
                <c:pt idx="0">
                  <c:v>138908</c:v>
                </c:pt>
                <c:pt idx="1">
                  <c:v>113812.6</c:v>
                </c:pt>
                <c:pt idx="2">
                  <c:v>123206.39999999999</c:v>
                </c:pt>
                <c:pt idx="3">
                  <c:v>132062.79999999999</c:v>
                </c:pt>
              </c:numCache>
            </c:numRef>
          </c:val>
          <c:shape val="cylinder"/>
          <c:extLst>
            <c:ext xmlns:c16="http://schemas.microsoft.com/office/drawing/2014/chart" uri="{C3380CC4-5D6E-409C-BE32-E72D297353CC}">
              <c16:uniqueId val="{00000004-DF43-451F-B390-484615617AF8}"/>
            </c:ext>
          </c:extLst>
        </c:ser>
        <c:dLbls>
          <c:showLegendKey val="0"/>
          <c:showVal val="1"/>
          <c:showCatName val="0"/>
          <c:showSerName val="0"/>
          <c:showPercent val="0"/>
          <c:showBubbleSize val="0"/>
        </c:dLbls>
        <c:gapWidth val="23"/>
        <c:gapDepth val="17"/>
        <c:shape val="box"/>
        <c:axId val="137759360"/>
        <c:axId val="137804800"/>
        <c:axId val="0"/>
        <c:extLst>
          <c:ext xmlns:c15="http://schemas.microsoft.com/office/drawing/2012/chart" uri="{02D57815-91ED-43cb-92C2-25804820EDAC}">
            <c15:filteredBarSeries>
              <c15:ser>
                <c:idx val="2"/>
                <c:order val="1"/>
                <c:tx>
                  <c:strRef>
                    <c:extLst>
                      <c:ext uri="{02D57815-91ED-43cb-92C2-25804820EDAC}">
                        <c15:formulaRef>
                          <c15:sqref>Лист1!$D$1</c15:sqref>
                        </c15:formulaRef>
                      </c:ext>
                    </c:extLst>
                    <c:strCache>
                      <c:ptCount val="1"/>
                      <c:pt idx="0">
                        <c:v>Столбец1</c:v>
                      </c:pt>
                    </c:strCache>
                  </c:strRef>
                </c:tx>
                <c:spPr>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numRef>
                    <c:extLst>
                      <c:ext uri="{02D57815-91ED-43cb-92C2-25804820EDAC}">
                        <c15:formulaRef>
                          <c15:sqref>Лист1!$A$2:$A$6</c15:sqref>
                        </c15:formulaRef>
                      </c:ext>
                    </c:extLst>
                    <c:numCache>
                      <c:formatCode>General</c:formatCode>
                      <c:ptCount val="5"/>
                      <c:pt idx="0">
                        <c:v>2024</c:v>
                      </c:pt>
                      <c:pt idx="1">
                        <c:v>2025</c:v>
                      </c:pt>
                      <c:pt idx="2">
                        <c:v>2026</c:v>
                      </c:pt>
                      <c:pt idx="3">
                        <c:v>2027</c:v>
                      </c:pt>
                    </c:numCache>
                  </c:numRef>
                </c:cat>
                <c:val>
                  <c:numRef>
                    <c:extLst>
                      <c:ext uri="{02D57815-91ED-43cb-92C2-25804820EDAC}">
                        <c15:formulaRef>
                          <c15:sqref>Лист1!$D$2:$D$6</c15:sqref>
                        </c15:formulaRef>
                      </c:ext>
                    </c:extLst>
                    <c:numCache>
                      <c:formatCode>General</c:formatCode>
                      <c:ptCount val="5"/>
                    </c:numCache>
                  </c:numRef>
                </c:val>
                <c:extLst>
                  <c:ext xmlns:c16="http://schemas.microsoft.com/office/drawing/2014/chart" uri="{C3380CC4-5D6E-409C-BE32-E72D297353CC}">
                    <c16:uniqueId val="{00000005-DF43-451F-B390-484615617AF8}"/>
                  </c:ext>
                </c:extLst>
              </c15:ser>
            </c15:filteredBarSeries>
          </c:ext>
        </c:extLst>
      </c:bar3DChart>
      <c:catAx>
        <c:axId val="137759360"/>
        <c:scaling>
          <c:orientation val="minMax"/>
        </c:scaling>
        <c:delete val="0"/>
        <c:axPos val="b"/>
        <c:numFmt formatCode="General" sourceLinked="1"/>
        <c:majorTickMark val="out"/>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rgbClr val="0033CC"/>
                </a:solidFill>
                <a:latin typeface="a_Albionic" panose="020B0903060703020204" pitchFamily="34" charset="-52"/>
                <a:ea typeface="+mn-ea"/>
                <a:cs typeface="+mn-cs"/>
              </a:defRPr>
            </a:pPr>
            <a:endParaRPr lang="en-US"/>
          </a:p>
        </c:txPr>
        <c:crossAx val="137804800"/>
        <c:crosses val="autoZero"/>
        <c:auto val="1"/>
        <c:lblAlgn val="ctr"/>
        <c:lblOffset val="100"/>
        <c:noMultiLvlLbl val="0"/>
      </c:catAx>
      <c:valAx>
        <c:axId val="137804800"/>
        <c:scaling>
          <c:orientation val="minMax"/>
        </c:scaling>
        <c:delete val="1"/>
        <c:axPos val="l"/>
        <c:majorGridlines>
          <c:spPr>
            <a:ln w="9525" cap="flat" cmpd="sng" algn="ctr">
              <a:solidFill>
                <a:schemeClr val="tx1">
                  <a:lumMod val="15000"/>
                  <a:lumOff val="85000"/>
                </a:schemeClr>
              </a:solidFill>
              <a:round/>
            </a:ln>
            <a:effectLst/>
          </c:spPr>
        </c:majorGridlines>
        <c:numFmt formatCode="0.0" sourceLinked="1"/>
        <c:majorTickMark val="out"/>
        <c:minorTickMark val="none"/>
        <c:tickLblPos val="nextTo"/>
        <c:crossAx val="137759360"/>
        <c:crosses val="autoZero"/>
        <c:crossBetween val="between"/>
      </c:valAx>
      <c:spPr>
        <a:noFill/>
        <a:ln>
          <a:noFill/>
        </a:ln>
        <a:effectLst/>
      </c:spPr>
    </c:plotArea>
    <c:legend>
      <c:legendPos val="r"/>
      <c:layout>
        <c:manualLayout>
          <c:xMode val="edge"/>
          <c:yMode val="edge"/>
          <c:x val="0.73068096625869161"/>
          <c:y val="0.10104524103337761"/>
          <c:w val="0.22595854399235241"/>
          <c:h val="6.3439083676779279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20339379619689021"/>
          <c:y val="0.27395459637854958"/>
          <c:w val="0.7939128511353758"/>
          <c:h val="0.37651028658908919"/>
        </c:manualLayout>
      </c:layout>
      <c:bar3DChart>
        <c:barDir val="col"/>
        <c:grouping val="clustered"/>
        <c:varyColors val="0"/>
        <c:ser>
          <c:idx val="1"/>
          <c:order val="0"/>
          <c:tx>
            <c:strRef>
              <c:f>Лист1!$C$1</c:f>
              <c:strCache>
                <c:ptCount val="1"/>
                <c:pt idx="0">
                  <c:v>тыс.руб.</c:v>
                </c:pt>
              </c:strCache>
            </c:strRef>
          </c:tx>
          <c:spPr>
            <a:solidFill>
              <a:srgbClr val="00B0F0">
                <a:alpha val="79000"/>
              </a:srgbClr>
            </a:solidFill>
            <a:ln>
              <a:noFill/>
            </a:ln>
            <a:effectLst>
              <a:outerShdw blurRad="50800" dist="38100" dir="5400000" rotWithShape="0">
                <a:srgbClr val="000000">
                  <a:alpha val="35000"/>
                </a:srgbClr>
              </a:outerShdw>
            </a:effectLst>
            <a:scene3d>
              <a:camera prst="orthographicFront"/>
              <a:lightRig rig="threePt" dir="tl"/>
            </a:scene3d>
            <a:sp3d prstMaterial="plastic">
              <a:bevelT w="260350" prst="coolSlant"/>
              <a:bevelB w="38100"/>
            </a:sp3d>
          </c:spPr>
          <c:invertIfNegative val="0"/>
          <c:dLbls>
            <c:dLbl>
              <c:idx val="0"/>
              <c:layout>
                <c:manualLayout>
                  <c:x val="0"/>
                  <c:y val="-9.293368596097638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E8E-40CD-9D25-5A71E2E87E83}"/>
                </c:ext>
              </c:extLst>
            </c:dLbl>
            <c:dLbl>
              <c:idx val="1"/>
              <c:layout>
                <c:manualLayout>
                  <c:x val="-7.2762702664214356E-17"/>
                  <c:y val="-8.131697521585441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E8E-40CD-9D25-5A71E2E87E83}"/>
                </c:ext>
              </c:extLst>
            </c:dLbl>
            <c:dLbl>
              <c:idx val="2"/>
              <c:layout>
                <c:manualLayout>
                  <c:x val="2.4648615332591755E-2"/>
                  <c:y val="-9.097065908734824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E8E-40CD-9D25-5A71E2E87E83}"/>
                </c:ext>
              </c:extLst>
            </c:dLbl>
            <c:dLbl>
              <c:idx val="3"/>
              <c:layout>
                <c:manualLayout>
                  <c:x val="2.8348183146905456E-2"/>
                  <c:y val="-5.87698126627364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E8E-40CD-9D25-5A71E2E87E83}"/>
                </c:ext>
              </c:extLst>
            </c:dLbl>
            <c:spPr>
              <a:noFill/>
              <a:ln>
                <a:noFill/>
              </a:ln>
              <a:effectLst/>
            </c:spPr>
            <c:txPr>
              <a:bodyPr rot="0" spcFirstLastPara="1" vertOverflow="ellipsis" horzOverflow="clip" vert="horz" wrap="square" lIns="0" tIns="0" rIns="0" bIns="0" anchor="t" anchorCtr="1">
                <a:spAutoFit/>
              </a:bodyPr>
              <a:lstStyle/>
              <a:p>
                <a:pPr>
                  <a:defRPr sz="14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numRef>
              <c:f>Лист1!$A$2:$A$6</c:f>
              <c:numCache>
                <c:formatCode>General</c:formatCode>
                <c:ptCount val="5"/>
                <c:pt idx="0">
                  <c:v>2024</c:v>
                </c:pt>
                <c:pt idx="1">
                  <c:v>2025</c:v>
                </c:pt>
                <c:pt idx="2">
                  <c:v>2026</c:v>
                </c:pt>
                <c:pt idx="3">
                  <c:v>2027</c:v>
                </c:pt>
              </c:numCache>
            </c:numRef>
          </c:cat>
          <c:val>
            <c:numRef>
              <c:f>Лист1!$C$2:$C$6</c:f>
              <c:numCache>
                <c:formatCode>#,##0.00</c:formatCode>
                <c:ptCount val="5"/>
                <c:pt idx="0" formatCode="#,##0.0\ _₽">
                  <c:v>13714</c:v>
                </c:pt>
                <c:pt idx="1">
                  <c:v>15656.6</c:v>
                </c:pt>
                <c:pt idx="2">
                  <c:v>15856.3</c:v>
                </c:pt>
                <c:pt idx="3">
                  <c:v>20838.900000000001</c:v>
                </c:pt>
              </c:numCache>
            </c:numRef>
          </c:val>
          <c:shape val="cylinder"/>
          <c:extLst>
            <c:ext xmlns:c16="http://schemas.microsoft.com/office/drawing/2014/chart" uri="{C3380CC4-5D6E-409C-BE32-E72D297353CC}">
              <c16:uniqueId val="{00000004-7E8E-40CD-9D25-5A71E2E87E83}"/>
            </c:ext>
          </c:extLst>
        </c:ser>
        <c:dLbls>
          <c:showLegendKey val="0"/>
          <c:showVal val="1"/>
          <c:showCatName val="0"/>
          <c:showSerName val="0"/>
          <c:showPercent val="0"/>
          <c:showBubbleSize val="0"/>
        </c:dLbls>
        <c:gapWidth val="23"/>
        <c:gapDepth val="17"/>
        <c:shape val="box"/>
        <c:axId val="139205248"/>
        <c:axId val="139208192"/>
        <c:axId val="0"/>
        <c:extLst>
          <c:ext xmlns:c15="http://schemas.microsoft.com/office/drawing/2012/chart" uri="{02D57815-91ED-43cb-92C2-25804820EDAC}">
            <c15:filteredBarSeries>
              <c15:ser>
                <c:idx val="2"/>
                <c:order val="1"/>
                <c:tx>
                  <c:strRef>
                    <c:extLst>
                      <c:ext uri="{02D57815-91ED-43cb-92C2-25804820EDAC}">
                        <c15:formulaRef>
                          <c15:sqref>Лист1!$D$1</c15:sqref>
                        </c15:formulaRef>
                      </c:ext>
                    </c:extLst>
                    <c:strCache>
                      <c:ptCount val="1"/>
                      <c:pt idx="0">
                        <c:v>Столбец1</c:v>
                      </c:pt>
                    </c:strCache>
                  </c:strRef>
                </c:tx>
                <c:spPr>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numRef>
                    <c:extLst>
                      <c:ext uri="{02D57815-91ED-43cb-92C2-25804820EDAC}">
                        <c15:formulaRef>
                          <c15:sqref>Лист1!$A$2:$A$6</c15:sqref>
                        </c15:formulaRef>
                      </c:ext>
                    </c:extLst>
                    <c:numCache>
                      <c:formatCode>General</c:formatCode>
                      <c:ptCount val="5"/>
                      <c:pt idx="0">
                        <c:v>2024</c:v>
                      </c:pt>
                      <c:pt idx="1">
                        <c:v>2025</c:v>
                      </c:pt>
                      <c:pt idx="2">
                        <c:v>2026</c:v>
                      </c:pt>
                      <c:pt idx="3">
                        <c:v>2027</c:v>
                      </c:pt>
                    </c:numCache>
                  </c:numRef>
                </c:cat>
                <c:val>
                  <c:numRef>
                    <c:extLst>
                      <c:ext uri="{02D57815-91ED-43cb-92C2-25804820EDAC}">
                        <c15:formulaRef>
                          <c15:sqref>Лист1!$D$2:$D$6</c15:sqref>
                        </c15:formulaRef>
                      </c:ext>
                    </c:extLst>
                    <c:numCache>
                      <c:formatCode>General</c:formatCode>
                      <c:ptCount val="5"/>
                    </c:numCache>
                  </c:numRef>
                </c:val>
                <c:extLst>
                  <c:ext xmlns:c16="http://schemas.microsoft.com/office/drawing/2014/chart" uri="{C3380CC4-5D6E-409C-BE32-E72D297353CC}">
                    <c16:uniqueId val="{00000005-7E8E-40CD-9D25-5A71E2E87E83}"/>
                  </c:ext>
                </c:extLst>
              </c15:ser>
            </c15:filteredBarSeries>
          </c:ext>
        </c:extLst>
      </c:bar3DChart>
      <c:catAx>
        <c:axId val="139205248"/>
        <c:scaling>
          <c:orientation val="minMax"/>
        </c:scaling>
        <c:delete val="0"/>
        <c:axPos val="b"/>
        <c:numFmt formatCode="General" sourceLinked="1"/>
        <c:majorTickMark val="out"/>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rgbClr val="0033CC"/>
                </a:solidFill>
                <a:latin typeface="a_Albionic" panose="020B0903060703020204" pitchFamily="34" charset="-52"/>
                <a:ea typeface="+mn-ea"/>
                <a:cs typeface="+mn-cs"/>
              </a:defRPr>
            </a:pPr>
            <a:endParaRPr lang="en-US"/>
          </a:p>
        </c:txPr>
        <c:crossAx val="139208192"/>
        <c:crosses val="autoZero"/>
        <c:auto val="1"/>
        <c:lblAlgn val="ctr"/>
        <c:lblOffset val="100"/>
        <c:noMultiLvlLbl val="0"/>
      </c:catAx>
      <c:valAx>
        <c:axId val="139208192"/>
        <c:scaling>
          <c:orientation val="minMax"/>
        </c:scaling>
        <c:delete val="1"/>
        <c:axPos val="l"/>
        <c:majorGridlines>
          <c:spPr>
            <a:ln w="9525" cap="flat" cmpd="sng" algn="ctr">
              <a:noFill/>
              <a:round/>
            </a:ln>
            <a:effectLst/>
          </c:spPr>
        </c:majorGridlines>
        <c:numFmt formatCode="#,##0.0\ _₽" sourceLinked="1"/>
        <c:majorTickMark val="out"/>
        <c:minorTickMark val="none"/>
        <c:tickLblPos val="nextTo"/>
        <c:crossAx val="139205248"/>
        <c:crosses val="autoZero"/>
        <c:crossBetween val="between"/>
      </c:valAx>
      <c:spPr>
        <a:noFill/>
        <a:ln>
          <a:noFill/>
        </a:ln>
        <a:effectLst/>
      </c:spPr>
    </c:plotArea>
    <c:legend>
      <c:legendPos val="r"/>
      <c:layout>
        <c:manualLayout>
          <c:xMode val="edge"/>
          <c:yMode val="edge"/>
          <c:x val="0.73068096625869161"/>
          <c:y val="0.10104524103337761"/>
          <c:w val="0.19270690295734322"/>
          <c:h val="6.3439083676779279E-2"/>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20339379619689021"/>
          <c:y val="0.27395459637854958"/>
          <c:w val="0.7939128511353758"/>
          <c:h val="0.37651028658908919"/>
        </c:manualLayout>
      </c:layout>
      <c:bar3DChart>
        <c:barDir val="col"/>
        <c:grouping val="clustered"/>
        <c:varyColors val="0"/>
        <c:ser>
          <c:idx val="1"/>
          <c:order val="0"/>
          <c:tx>
            <c:strRef>
              <c:f>Лист1!$C$1</c:f>
              <c:strCache>
                <c:ptCount val="1"/>
                <c:pt idx="0">
                  <c:v>тыс.руб.</c:v>
                </c:pt>
              </c:strCache>
            </c:strRef>
          </c:tx>
          <c:spPr>
            <a:solidFill>
              <a:srgbClr val="00B0F0">
                <a:alpha val="79000"/>
              </a:srgbClr>
            </a:solidFill>
            <a:ln>
              <a:noFill/>
            </a:ln>
            <a:effectLst>
              <a:outerShdw blurRad="50800" dist="38100" dir="5400000" rotWithShape="0">
                <a:srgbClr val="000000">
                  <a:alpha val="35000"/>
                </a:srgbClr>
              </a:outerShdw>
            </a:effectLst>
            <a:scene3d>
              <a:camera prst="orthographicFront"/>
              <a:lightRig rig="threePt" dir="tl"/>
            </a:scene3d>
            <a:sp3d prstMaterial="plastic">
              <a:bevelT w="260350" prst="coolSlant"/>
              <a:bevelB w="38100"/>
            </a:sp3d>
          </c:spPr>
          <c:invertIfNegative val="0"/>
          <c:dLbls>
            <c:dLbl>
              <c:idx val="0"/>
              <c:layout>
                <c:manualLayout>
                  <c:x val="9.0948973671218149E-3"/>
                  <c:y val="-3.193743958519543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6DC-4CFD-8BC6-52B6ECB28285}"/>
                </c:ext>
              </c:extLst>
            </c:dLbl>
            <c:dLbl>
              <c:idx val="1"/>
              <c:layout>
                <c:manualLayout>
                  <c:x val="2.0009089311436676E-2"/>
                  <c:y val="-5.24241250722955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6DC-4CFD-8BC6-52B6ECB28285}"/>
                </c:ext>
              </c:extLst>
            </c:dLbl>
            <c:dLbl>
              <c:idx val="2"/>
              <c:layout>
                <c:manualLayout>
                  <c:x val="2.4804252525878971E-2"/>
                  <c:y val="-4.54407803469377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D6DC-4CFD-8BC6-52B6ECB28285}"/>
                </c:ext>
              </c:extLst>
            </c:dLbl>
            <c:dLbl>
              <c:idx val="3"/>
              <c:layout>
                <c:manualLayout>
                  <c:x val="1.5874784637316279E-2"/>
                  <c:y val="-6.546386436345547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6DC-4CFD-8BC6-52B6ECB28285}"/>
                </c:ext>
              </c:extLst>
            </c:dLbl>
            <c:spPr>
              <a:noFill/>
              <a:ln>
                <a:noFill/>
              </a:ln>
              <a:effectLst/>
            </c:spPr>
            <c:txPr>
              <a:bodyPr rot="0" spcFirstLastPara="1" vertOverflow="ellipsis" horzOverflow="clip" vert="horz" wrap="square" lIns="0" tIns="0" rIns="0" bIns="0" anchor="t" anchorCtr="1">
                <a:spAutoFit/>
              </a:bodyPr>
              <a:lstStyle/>
              <a:p>
                <a:pPr>
                  <a:defRPr sz="14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numRef>
              <c:f>Лист1!$A$2:$A$6</c:f>
              <c:numCache>
                <c:formatCode>General</c:formatCode>
                <c:ptCount val="5"/>
                <c:pt idx="0">
                  <c:v>2024</c:v>
                </c:pt>
                <c:pt idx="1">
                  <c:v>2025</c:v>
                </c:pt>
                <c:pt idx="2">
                  <c:v>2026</c:v>
                </c:pt>
                <c:pt idx="3">
                  <c:v>2027</c:v>
                </c:pt>
              </c:numCache>
            </c:numRef>
          </c:cat>
          <c:val>
            <c:numRef>
              <c:f>Лист1!$C$2:$C$6</c:f>
              <c:numCache>
                <c:formatCode>#,##0.0</c:formatCode>
                <c:ptCount val="5"/>
                <c:pt idx="0">
                  <c:v>1381</c:v>
                </c:pt>
                <c:pt idx="1">
                  <c:v>1457.9</c:v>
                </c:pt>
                <c:pt idx="2">
                  <c:v>2648.7</c:v>
                </c:pt>
                <c:pt idx="3">
                  <c:v>1933.3</c:v>
                </c:pt>
              </c:numCache>
            </c:numRef>
          </c:val>
          <c:shape val="cylinder"/>
          <c:extLst>
            <c:ext xmlns:c16="http://schemas.microsoft.com/office/drawing/2014/chart" uri="{C3380CC4-5D6E-409C-BE32-E72D297353CC}">
              <c16:uniqueId val="{00000004-D6DC-4CFD-8BC6-52B6ECB28285}"/>
            </c:ext>
          </c:extLst>
        </c:ser>
        <c:dLbls>
          <c:showLegendKey val="0"/>
          <c:showVal val="1"/>
          <c:showCatName val="0"/>
          <c:showSerName val="0"/>
          <c:showPercent val="0"/>
          <c:showBubbleSize val="0"/>
        </c:dLbls>
        <c:gapWidth val="23"/>
        <c:gapDepth val="17"/>
        <c:shape val="box"/>
        <c:axId val="139042176"/>
        <c:axId val="139049216"/>
        <c:axId val="0"/>
        <c:extLst>
          <c:ext xmlns:c15="http://schemas.microsoft.com/office/drawing/2012/chart" uri="{02D57815-91ED-43cb-92C2-25804820EDAC}">
            <c15:filteredBarSeries>
              <c15:ser>
                <c:idx val="2"/>
                <c:order val="1"/>
                <c:tx>
                  <c:strRef>
                    <c:extLst>
                      <c:ext uri="{02D57815-91ED-43cb-92C2-25804820EDAC}">
                        <c15:formulaRef>
                          <c15:sqref>Лист1!$D$1</c15:sqref>
                        </c15:formulaRef>
                      </c:ext>
                    </c:extLst>
                    <c:strCache>
                      <c:ptCount val="1"/>
                      <c:pt idx="0">
                        <c:v>Столбец1</c:v>
                      </c:pt>
                    </c:strCache>
                  </c:strRef>
                </c:tx>
                <c:spPr>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numRef>
                    <c:extLst>
                      <c:ext uri="{02D57815-91ED-43cb-92C2-25804820EDAC}">
                        <c15:formulaRef>
                          <c15:sqref>Лист1!$A$2:$A$6</c15:sqref>
                        </c15:formulaRef>
                      </c:ext>
                    </c:extLst>
                    <c:numCache>
                      <c:formatCode>General</c:formatCode>
                      <c:ptCount val="5"/>
                      <c:pt idx="0">
                        <c:v>2024</c:v>
                      </c:pt>
                      <c:pt idx="1">
                        <c:v>2025</c:v>
                      </c:pt>
                      <c:pt idx="2">
                        <c:v>2026</c:v>
                      </c:pt>
                      <c:pt idx="3">
                        <c:v>2027</c:v>
                      </c:pt>
                    </c:numCache>
                  </c:numRef>
                </c:cat>
                <c:val>
                  <c:numRef>
                    <c:extLst>
                      <c:ext uri="{02D57815-91ED-43cb-92C2-25804820EDAC}">
                        <c15:formulaRef>
                          <c15:sqref>Лист1!$D$2:$D$6</c15:sqref>
                        </c15:formulaRef>
                      </c:ext>
                    </c:extLst>
                    <c:numCache>
                      <c:formatCode>General</c:formatCode>
                      <c:ptCount val="5"/>
                    </c:numCache>
                  </c:numRef>
                </c:val>
                <c:extLst>
                  <c:ext xmlns:c16="http://schemas.microsoft.com/office/drawing/2014/chart" uri="{C3380CC4-5D6E-409C-BE32-E72D297353CC}">
                    <c16:uniqueId val="{00000005-D6DC-4CFD-8BC6-52B6ECB28285}"/>
                  </c:ext>
                </c:extLst>
              </c15:ser>
            </c15:filteredBarSeries>
          </c:ext>
        </c:extLst>
      </c:bar3DChart>
      <c:catAx>
        <c:axId val="139042176"/>
        <c:scaling>
          <c:orientation val="minMax"/>
        </c:scaling>
        <c:delete val="0"/>
        <c:axPos val="b"/>
        <c:numFmt formatCode="General" sourceLinked="1"/>
        <c:majorTickMark val="out"/>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rgbClr val="0033CC"/>
                </a:solidFill>
                <a:latin typeface="a_Albionic" panose="020B0903060703020204" pitchFamily="34" charset="-52"/>
                <a:ea typeface="+mn-ea"/>
                <a:cs typeface="+mn-cs"/>
              </a:defRPr>
            </a:pPr>
            <a:endParaRPr lang="en-US"/>
          </a:p>
        </c:txPr>
        <c:crossAx val="139049216"/>
        <c:crosses val="autoZero"/>
        <c:auto val="1"/>
        <c:lblAlgn val="ctr"/>
        <c:lblOffset val="100"/>
        <c:noMultiLvlLbl val="0"/>
      </c:catAx>
      <c:valAx>
        <c:axId val="139049216"/>
        <c:scaling>
          <c:orientation val="minMax"/>
        </c:scaling>
        <c:delete val="1"/>
        <c:axPos val="l"/>
        <c:majorGridlines>
          <c:spPr>
            <a:ln w="9525" cap="flat" cmpd="sng" algn="ctr">
              <a:noFill/>
              <a:round/>
            </a:ln>
            <a:effectLst/>
          </c:spPr>
        </c:majorGridlines>
        <c:numFmt formatCode="#,##0.0" sourceLinked="1"/>
        <c:majorTickMark val="out"/>
        <c:minorTickMark val="none"/>
        <c:tickLblPos val="nextTo"/>
        <c:crossAx val="139042176"/>
        <c:crosses val="autoZero"/>
        <c:crossBetween val="between"/>
      </c:valAx>
      <c:spPr>
        <a:noFill/>
        <a:ln>
          <a:noFill/>
        </a:ln>
        <a:effectLst/>
      </c:spPr>
    </c:plotArea>
    <c:legend>
      <c:legendPos val="r"/>
      <c:layout>
        <c:manualLayout>
          <c:xMode val="edge"/>
          <c:yMode val="edge"/>
          <c:x val="0.6870247572734185"/>
          <c:y val="0.73026913152328221"/>
          <c:w val="0.26182917451263116"/>
          <c:h val="6.3439083676779279E-2"/>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20339379619689021"/>
          <c:y val="0.27395459637854958"/>
          <c:w val="0.7939128511353758"/>
          <c:h val="0.37651028658908919"/>
        </c:manualLayout>
      </c:layout>
      <c:bar3DChart>
        <c:barDir val="col"/>
        <c:grouping val="clustered"/>
        <c:varyColors val="0"/>
        <c:ser>
          <c:idx val="1"/>
          <c:order val="0"/>
          <c:tx>
            <c:strRef>
              <c:f>Лист1!$C$1</c:f>
              <c:strCache>
                <c:ptCount val="1"/>
                <c:pt idx="0">
                  <c:v>тыс.руб.</c:v>
                </c:pt>
              </c:strCache>
            </c:strRef>
          </c:tx>
          <c:spPr>
            <a:solidFill>
              <a:srgbClr val="00B0F0">
                <a:alpha val="79000"/>
              </a:srgbClr>
            </a:solidFill>
            <a:ln>
              <a:noFill/>
            </a:ln>
            <a:effectLst>
              <a:outerShdw blurRad="50800" dist="38100" dir="5400000" rotWithShape="0">
                <a:srgbClr val="000000">
                  <a:alpha val="35000"/>
                </a:srgbClr>
              </a:outerShdw>
            </a:effectLst>
            <a:scene3d>
              <a:camera prst="orthographicFront"/>
              <a:lightRig rig="threePt" dir="tl"/>
            </a:scene3d>
            <a:sp3d prstMaterial="plastic">
              <a:bevelT w="260350" prst="coolSlant"/>
              <a:bevelB w="38100"/>
            </a:sp3d>
          </c:spPr>
          <c:invertIfNegative val="0"/>
          <c:dPt>
            <c:idx val="0"/>
            <c:invertIfNegative val="0"/>
            <c:bubble3D val="0"/>
            <c:extLst>
              <c:ext xmlns:c16="http://schemas.microsoft.com/office/drawing/2014/chart" uri="{C3380CC4-5D6E-409C-BE32-E72D297353CC}">
                <c16:uniqueId val="{00000000-6D1B-4948-AB62-102590253EA2}"/>
              </c:ext>
            </c:extLst>
          </c:dPt>
          <c:dLbls>
            <c:dLbl>
              <c:idx val="0"/>
              <c:layout>
                <c:manualLayout>
                  <c:x val="0"/>
                  <c:y val="-9.293368596097638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6D1B-4948-AB62-102590253EA2}"/>
                </c:ext>
              </c:extLst>
            </c:dLbl>
            <c:dLbl>
              <c:idx val="1"/>
              <c:layout>
                <c:manualLayout>
                  <c:x val="-7.2762702664214356E-17"/>
                  <c:y val="-8.131697521585441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6D1B-4948-AB62-102590253EA2}"/>
                </c:ext>
              </c:extLst>
            </c:dLbl>
            <c:dLbl>
              <c:idx val="2"/>
              <c:layout>
                <c:manualLayout>
                  <c:x val="2.254023826554848E-2"/>
                  <c:y val="-5.507175964311281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6D1B-4948-AB62-102590253EA2}"/>
                </c:ext>
              </c:extLst>
            </c:dLbl>
            <c:dLbl>
              <c:idx val="3"/>
              <c:layout>
                <c:manualLayout>
                  <c:x val="3.2144115454112804E-2"/>
                  <c:y val="-5.262255863522198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D1B-4948-AB62-102590253EA2}"/>
                </c:ext>
              </c:extLst>
            </c:dLbl>
            <c:spPr>
              <a:noFill/>
              <a:ln>
                <a:noFill/>
              </a:ln>
              <a:effectLst/>
            </c:spPr>
            <c:txPr>
              <a:bodyPr rot="0" spcFirstLastPara="1" vertOverflow="ellipsis" horzOverflow="clip" vert="horz" wrap="square" lIns="0" tIns="0" rIns="0" bIns="0" anchor="t" anchorCtr="1">
                <a:spAutoFit/>
              </a:bodyPr>
              <a:lstStyle/>
              <a:p>
                <a:pPr>
                  <a:defRPr sz="14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numRef>
              <c:f>Лист1!$A$2:$A$6</c:f>
              <c:numCache>
                <c:formatCode>General</c:formatCode>
                <c:ptCount val="5"/>
                <c:pt idx="0">
                  <c:v>2024</c:v>
                </c:pt>
                <c:pt idx="1">
                  <c:v>2025</c:v>
                </c:pt>
                <c:pt idx="2">
                  <c:v>2026</c:v>
                </c:pt>
                <c:pt idx="3">
                  <c:v>2027</c:v>
                </c:pt>
              </c:numCache>
            </c:numRef>
          </c:cat>
          <c:val>
            <c:numRef>
              <c:f>Лист1!$C$2:$C$6</c:f>
              <c:numCache>
                <c:formatCode>#,##0.0</c:formatCode>
                <c:ptCount val="5"/>
                <c:pt idx="0">
                  <c:v>2032</c:v>
                </c:pt>
                <c:pt idx="1">
                  <c:v>2114</c:v>
                </c:pt>
                <c:pt idx="2">
                  <c:v>2087</c:v>
                </c:pt>
                <c:pt idx="3">
                  <c:v>2073</c:v>
                </c:pt>
              </c:numCache>
            </c:numRef>
          </c:val>
          <c:shape val="cylinder"/>
          <c:extLst>
            <c:ext xmlns:c16="http://schemas.microsoft.com/office/drawing/2014/chart" uri="{C3380CC4-5D6E-409C-BE32-E72D297353CC}">
              <c16:uniqueId val="{00000004-6D1B-4948-AB62-102590253EA2}"/>
            </c:ext>
          </c:extLst>
        </c:ser>
        <c:dLbls>
          <c:showLegendKey val="0"/>
          <c:showVal val="1"/>
          <c:showCatName val="0"/>
          <c:showSerName val="0"/>
          <c:showPercent val="0"/>
          <c:showBubbleSize val="0"/>
        </c:dLbls>
        <c:gapWidth val="23"/>
        <c:gapDepth val="17"/>
        <c:shape val="box"/>
        <c:axId val="139141120"/>
        <c:axId val="139143808"/>
        <c:axId val="0"/>
        <c:extLst>
          <c:ext xmlns:c15="http://schemas.microsoft.com/office/drawing/2012/chart" uri="{02D57815-91ED-43cb-92C2-25804820EDAC}">
            <c15:filteredBarSeries>
              <c15:ser>
                <c:idx val="2"/>
                <c:order val="1"/>
                <c:tx>
                  <c:strRef>
                    <c:extLst>
                      <c:ext uri="{02D57815-91ED-43cb-92C2-25804820EDAC}">
                        <c15:formulaRef>
                          <c15:sqref>Лист1!$D$1</c15:sqref>
                        </c15:formulaRef>
                      </c:ext>
                    </c:extLst>
                    <c:strCache>
                      <c:ptCount val="1"/>
                      <c:pt idx="0">
                        <c:v>Столбец1</c:v>
                      </c:pt>
                    </c:strCache>
                  </c:strRef>
                </c:tx>
                <c:spPr>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numRef>
                    <c:extLst>
                      <c:ext uri="{02D57815-91ED-43cb-92C2-25804820EDAC}">
                        <c15:formulaRef>
                          <c15:sqref>Лист1!$A$2:$A$6</c15:sqref>
                        </c15:formulaRef>
                      </c:ext>
                    </c:extLst>
                    <c:numCache>
                      <c:formatCode>General</c:formatCode>
                      <c:ptCount val="5"/>
                      <c:pt idx="0">
                        <c:v>2024</c:v>
                      </c:pt>
                      <c:pt idx="1">
                        <c:v>2025</c:v>
                      </c:pt>
                      <c:pt idx="2">
                        <c:v>2026</c:v>
                      </c:pt>
                      <c:pt idx="3">
                        <c:v>2027</c:v>
                      </c:pt>
                    </c:numCache>
                  </c:numRef>
                </c:cat>
                <c:val>
                  <c:numRef>
                    <c:extLst>
                      <c:ext uri="{02D57815-91ED-43cb-92C2-25804820EDAC}">
                        <c15:formulaRef>
                          <c15:sqref>Лист1!$D$2:$D$6</c15:sqref>
                        </c15:formulaRef>
                      </c:ext>
                    </c:extLst>
                    <c:numCache>
                      <c:formatCode>General</c:formatCode>
                      <c:ptCount val="5"/>
                    </c:numCache>
                  </c:numRef>
                </c:val>
                <c:extLst>
                  <c:ext xmlns:c16="http://schemas.microsoft.com/office/drawing/2014/chart" uri="{C3380CC4-5D6E-409C-BE32-E72D297353CC}">
                    <c16:uniqueId val="{00000005-6D1B-4948-AB62-102590253EA2}"/>
                  </c:ext>
                </c:extLst>
              </c15:ser>
            </c15:filteredBarSeries>
          </c:ext>
        </c:extLst>
      </c:bar3DChart>
      <c:catAx>
        <c:axId val="139141120"/>
        <c:scaling>
          <c:orientation val="minMax"/>
        </c:scaling>
        <c:delete val="0"/>
        <c:axPos val="b"/>
        <c:numFmt formatCode="General" sourceLinked="1"/>
        <c:majorTickMark val="out"/>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rgbClr val="0033CC"/>
                </a:solidFill>
                <a:latin typeface="a_Albionic" panose="020B0903060703020204" pitchFamily="34" charset="-52"/>
                <a:ea typeface="+mn-ea"/>
                <a:cs typeface="+mn-cs"/>
              </a:defRPr>
            </a:pPr>
            <a:endParaRPr lang="en-US"/>
          </a:p>
        </c:txPr>
        <c:crossAx val="139143808"/>
        <c:crosses val="autoZero"/>
        <c:auto val="1"/>
        <c:lblAlgn val="ctr"/>
        <c:lblOffset val="100"/>
        <c:noMultiLvlLbl val="0"/>
      </c:catAx>
      <c:valAx>
        <c:axId val="139143808"/>
        <c:scaling>
          <c:orientation val="minMax"/>
        </c:scaling>
        <c:delete val="1"/>
        <c:axPos val="l"/>
        <c:majorGridlines>
          <c:spPr>
            <a:ln w="9525" cap="flat" cmpd="sng" algn="ctr">
              <a:noFill/>
              <a:round/>
            </a:ln>
            <a:effectLst/>
          </c:spPr>
        </c:majorGridlines>
        <c:numFmt formatCode="#,##0.0" sourceLinked="1"/>
        <c:majorTickMark val="out"/>
        <c:minorTickMark val="none"/>
        <c:tickLblPos val="nextTo"/>
        <c:crossAx val="139141120"/>
        <c:crosses val="autoZero"/>
        <c:crossBetween val="between"/>
      </c:valAx>
      <c:spPr>
        <a:noFill/>
        <a:ln>
          <a:noFill/>
        </a:ln>
        <a:effectLst/>
      </c:spPr>
    </c:plotArea>
    <c:legend>
      <c:legendPos val="r"/>
      <c:legendEntry>
        <c:idx val="0"/>
        <c:txPr>
          <a:bodyPr rot="0" spcFirstLastPara="1" vertOverflow="ellipsis" vert="horz" wrap="square" anchor="ctr" anchorCtr="1"/>
          <a:lstStyle/>
          <a:p>
            <a:pPr>
              <a:defRPr sz="14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legendEntry>
      <c:layout>
        <c:manualLayout>
          <c:xMode val="edge"/>
          <c:yMode val="edge"/>
          <c:x val="0.63013958544788373"/>
          <c:y val="8.9461939178722666E-2"/>
          <c:w val="0.24223369114512924"/>
          <c:h val="6.3439083676779279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20339379619689021"/>
          <c:y val="0.27395459637854958"/>
          <c:w val="0.7939128511353758"/>
          <c:h val="0.37651028658908919"/>
        </c:manualLayout>
      </c:layout>
      <c:bar3DChart>
        <c:barDir val="col"/>
        <c:grouping val="clustered"/>
        <c:varyColors val="0"/>
        <c:ser>
          <c:idx val="1"/>
          <c:order val="0"/>
          <c:tx>
            <c:strRef>
              <c:f>Лист1!$C$1</c:f>
              <c:strCache>
                <c:ptCount val="1"/>
                <c:pt idx="0">
                  <c:v>ФАКТ,тыс.руб.</c:v>
                </c:pt>
              </c:strCache>
            </c:strRef>
          </c:tx>
          <c:spPr>
            <a:solidFill>
              <a:srgbClr val="00B0F0">
                <a:alpha val="79000"/>
              </a:srgbClr>
            </a:solidFill>
            <a:ln>
              <a:noFill/>
            </a:ln>
            <a:effectLst>
              <a:outerShdw blurRad="50800" dist="38100" dir="5400000" rotWithShape="0">
                <a:srgbClr val="000000">
                  <a:alpha val="35000"/>
                </a:srgbClr>
              </a:outerShdw>
            </a:effectLst>
            <a:scene3d>
              <a:camera prst="orthographicFront"/>
              <a:lightRig rig="threePt" dir="tl"/>
            </a:scene3d>
            <a:sp3d prstMaterial="plastic">
              <a:bevelT w="260350" prst="coolSlant"/>
              <a:bevelB w="38100"/>
            </a:sp3d>
          </c:spPr>
          <c:invertIfNegative val="0"/>
          <c:dLbls>
            <c:dLbl>
              <c:idx val="0"/>
              <c:layout>
                <c:manualLayout>
                  <c:x val="0"/>
                  <c:y val="-9.293368596097638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517-4E4E-973D-AC8787C65115}"/>
                </c:ext>
              </c:extLst>
            </c:dLbl>
            <c:dLbl>
              <c:idx val="1"/>
              <c:layout>
                <c:manualLayout>
                  <c:x val="0"/>
                  <c:y val="-6.526543080052901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517-4E4E-973D-AC8787C65115}"/>
                </c:ext>
              </c:extLst>
            </c:dLbl>
            <c:dLbl>
              <c:idx val="2"/>
              <c:layout>
                <c:manualLayout>
                  <c:x val="2.8254867671831482E-2"/>
                  <c:y val="-5.828208607517118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517-4E4E-973D-AC8787C65115}"/>
                </c:ext>
              </c:extLst>
            </c:dLbl>
            <c:dLbl>
              <c:idx val="3"/>
              <c:layout>
                <c:manualLayout>
                  <c:x val="4.1668497797917807E-2"/>
                  <c:y val="-6.867419079551383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E517-4E4E-973D-AC8787C65115}"/>
                </c:ext>
              </c:extLst>
            </c:dLbl>
            <c:spPr>
              <a:noFill/>
              <a:ln>
                <a:noFill/>
              </a:ln>
              <a:effectLst/>
            </c:spPr>
            <c:txPr>
              <a:bodyPr rot="0" spcFirstLastPara="1" vertOverflow="ellipsis" horzOverflow="clip" vert="horz" wrap="square" lIns="0" tIns="0" rIns="0" bIns="0" anchor="t" anchorCtr="1">
                <a:spAutoFit/>
              </a:bodyPr>
              <a:lstStyle/>
              <a:p>
                <a:pPr>
                  <a:defRPr sz="14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numRef>
              <c:f>Лист1!$A$2:$A$6</c:f>
              <c:numCache>
                <c:formatCode>General</c:formatCode>
                <c:ptCount val="5"/>
                <c:pt idx="0">
                  <c:v>2024</c:v>
                </c:pt>
                <c:pt idx="1">
                  <c:v>2025</c:v>
                </c:pt>
                <c:pt idx="2">
                  <c:v>2026</c:v>
                </c:pt>
                <c:pt idx="3">
                  <c:v>2027</c:v>
                </c:pt>
              </c:numCache>
            </c:numRef>
          </c:cat>
          <c:val>
            <c:numRef>
              <c:f>Лист1!$C$2:$C$6</c:f>
              <c:numCache>
                <c:formatCode>#,##0.0</c:formatCode>
                <c:ptCount val="5"/>
                <c:pt idx="0">
                  <c:v>464</c:v>
                </c:pt>
                <c:pt idx="1">
                  <c:v>461.2</c:v>
                </c:pt>
                <c:pt idx="2">
                  <c:v>488.2</c:v>
                </c:pt>
                <c:pt idx="3">
                  <c:v>515.5</c:v>
                </c:pt>
              </c:numCache>
            </c:numRef>
          </c:val>
          <c:shape val="cylinder"/>
          <c:extLst>
            <c:ext xmlns:c16="http://schemas.microsoft.com/office/drawing/2014/chart" uri="{C3380CC4-5D6E-409C-BE32-E72D297353CC}">
              <c16:uniqueId val="{00000004-E517-4E4E-973D-AC8787C65115}"/>
            </c:ext>
          </c:extLst>
        </c:ser>
        <c:dLbls>
          <c:showLegendKey val="0"/>
          <c:showVal val="1"/>
          <c:showCatName val="0"/>
          <c:showSerName val="0"/>
          <c:showPercent val="0"/>
          <c:showBubbleSize val="0"/>
        </c:dLbls>
        <c:gapWidth val="23"/>
        <c:gapDepth val="17"/>
        <c:shape val="box"/>
        <c:axId val="139189632"/>
        <c:axId val="144312576"/>
        <c:axId val="0"/>
        <c:extLst>
          <c:ext xmlns:c15="http://schemas.microsoft.com/office/drawing/2012/chart" uri="{02D57815-91ED-43cb-92C2-25804820EDAC}">
            <c15:filteredBarSeries>
              <c15:ser>
                <c:idx val="2"/>
                <c:order val="1"/>
                <c:tx>
                  <c:strRef>
                    <c:extLst>
                      <c:ext uri="{02D57815-91ED-43cb-92C2-25804820EDAC}">
                        <c15:formulaRef>
                          <c15:sqref>Лист1!$D$1</c15:sqref>
                        </c15:formulaRef>
                      </c:ext>
                    </c:extLst>
                    <c:strCache>
                      <c:ptCount val="1"/>
                      <c:pt idx="0">
                        <c:v>Столбец1</c:v>
                      </c:pt>
                    </c:strCache>
                  </c:strRef>
                </c:tx>
                <c:spPr>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numRef>
                    <c:extLst>
                      <c:ext uri="{02D57815-91ED-43cb-92C2-25804820EDAC}">
                        <c15:formulaRef>
                          <c15:sqref>Лист1!$A$2:$A$6</c15:sqref>
                        </c15:formulaRef>
                      </c:ext>
                    </c:extLst>
                    <c:numCache>
                      <c:formatCode>General</c:formatCode>
                      <c:ptCount val="5"/>
                      <c:pt idx="0">
                        <c:v>2023</c:v>
                      </c:pt>
                      <c:pt idx="1">
                        <c:v>2024</c:v>
                      </c:pt>
                      <c:pt idx="2">
                        <c:v>2025</c:v>
                      </c:pt>
                      <c:pt idx="3">
                        <c:v>2026</c:v>
                      </c:pt>
                    </c:numCache>
                  </c:numRef>
                </c:cat>
                <c:val>
                  <c:numRef>
                    <c:extLst>
                      <c:ext uri="{02D57815-91ED-43cb-92C2-25804820EDAC}">
                        <c15:formulaRef>
                          <c15:sqref>Лист1!$D$2:$D$6</c15:sqref>
                        </c15:formulaRef>
                      </c:ext>
                    </c:extLst>
                    <c:numCache>
                      <c:formatCode>General</c:formatCode>
                      <c:ptCount val="5"/>
                    </c:numCache>
                  </c:numRef>
                </c:val>
                <c:extLst>
                  <c:ext xmlns:c16="http://schemas.microsoft.com/office/drawing/2014/chart" uri="{C3380CC4-5D6E-409C-BE32-E72D297353CC}">
                    <c16:uniqueId val="{00000005-E517-4E4E-973D-AC8787C65115}"/>
                  </c:ext>
                </c:extLst>
              </c15:ser>
            </c15:filteredBarSeries>
          </c:ext>
        </c:extLst>
      </c:bar3DChart>
      <c:catAx>
        <c:axId val="139189632"/>
        <c:scaling>
          <c:orientation val="minMax"/>
        </c:scaling>
        <c:delete val="0"/>
        <c:axPos val="b"/>
        <c:numFmt formatCode="General" sourceLinked="1"/>
        <c:majorTickMark val="out"/>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rgbClr val="0033CC"/>
                </a:solidFill>
                <a:latin typeface="a_Albionic" panose="020B0903060703020204" pitchFamily="34" charset="-52"/>
                <a:ea typeface="+mn-ea"/>
                <a:cs typeface="+mn-cs"/>
              </a:defRPr>
            </a:pPr>
            <a:endParaRPr lang="en-US"/>
          </a:p>
        </c:txPr>
        <c:crossAx val="144312576"/>
        <c:crosses val="autoZero"/>
        <c:auto val="1"/>
        <c:lblAlgn val="ctr"/>
        <c:lblOffset val="100"/>
        <c:noMultiLvlLbl val="0"/>
      </c:catAx>
      <c:valAx>
        <c:axId val="144312576"/>
        <c:scaling>
          <c:orientation val="minMax"/>
        </c:scaling>
        <c:delete val="1"/>
        <c:axPos val="l"/>
        <c:majorGridlines>
          <c:spPr>
            <a:ln w="9525" cap="flat" cmpd="sng" algn="ctr">
              <a:noFill/>
              <a:round/>
            </a:ln>
            <a:effectLst/>
          </c:spPr>
        </c:majorGridlines>
        <c:numFmt formatCode="#,##0.0" sourceLinked="1"/>
        <c:majorTickMark val="out"/>
        <c:minorTickMark val="none"/>
        <c:tickLblPos val="nextTo"/>
        <c:crossAx val="139189632"/>
        <c:crosses val="autoZero"/>
        <c:crossBetween val="between"/>
      </c:valAx>
      <c:spPr>
        <a:noFill/>
        <a:ln>
          <a:noFill/>
        </a:ln>
        <a:effectLst/>
      </c:spPr>
    </c:plotArea>
    <c:legend>
      <c:legendPos val="r"/>
      <c:layout>
        <c:manualLayout>
          <c:xMode val="edge"/>
          <c:yMode val="edge"/>
          <c:x val="0.59924443899813107"/>
          <c:y val="0.10104524103337761"/>
          <c:w val="0.32414337930185227"/>
          <c:h val="6.3439083676779279E-2"/>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view3D>
      <c:rotX val="15"/>
      <c:rotY val="20"/>
      <c:rAngAx val="1"/>
    </c:view3D>
    <c:floor>
      <c:thickness val="0"/>
    </c:floor>
    <c:sideWall>
      <c:thickness val="0"/>
    </c:sideWall>
    <c:backWall>
      <c:thickness val="0"/>
    </c:backWall>
    <c:plotArea>
      <c:layout>
        <c:manualLayout>
          <c:layoutTarget val="inner"/>
          <c:xMode val="edge"/>
          <c:yMode val="edge"/>
          <c:x val="9.807977636046622E-2"/>
          <c:y val="9.5441177058677412E-2"/>
          <c:w val="0.87461836447831565"/>
          <c:h val="0.77238085269992263"/>
        </c:manualLayout>
      </c:layout>
      <c:bar3DChart>
        <c:barDir val="col"/>
        <c:grouping val="clustered"/>
        <c:varyColors val="0"/>
        <c:ser>
          <c:idx val="0"/>
          <c:order val="0"/>
          <c:tx>
            <c:strRef>
              <c:f>Лист1!$B$1</c:f>
              <c:strCache>
                <c:ptCount val="1"/>
                <c:pt idx="0">
                  <c:v>тыс.человек</c:v>
                </c:pt>
              </c:strCache>
            </c:strRef>
          </c:tx>
          <c:invertIfNegative val="0"/>
          <c:dLbls>
            <c:spPr>
              <a:noFill/>
              <a:ln>
                <a:noFill/>
              </a:ln>
              <a:effectLst/>
            </c:spPr>
            <c:txPr>
              <a:bodyPr/>
              <a:lstStyle/>
              <a:p>
                <a:pPr>
                  <a:defRPr sz="1200" b="1">
                    <a:latin typeface="Times New Roman" panose="02020603050405020304" pitchFamily="18" charset="0"/>
                    <a:cs typeface="Times New Roman" panose="02020603050405020304"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Лист1!$A$2:$A$6</c:f>
              <c:strCache>
                <c:ptCount val="5"/>
                <c:pt idx="0">
                  <c:v>отчет 2023</c:v>
                </c:pt>
                <c:pt idx="1">
                  <c:v>оценка 2024</c:v>
                </c:pt>
                <c:pt idx="2">
                  <c:v> прогноз 2025</c:v>
                </c:pt>
                <c:pt idx="3">
                  <c:v> прогноз 2026</c:v>
                </c:pt>
                <c:pt idx="4">
                  <c:v>прогноз 2027</c:v>
                </c:pt>
              </c:strCache>
            </c:strRef>
          </c:cat>
          <c:val>
            <c:numRef>
              <c:f>Лист1!$B$2:$B$6</c:f>
              <c:numCache>
                <c:formatCode>#,##0.0</c:formatCode>
                <c:ptCount val="5"/>
                <c:pt idx="0">
                  <c:v>3063.9</c:v>
                </c:pt>
                <c:pt idx="1">
                  <c:v>3534.4</c:v>
                </c:pt>
                <c:pt idx="2">
                  <c:v>3851.1</c:v>
                </c:pt>
                <c:pt idx="3">
                  <c:v>4108</c:v>
                </c:pt>
                <c:pt idx="4">
                  <c:v>4353.8999999999996</c:v>
                </c:pt>
              </c:numCache>
            </c:numRef>
          </c:val>
          <c:extLst>
            <c:ext xmlns:c16="http://schemas.microsoft.com/office/drawing/2014/chart" uri="{C3380CC4-5D6E-409C-BE32-E72D297353CC}">
              <c16:uniqueId val="{00000000-0008-46B3-950C-051EDFD27F95}"/>
            </c:ext>
          </c:extLst>
        </c:ser>
        <c:dLbls>
          <c:showLegendKey val="0"/>
          <c:showVal val="0"/>
          <c:showCatName val="0"/>
          <c:showSerName val="0"/>
          <c:showPercent val="0"/>
          <c:showBubbleSize val="0"/>
        </c:dLbls>
        <c:gapWidth val="150"/>
        <c:shape val="pyramid"/>
        <c:axId val="71193728"/>
        <c:axId val="71195264"/>
        <c:axId val="0"/>
      </c:bar3DChart>
      <c:catAx>
        <c:axId val="71193728"/>
        <c:scaling>
          <c:orientation val="minMax"/>
        </c:scaling>
        <c:delete val="0"/>
        <c:axPos val="b"/>
        <c:numFmt formatCode="General" sourceLinked="1"/>
        <c:majorTickMark val="out"/>
        <c:minorTickMark val="none"/>
        <c:tickLblPos val="low"/>
        <c:txPr>
          <a:bodyPr/>
          <a:lstStyle/>
          <a:p>
            <a:pPr>
              <a:defRPr sz="1400" b="1">
                <a:solidFill>
                  <a:schemeClr val="tx1"/>
                </a:solidFill>
                <a:latin typeface="Times New Roman" pitchFamily="18" charset="0"/>
                <a:cs typeface="Times New Roman" pitchFamily="18" charset="0"/>
              </a:defRPr>
            </a:pPr>
            <a:endParaRPr lang="en-US"/>
          </a:p>
        </c:txPr>
        <c:crossAx val="71195264"/>
        <c:crosses val="autoZero"/>
        <c:auto val="0"/>
        <c:lblAlgn val="ctr"/>
        <c:lblOffset val="100"/>
        <c:tickMarkSkip val="1"/>
        <c:noMultiLvlLbl val="0"/>
      </c:catAx>
      <c:valAx>
        <c:axId val="71195264"/>
        <c:scaling>
          <c:orientation val="minMax"/>
        </c:scaling>
        <c:delete val="0"/>
        <c:axPos val="l"/>
        <c:numFmt formatCode="#,##0.0" sourceLinked="1"/>
        <c:majorTickMark val="out"/>
        <c:minorTickMark val="none"/>
        <c:tickLblPos val="nextTo"/>
        <c:txPr>
          <a:bodyPr/>
          <a:lstStyle/>
          <a:p>
            <a:pPr>
              <a:defRPr sz="1400" b="0">
                <a:latin typeface="Times New Roman" pitchFamily="18" charset="0"/>
                <a:cs typeface="Times New Roman" pitchFamily="18" charset="0"/>
              </a:defRPr>
            </a:pPr>
            <a:endParaRPr lang="en-US"/>
          </a:p>
        </c:txPr>
        <c:crossAx val="71193728"/>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20339379619689021"/>
          <c:y val="0.27395459637854958"/>
          <c:w val="0.7939128511353758"/>
          <c:h val="0.37651028658908919"/>
        </c:manualLayout>
      </c:layout>
      <c:bar3DChart>
        <c:barDir val="col"/>
        <c:grouping val="clustered"/>
        <c:varyColors val="0"/>
        <c:ser>
          <c:idx val="1"/>
          <c:order val="0"/>
          <c:tx>
            <c:strRef>
              <c:f>Лист1!$C$1</c:f>
              <c:strCache>
                <c:ptCount val="1"/>
                <c:pt idx="0">
                  <c:v>тыс.руб.</c:v>
                </c:pt>
              </c:strCache>
            </c:strRef>
          </c:tx>
          <c:spPr>
            <a:solidFill>
              <a:srgbClr val="00B0F0">
                <a:alpha val="79000"/>
              </a:srgbClr>
            </a:solidFill>
            <a:ln>
              <a:noFill/>
            </a:ln>
            <a:effectLst>
              <a:outerShdw blurRad="50800" dist="38100" dir="5400000" rotWithShape="0">
                <a:srgbClr val="000000">
                  <a:alpha val="35000"/>
                </a:srgbClr>
              </a:outerShdw>
            </a:effectLst>
            <a:scene3d>
              <a:camera prst="orthographicFront"/>
              <a:lightRig rig="threePt" dir="tl"/>
            </a:scene3d>
            <a:sp3d prstMaterial="plastic">
              <a:bevelT w="260350" prst="coolSlant"/>
              <a:bevelB w="38100"/>
            </a:sp3d>
          </c:spPr>
          <c:invertIfNegative val="0"/>
          <c:dLbls>
            <c:dLbl>
              <c:idx val="0"/>
              <c:layout>
                <c:manualLayout>
                  <c:x val="3.8097379384946888E-2"/>
                  <c:y val="-5.762005104166245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611-4945-B0A7-E198AA88028F}"/>
                </c:ext>
              </c:extLst>
            </c:dLbl>
            <c:dLbl>
              <c:idx val="1"/>
              <c:layout>
                <c:manualLayout>
                  <c:x val="3.0478023500176015E-2"/>
                  <c:y val="-7.81067365287625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611-4945-B0A7-E198AA88028F}"/>
                </c:ext>
              </c:extLst>
            </c:dLbl>
            <c:dLbl>
              <c:idx val="2"/>
              <c:layout>
                <c:manualLayout>
                  <c:x val="2.634999120307048E-2"/>
                  <c:y val="-8.07546238811886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611-4945-B0A7-E198AA88028F}"/>
                </c:ext>
              </c:extLst>
            </c:dLbl>
            <c:dLbl>
              <c:idx val="3"/>
              <c:layout>
                <c:manualLayout>
                  <c:x val="4.7383127204200806E-2"/>
                  <c:y val="-8.151549652374731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611-4945-B0A7-E198AA88028F}"/>
                </c:ext>
              </c:extLst>
            </c:dLbl>
            <c:spPr>
              <a:noFill/>
              <a:ln>
                <a:noFill/>
              </a:ln>
              <a:effectLst/>
            </c:spPr>
            <c:txPr>
              <a:bodyPr rot="0" spcFirstLastPara="1" vertOverflow="ellipsis" horzOverflow="clip" vert="horz" wrap="square" lIns="0" tIns="0" rIns="0" bIns="0" anchor="t" anchorCtr="1">
                <a:spAutoFit/>
              </a:bodyPr>
              <a:lstStyle/>
              <a:p>
                <a:pPr>
                  <a:defRPr sz="14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numRef>
              <c:f>Лист1!$A$2:$A$6</c:f>
              <c:numCache>
                <c:formatCode>General</c:formatCode>
                <c:ptCount val="5"/>
                <c:pt idx="0">
                  <c:v>2024</c:v>
                </c:pt>
                <c:pt idx="1">
                  <c:v>2025</c:v>
                </c:pt>
                <c:pt idx="2">
                  <c:v>2026</c:v>
                </c:pt>
                <c:pt idx="3">
                  <c:v>2027</c:v>
                </c:pt>
              </c:numCache>
            </c:numRef>
          </c:cat>
          <c:val>
            <c:numRef>
              <c:f>Лист1!$C$2:$C$6</c:f>
              <c:numCache>
                <c:formatCode>#,##0.0</c:formatCode>
                <c:ptCount val="5"/>
                <c:pt idx="0">
                  <c:v>1981.4</c:v>
                </c:pt>
                <c:pt idx="1">
                  <c:v>1356.2</c:v>
                </c:pt>
                <c:pt idx="2">
                  <c:v>1356.2</c:v>
                </c:pt>
                <c:pt idx="3">
                  <c:v>1356.2</c:v>
                </c:pt>
              </c:numCache>
            </c:numRef>
          </c:val>
          <c:shape val="cylinder"/>
          <c:extLst>
            <c:ext xmlns:c16="http://schemas.microsoft.com/office/drawing/2014/chart" uri="{C3380CC4-5D6E-409C-BE32-E72D297353CC}">
              <c16:uniqueId val="{00000004-0611-4945-B0A7-E198AA88028F}"/>
            </c:ext>
          </c:extLst>
        </c:ser>
        <c:dLbls>
          <c:showLegendKey val="0"/>
          <c:showVal val="1"/>
          <c:showCatName val="0"/>
          <c:showSerName val="0"/>
          <c:showPercent val="0"/>
          <c:showBubbleSize val="0"/>
        </c:dLbls>
        <c:gapWidth val="23"/>
        <c:gapDepth val="17"/>
        <c:shape val="box"/>
        <c:axId val="149389312"/>
        <c:axId val="149392000"/>
        <c:axId val="0"/>
        <c:extLst>
          <c:ext xmlns:c15="http://schemas.microsoft.com/office/drawing/2012/chart" uri="{02D57815-91ED-43cb-92C2-25804820EDAC}">
            <c15:filteredBarSeries>
              <c15:ser>
                <c:idx val="2"/>
                <c:order val="1"/>
                <c:tx>
                  <c:strRef>
                    <c:extLst>
                      <c:ext uri="{02D57815-91ED-43cb-92C2-25804820EDAC}">
                        <c15:formulaRef>
                          <c15:sqref>Лист1!$D$1</c15:sqref>
                        </c15:formulaRef>
                      </c:ext>
                    </c:extLst>
                    <c:strCache>
                      <c:ptCount val="1"/>
                      <c:pt idx="0">
                        <c:v>Столбец1</c:v>
                      </c:pt>
                    </c:strCache>
                  </c:strRef>
                </c:tx>
                <c:spPr>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numRef>
                    <c:extLst>
                      <c:ext uri="{02D57815-91ED-43cb-92C2-25804820EDAC}">
                        <c15:formulaRef>
                          <c15:sqref>Лист1!$A$2:$A$6</c15:sqref>
                        </c15:formulaRef>
                      </c:ext>
                    </c:extLst>
                    <c:numCache>
                      <c:formatCode>General</c:formatCode>
                      <c:ptCount val="5"/>
                      <c:pt idx="0">
                        <c:v>2024</c:v>
                      </c:pt>
                      <c:pt idx="1">
                        <c:v>2025</c:v>
                      </c:pt>
                      <c:pt idx="2">
                        <c:v>2026</c:v>
                      </c:pt>
                      <c:pt idx="3">
                        <c:v>2027</c:v>
                      </c:pt>
                    </c:numCache>
                  </c:numRef>
                </c:cat>
                <c:val>
                  <c:numRef>
                    <c:extLst>
                      <c:ext uri="{02D57815-91ED-43cb-92C2-25804820EDAC}">
                        <c15:formulaRef>
                          <c15:sqref>Лист1!$D$2:$D$6</c15:sqref>
                        </c15:formulaRef>
                      </c:ext>
                    </c:extLst>
                    <c:numCache>
                      <c:formatCode>General</c:formatCode>
                      <c:ptCount val="5"/>
                    </c:numCache>
                  </c:numRef>
                </c:val>
                <c:extLst>
                  <c:ext xmlns:c16="http://schemas.microsoft.com/office/drawing/2014/chart" uri="{C3380CC4-5D6E-409C-BE32-E72D297353CC}">
                    <c16:uniqueId val="{00000005-0611-4945-B0A7-E198AA88028F}"/>
                  </c:ext>
                </c:extLst>
              </c15:ser>
            </c15:filteredBarSeries>
          </c:ext>
        </c:extLst>
      </c:bar3DChart>
      <c:catAx>
        <c:axId val="149389312"/>
        <c:scaling>
          <c:orientation val="minMax"/>
        </c:scaling>
        <c:delete val="0"/>
        <c:axPos val="b"/>
        <c:numFmt formatCode="General" sourceLinked="1"/>
        <c:majorTickMark val="out"/>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rgbClr val="0033CC"/>
                </a:solidFill>
                <a:latin typeface="a_Albionic" panose="020B0903060703020204" pitchFamily="34" charset="-52"/>
                <a:ea typeface="+mn-ea"/>
                <a:cs typeface="+mn-cs"/>
              </a:defRPr>
            </a:pPr>
            <a:endParaRPr lang="en-US"/>
          </a:p>
        </c:txPr>
        <c:crossAx val="149392000"/>
        <c:crosses val="autoZero"/>
        <c:auto val="1"/>
        <c:lblAlgn val="ctr"/>
        <c:lblOffset val="100"/>
        <c:noMultiLvlLbl val="0"/>
      </c:catAx>
      <c:valAx>
        <c:axId val="149392000"/>
        <c:scaling>
          <c:orientation val="minMax"/>
        </c:scaling>
        <c:delete val="1"/>
        <c:axPos val="l"/>
        <c:majorGridlines>
          <c:spPr>
            <a:ln w="9525" cap="flat" cmpd="sng" algn="ctr">
              <a:noFill/>
              <a:round/>
            </a:ln>
            <a:effectLst/>
          </c:spPr>
        </c:majorGridlines>
        <c:numFmt formatCode="#,##0.0" sourceLinked="1"/>
        <c:majorTickMark val="out"/>
        <c:minorTickMark val="none"/>
        <c:tickLblPos val="nextTo"/>
        <c:crossAx val="149389312"/>
        <c:crosses val="autoZero"/>
        <c:crossBetween val="between"/>
      </c:valAx>
      <c:spPr>
        <a:noFill/>
        <a:ln>
          <a:noFill/>
        </a:ln>
        <a:effectLst/>
      </c:spPr>
    </c:plotArea>
    <c:legend>
      <c:legendPos val="r"/>
      <c:layout>
        <c:manualLayout>
          <c:xMode val="edge"/>
          <c:yMode val="edge"/>
          <c:x val="0.6506761036546781"/>
          <c:y val="0.10104524103337761"/>
          <c:w val="0.27271171464530525"/>
          <c:h val="6.3439083676779279E-2"/>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20339379619689021"/>
          <c:y val="0.27395459637854958"/>
          <c:w val="0.7939128511353758"/>
          <c:h val="0.37651028658908919"/>
        </c:manualLayout>
      </c:layout>
      <c:bar3DChart>
        <c:barDir val="col"/>
        <c:grouping val="clustered"/>
        <c:varyColors val="0"/>
        <c:ser>
          <c:idx val="1"/>
          <c:order val="0"/>
          <c:tx>
            <c:strRef>
              <c:f>Лист1!$C$1</c:f>
              <c:strCache>
                <c:ptCount val="1"/>
                <c:pt idx="0">
                  <c:v>тыс.руб.</c:v>
                </c:pt>
              </c:strCache>
            </c:strRef>
          </c:tx>
          <c:spPr>
            <a:solidFill>
              <a:srgbClr val="00B0F0">
                <a:alpha val="79000"/>
              </a:srgbClr>
            </a:solidFill>
            <a:ln>
              <a:noFill/>
            </a:ln>
            <a:effectLst>
              <a:outerShdw blurRad="50800" dist="38100" dir="5400000" rotWithShape="0">
                <a:srgbClr val="000000">
                  <a:alpha val="35000"/>
                </a:srgbClr>
              </a:outerShdw>
            </a:effectLst>
            <a:scene3d>
              <a:camera prst="orthographicFront"/>
              <a:lightRig rig="threePt" dir="tl"/>
            </a:scene3d>
            <a:sp3d prstMaterial="plastic">
              <a:bevelT w="260350" prst="coolSlant"/>
              <a:bevelB w="38100"/>
            </a:sp3d>
          </c:spPr>
          <c:invertIfNegative val="0"/>
          <c:dLbls>
            <c:dLbl>
              <c:idx val="0"/>
              <c:layout>
                <c:manualLayout>
                  <c:x val="0"/>
                  <c:y val="-6.258736529913644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4A7-4C8A-909F-72D75439A236}"/>
                </c:ext>
              </c:extLst>
            </c:dLbl>
            <c:dLbl>
              <c:idx val="1"/>
              <c:layout>
                <c:manualLayout>
                  <c:x val="6.2312357619942705E-3"/>
                  <c:y val="-6.310922735264445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4A7-4C8A-909F-72D75439A236}"/>
                </c:ext>
              </c:extLst>
            </c:dLbl>
            <c:dLbl>
              <c:idx val="2"/>
              <c:layout>
                <c:manualLayout>
                  <c:x val="2.1141225479637593E-2"/>
                  <c:y val="-6.342487743171229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D4A7-4C8A-909F-72D75439A236}"/>
                </c:ext>
              </c:extLst>
            </c:dLbl>
            <c:dLbl>
              <c:idx val="3"/>
              <c:layout>
                <c:manualLayout>
                  <c:x val="2.7279892227424732E-2"/>
                  <c:y val="-6.238115332469616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4A7-4C8A-909F-72D75439A236}"/>
                </c:ext>
              </c:extLst>
            </c:dLbl>
            <c:spPr>
              <a:noFill/>
              <a:ln>
                <a:noFill/>
              </a:ln>
              <a:effectLst/>
            </c:spPr>
            <c:txPr>
              <a:bodyPr rot="0" spcFirstLastPara="1" vertOverflow="ellipsis" horzOverflow="clip" vert="horz" wrap="square" lIns="0" tIns="0" rIns="0" bIns="0" anchor="t" anchorCtr="1">
                <a:spAutoFit/>
              </a:bodyPr>
              <a:lstStyle/>
              <a:p>
                <a:pPr>
                  <a:defRPr sz="14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numRef>
              <c:f>Лист1!$A$2:$A$6</c:f>
              <c:numCache>
                <c:formatCode>General</c:formatCode>
                <c:ptCount val="5"/>
                <c:pt idx="0">
                  <c:v>2024</c:v>
                </c:pt>
                <c:pt idx="1">
                  <c:v>2025</c:v>
                </c:pt>
                <c:pt idx="2">
                  <c:v>2026</c:v>
                </c:pt>
                <c:pt idx="3">
                  <c:v>2027</c:v>
                </c:pt>
              </c:numCache>
            </c:numRef>
          </c:cat>
          <c:val>
            <c:numRef>
              <c:f>Лист1!$C$2:$C$6</c:f>
              <c:numCache>
                <c:formatCode>0.0</c:formatCode>
                <c:ptCount val="5"/>
                <c:pt idx="0" formatCode="#,##0.0">
                  <c:v>14483.5</c:v>
                </c:pt>
                <c:pt idx="1">
                  <c:v>14632.5</c:v>
                </c:pt>
                <c:pt idx="2">
                  <c:v>14632.5</c:v>
                </c:pt>
                <c:pt idx="3">
                  <c:v>14632.5</c:v>
                </c:pt>
              </c:numCache>
            </c:numRef>
          </c:val>
          <c:shape val="cylinder"/>
          <c:extLst>
            <c:ext xmlns:c16="http://schemas.microsoft.com/office/drawing/2014/chart" uri="{C3380CC4-5D6E-409C-BE32-E72D297353CC}">
              <c16:uniqueId val="{00000004-D4A7-4C8A-909F-72D75439A236}"/>
            </c:ext>
          </c:extLst>
        </c:ser>
        <c:dLbls>
          <c:showLegendKey val="0"/>
          <c:showVal val="1"/>
          <c:showCatName val="0"/>
          <c:showSerName val="0"/>
          <c:showPercent val="0"/>
          <c:showBubbleSize val="0"/>
        </c:dLbls>
        <c:gapWidth val="23"/>
        <c:gapDepth val="17"/>
        <c:shape val="box"/>
        <c:axId val="131240320"/>
        <c:axId val="131243008"/>
        <c:axId val="0"/>
        <c:extLst>
          <c:ext xmlns:c15="http://schemas.microsoft.com/office/drawing/2012/chart" uri="{02D57815-91ED-43cb-92C2-25804820EDAC}">
            <c15:filteredBarSeries>
              <c15:ser>
                <c:idx val="2"/>
                <c:order val="1"/>
                <c:tx>
                  <c:strRef>
                    <c:extLst>
                      <c:ext uri="{02D57815-91ED-43cb-92C2-25804820EDAC}">
                        <c15:formulaRef>
                          <c15:sqref>Лист1!$D$1</c15:sqref>
                        </c15:formulaRef>
                      </c:ext>
                    </c:extLst>
                    <c:strCache>
                      <c:ptCount val="1"/>
                      <c:pt idx="0">
                        <c:v>Столбец1</c:v>
                      </c:pt>
                    </c:strCache>
                  </c:strRef>
                </c:tx>
                <c:spPr>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numRef>
                    <c:extLst>
                      <c:ext uri="{02D57815-91ED-43cb-92C2-25804820EDAC}">
                        <c15:formulaRef>
                          <c15:sqref>Лист1!$A$2:$A$6</c15:sqref>
                        </c15:formulaRef>
                      </c:ext>
                    </c:extLst>
                    <c:numCache>
                      <c:formatCode>General</c:formatCode>
                      <c:ptCount val="5"/>
                      <c:pt idx="0">
                        <c:v>2024</c:v>
                      </c:pt>
                      <c:pt idx="1">
                        <c:v>2025</c:v>
                      </c:pt>
                      <c:pt idx="2">
                        <c:v>2026</c:v>
                      </c:pt>
                      <c:pt idx="3">
                        <c:v>2027</c:v>
                      </c:pt>
                    </c:numCache>
                  </c:numRef>
                </c:cat>
                <c:val>
                  <c:numRef>
                    <c:extLst>
                      <c:ext uri="{02D57815-91ED-43cb-92C2-25804820EDAC}">
                        <c15:formulaRef>
                          <c15:sqref>Лист1!$D$2:$D$6</c15:sqref>
                        </c15:formulaRef>
                      </c:ext>
                    </c:extLst>
                    <c:numCache>
                      <c:formatCode>General</c:formatCode>
                      <c:ptCount val="5"/>
                    </c:numCache>
                  </c:numRef>
                </c:val>
                <c:extLst>
                  <c:ext xmlns:c16="http://schemas.microsoft.com/office/drawing/2014/chart" uri="{C3380CC4-5D6E-409C-BE32-E72D297353CC}">
                    <c16:uniqueId val="{00000005-D4A7-4C8A-909F-72D75439A236}"/>
                  </c:ext>
                </c:extLst>
              </c15:ser>
            </c15:filteredBarSeries>
          </c:ext>
        </c:extLst>
      </c:bar3DChart>
      <c:catAx>
        <c:axId val="131240320"/>
        <c:scaling>
          <c:orientation val="minMax"/>
        </c:scaling>
        <c:delete val="0"/>
        <c:axPos val="b"/>
        <c:numFmt formatCode="General" sourceLinked="1"/>
        <c:majorTickMark val="out"/>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rgbClr val="0033CC"/>
                </a:solidFill>
                <a:latin typeface="a_Albionic" panose="020B0903060703020204" pitchFamily="34" charset="-52"/>
                <a:ea typeface="+mn-ea"/>
                <a:cs typeface="+mn-cs"/>
              </a:defRPr>
            </a:pPr>
            <a:endParaRPr lang="en-US"/>
          </a:p>
        </c:txPr>
        <c:crossAx val="131243008"/>
        <c:crosses val="autoZero"/>
        <c:auto val="1"/>
        <c:lblAlgn val="ctr"/>
        <c:lblOffset val="100"/>
        <c:noMultiLvlLbl val="0"/>
      </c:catAx>
      <c:valAx>
        <c:axId val="131243008"/>
        <c:scaling>
          <c:orientation val="minMax"/>
        </c:scaling>
        <c:delete val="1"/>
        <c:axPos val="l"/>
        <c:majorGridlines>
          <c:spPr>
            <a:ln w="9525" cap="flat" cmpd="sng" algn="ctr">
              <a:noFill/>
              <a:round/>
            </a:ln>
            <a:effectLst/>
          </c:spPr>
        </c:majorGridlines>
        <c:numFmt formatCode="#,##0.0" sourceLinked="1"/>
        <c:majorTickMark val="out"/>
        <c:minorTickMark val="none"/>
        <c:tickLblPos val="nextTo"/>
        <c:crossAx val="131240320"/>
        <c:crosses val="autoZero"/>
        <c:crossBetween val="between"/>
      </c:valAx>
      <c:spPr>
        <a:noFill/>
        <a:ln>
          <a:noFill/>
        </a:ln>
        <a:effectLst/>
      </c:spPr>
    </c:plotArea>
    <c:legend>
      <c:legendPos val="r"/>
      <c:layout>
        <c:manualLayout>
          <c:xMode val="edge"/>
          <c:yMode val="edge"/>
          <c:x val="0.65843076945873602"/>
          <c:y val="0.10104524103337761"/>
          <c:w val="0.26495715527086483"/>
          <c:h val="6.3439083676779279E-2"/>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20339379619689021"/>
          <c:y val="0.27395459637854958"/>
          <c:w val="0.7939128511353758"/>
          <c:h val="0.37651028658908919"/>
        </c:manualLayout>
      </c:layout>
      <c:bar3DChart>
        <c:barDir val="col"/>
        <c:grouping val="clustered"/>
        <c:varyColors val="0"/>
        <c:ser>
          <c:idx val="1"/>
          <c:order val="0"/>
          <c:tx>
            <c:strRef>
              <c:f>Лист1!$C$1</c:f>
              <c:strCache>
                <c:ptCount val="1"/>
                <c:pt idx="0">
                  <c:v>тыс.руб.</c:v>
                </c:pt>
              </c:strCache>
            </c:strRef>
          </c:tx>
          <c:spPr>
            <a:solidFill>
              <a:srgbClr val="00B0F0">
                <a:alpha val="79000"/>
              </a:srgbClr>
            </a:solidFill>
            <a:ln>
              <a:noFill/>
            </a:ln>
            <a:effectLst>
              <a:outerShdw blurRad="50800" dist="38100" dir="5400000" rotWithShape="0">
                <a:srgbClr val="000000">
                  <a:alpha val="35000"/>
                </a:srgbClr>
              </a:outerShdw>
            </a:effectLst>
            <a:scene3d>
              <a:camera prst="orthographicFront"/>
              <a:lightRig rig="threePt" dir="tl"/>
            </a:scene3d>
            <a:sp3d prstMaterial="plastic">
              <a:bevelT w="260350" prst="coolSlant"/>
              <a:bevelB w="38100"/>
            </a:sp3d>
          </c:spPr>
          <c:invertIfNegative val="0"/>
          <c:dLbls>
            <c:dLbl>
              <c:idx val="0"/>
              <c:layout>
                <c:manualLayout>
                  <c:x val="0"/>
                  <c:y val="-9.293368596097638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9DB-4A64-904B-3AA63D11C183}"/>
                </c:ext>
              </c:extLst>
            </c:dLbl>
            <c:dLbl>
              <c:idx val="1"/>
              <c:layout>
                <c:manualLayout>
                  <c:x val="2.0565998962631581E-2"/>
                  <c:y val="-9.726980120165325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9DB-4A64-904B-3AA63D11C183}"/>
                </c:ext>
              </c:extLst>
            </c:dLbl>
            <c:dLbl>
              <c:idx val="2"/>
              <c:layout>
                <c:manualLayout>
                  <c:x val="1.0571571214791456E-2"/>
                  <c:y val="-9.680604223171065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9DB-4A64-904B-3AA63D11C183}"/>
                </c:ext>
              </c:extLst>
            </c:dLbl>
            <c:dLbl>
              <c:idx val="3"/>
              <c:layout>
                <c:manualLayout>
                  <c:x val="6.3861475203963701E-3"/>
                  <c:y val="-9.770567433970872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C9DB-4A64-904B-3AA63D11C183}"/>
                </c:ext>
              </c:extLst>
            </c:dLbl>
            <c:spPr>
              <a:noFill/>
              <a:ln>
                <a:noFill/>
              </a:ln>
              <a:effectLst/>
            </c:spPr>
            <c:txPr>
              <a:bodyPr rot="0" spcFirstLastPara="1" vertOverflow="ellipsis" horzOverflow="clip" vert="horz" wrap="square" lIns="0" tIns="0" rIns="0" bIns="0" anchor="t" anchorCtr="1">
                <a:spAutoFit/>
              </a:bodyPr>
              <a:lstStyle/>
              <a:p>
                <a:pPr>
                  <a:defRPr sz="14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numRef>
              <c:f>Лист1!$A$2:$A$6</c:f>
              <c:numCache>
                <c:formatCode>General</c:formatCode>
                <c:ptCount val="5"/>
                <c:pt idx="0">
                  <c:v>2024</c:v>
                </c:pt>
                <c:pt idx="1">
                  <c:v>2025</c:v>
                </c:pt>
                <c:pt idx="2">
                  <c:v>2026</c:v>
                </c:pt>
                <c:pt idx="3">
                  <c:v>2027</c:v>
                </c:pt>
              </c:numCache>
            </c:numRef>
          </c:cat>
          <c:val>
            <c:numRef>
              <c:f>Лист1!$C$2:$C$6</c:f>
              <c:numCache>
                <c:formatCode>0.0</c:formatCode>
                <c:ptCount val="5"/>
                <c:pt idx="0" formatCode="#,##0.0">
                  <c:v>374</c:v>
                </c:pt>
                <c:pt idx="1">
                  <c:v>250</c:v>
                </c:pt>
                <c:pt idx="2">
                  <c:v>250</c:v>
                </c:pt>
                <c:pt idx="3">
                  <c:v>250</c:v>
                </c:pt>
              </c:numCache>
            </c:numRef>
          </c:val>
          <c:shape val="cylinder"/>
          <c:extLst>
            <c:ext xmlns:c16="http://schemas.microsoft.com/office/drawing/2014/chart" uri="{C3380CC4-5D6E-409C-BE32-E72D297353CC}">
              <c16:uniqueId val="{00000004-C9DB-4A64-904B-3AA63D11C183}"/>
            </c:ext>
          </c:extLst>
        </c:ser>
        <c:dLbls>
          <c:showLegendKey val="0"/>
          <c:showVal val="1"/>
          <c:showCatName val="0"/>
          <c:showSerName val="0"/>
          <c:showPercent val="0"/>
          <c:showBubbleSize val="0"/>
        </c:dLbls>
        <c:gapWidth val="23"/>
        <c:gapDepth val="17"/>
        <c:shape val="box"/>
        <c:axId val="131377792"/>
        <c:axId val="131393024"/>
        <c:axId val="0"/>
        <c:extLst>
          <c:ext xmlns:c15="http://schemas.microsoft.com/office/drawing/2012/chart" uri="{02D57815-91ED-43cb-92C2-25804820EDAC}">
            <c15:filteredBarSeries>
              <c15:ser>
                <c:idx val="2"/>
                <c:order val="1"/>
                <c:tx>
                  <c:strRef>
                    <c:extLst>
                      <c:ext uri="{02D57815-91ED-43cb-92C2-25804820EDAC}">
                        <c15:formulaRef>
                          <c15:sqref>Лист1!$D$1</c15:sqref>
                        </c15:formulaRef>
                      </c:ext>
                    </c:extLst>
                    <c:strCache>
                      <c:ptCount val="1"/>
                      <c:pt idx="0">
                        <c:v>Столбец1</c:v>
                      </c:pt>
                    </c:strCache>
                  </c:strRef>
                </c:tx>
                <c:spPr>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numRef>
                    <c:extLst>
                      <c:ext uri="{02D57815-91ED-43cb-92C2-25804820EDAC}">
                        <c15:formulaRef>
                          <c15:sqref>Лист1!$A$2:$A$6</c15:sqref>
                        </c15:formulaRef>
                      </c:ext>
                    </c:extLst>
                    <c:numCache>
                      <c:formatCode>General</c:formatCode>
                      <c:ptCount val="5"/>
                      <c:pt idx="0">
                        <c:v>2024</c:v>
                      </c:pt>
                      <c:pt idx="1">
                        <c:v>2025</c:v>
                      </c:pt>
                      <c:pt idx="2">
                        <c:v>2026</c:v>
                      </c:pt>
                      <c:pt idx="3">
                        <c:v>2027</c:v>
                      </c:pt>
                    </c:numCache>
                  </c:numRef>
                </c:cat>
                <c:val>
                  <c:numRef>
                    <c:extLst>
                      <c:ext uri="{02D57815-91ED-43cb-92C2-25804820EDAC}">
                        <c15:formulaRef>
                          <c15:sqref>Лист1!$D$2:$D$6</c15:sqref>
                        </c15:formulaRef>
                      </c:ext>
                    </c:extLst>
                    <c:numCache>
                      <c:formatCode>General</c:formatCode>
                      <c:ptCount val="5"/>
                    </c:numCache>
                  </c:numRef>
                </c:val>
                <c:extLst>
                  <c:ext xmlns:c16="http://schemas.microsoft.com/office/drawing/2014/chart" uri="{C3380CC4-5D6E-409C-BE32-E72D297353CC}">
                    <c16:uniqueId val="{00000005-C9DB-4A64-904B-3AA63D11C183}"/>
                  </c:ext>
                </c:extLst>
              </c15:ser>
            </c15:filteredBarSeries>
          </c:ext>
        </c:extLst>
      </c:bar3DChart>
      <c:catAx>
        <c:axId val="131377792"/>
        <c:scaling>
          <c:orientation val="minMax"/>
        </c:scaling>
        <c:delete val="0"/>
        <c:axPos val="b"/>
        <c:numFmt formatCode="General" sourceLinked="1"/>
        <c:majorTickMark val="out"/>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rgbClr val="0033CC"/>
                </a:solidFill>
                <a:latin typeface="a_Albionic" panose="020B0903060703020204" pitchFamily="34" charset="-52"/>
                <a:ea typeface="+mn-ea"/>
                <a:cs typeface="+mn-cs"/>
              </a:defRPr>
            </a:pPr>
            <a:endParaRPr lang="en-US"/>
          </a:p>
        </c:txPr>
        <c:crossAx val="131393024"/>
        <c:crosses val="autoZero"/>
        <c:auto val="1"/>
        <c:lblAlgn val="ctr"/>
        <c:lblOffset val="100"/>
        <c:noMultiLvlLbl val="0"/>
      </c:catAx>
      <c:valAx>
        <c:axId val="131393024"/>
        <c:scaling>
          <c:orientation val="minMax"/>
        </c:scaling>
        <c:delete val="1"/>
        <c:axPos val="l"/>
        <c:majorGridlines>
          <c:spPr>
            <a:ln w="9525" cap="flat" cmpd="sng" algn="ctr">
              <a:noFill/>
              <a:round/>
            </a:ln>
            <a:effectLst/>
          </c:spPr>
        </c:majorGridlines>
        <c:numFmt formatCode="#,##0.0" sourceLinked="1"/>
        <c:majorTickMark val="out"/>
        <c:minorTickMark val="none"/>
        <c:tickLblPos val="nextTo"/>
        <c:crossAx val="131377792"/>
        <c:crosses val="autoZero"/>
        <c:crossBetween val="between"/>
      </c:valAx>
      <c:spPr>
        <a:noFill/>
        <a:ln>
          <a:noFill/>
        </a:ln>
        <a:effectLst/>
      </c:spPr>
    </c:plotArea>
    <c:legend>
      <c:legendPos val="r"/>
      <c:layout>
        <c:manualLayout>
          <c:xMode val="edge"/>
          <c:yMode val="edge"/>
          <c:x val="0.63954686140994332"/>
          <c:y val="5.3517647019860975E-2"/>
          <c:w val="0.30672066078068855"/>
          <c:h val="6.3439083676779279E-2"/>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20339379619689021"/>
          <c:y val="0.27395459637854958"/>
          <c:w val="0.7939128511353758"/>
          <c:h val="0.37651028658908919"/>
        </c:manualLayout>
      </c:layout>
      <c:bar3DChart>
        <c:barDir val="col"/>
        <c:grouping val="clustered"/>
        <c:varyColors val="0"/>
        <c:ser>
          <c:idx val="1"/>
          <c:order val="0"/>
          <c:tx>
            <c:strRef>
              <c:f>Лист1!$C$1</c:f>
              <c:strCache>
                <c:ptCount val="1"/>
                <c:pt idx="0">
                  <c:v>тыс.руб.</c:v>
                </c:pt>
              </c:strCache>
            </c:strRef>
          </c:tx>
          <c:spPr>
            <a:solidFill>
              <a:srgbClr val="00B0F0">
                <a:alpha val="79000"/>
              </a:srgbClr>
            </a:solidFill>
            <a:ln>
              <a:noFill/>
            </a:ln>
            <a:effectLst>
              <a:outerShdw blurRad="50800" dist="38100" dir="5400000" rotWithShape="0">
                <a:srgbClr val="000000">
                  <a:alpha val="35000"/>
                </a:srgbClr>
              </a:outerShdw>
            </a:effectLst>
            <a:scene3d>
              <a:camera prst="orthographicFront"/>
              <a:lightRig rig="threePt" dir="tl"/>
            </a:scene3d>
            <a:sp3d prstMaterial="plastic">
              <a:bevelT w="260350" prst="coolSlant"/>
              <a:bevelB w="38100"/>
            </a:sp3d>
          </c:spPr>
          <c:invertIfNegative val="0"/>
          <c:dLbls>
            <c:dLbl>
              <c:idx val="0"/>
              <c:layout>
                <c:manualLayout>
                  <c:x val="0"/>
                  <c:y val="-9.293368596097638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5AD-4F93-A7E3-58ED4DA95525}"/>
                </c:ext>
              </c:extLst>
            </c:dLbl>
            <c:dLbl>
              <c:idx val="1"/>
              <c:layout>
                <c:manualLayout>
                  <c:x val="-7.2762702664214356E-17"/>
                  <c:y val="-8.131697521585441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5AD-4F93-A7E3-58ED4DA95525}"/>
                </c:ext>
              </c:extLst>
            </c:dLbl>
            <c:dLbl>
              <c:idx val="2"/>
              <c:layout>
                <c:manualLayout>
                  <c:x val="7.1660429109261939E-3"/>
                  <c:y val="-8.590362890337394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5AD-4F93-A7E3-58ED4DA95525}"/>
                </c:ext>
              </c:extLst>
            </c:dLbl>
            <c:dLbl>
              <c:idx val="3"/>
              <c:layout>
                <c:manualLayout>
                  <c:x val="1.6702481519610211E-2"/>
                  <c:y val="-8.369796347946868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5AD-4F93-A7E3-58ED4DA95525}"/>
                </c:ext>
              </c:extLst>
            </c:dLbl>
            <c:spPr>
              <a:noFill/>
              <a:ln>
                <a:noFill/>
              </a:ln>
              <a:effectLst/>
            </c:spPr>
            <c:txPr>
              <a:bodyPr rot="0" spcFirstLastPara="1" vertOverflow="ellipsis" horzOverflow="clip" vert="horz" wrap="square" lIns="0" tIns="0" rIns="0" bIns="0" anchor="t" anchorCtr="1">
                <a:spAutoFit/>
              </a:bodyPr>
              <a:lstStyle/>
              <a:p>
                <a:pPr>
                  <a:defRPr sz="14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numRef>
              <c:f>Лист1!$A$2:$A$6</c:f>
              <c:numCache>
                <c:formatCode>General</c:formatCode>
                <c:ptCount val="5"/>
                <c:pt idx="0">
                  <c:v>2024</c:v>
                </c:pt>
                <c:pt idx="1">
                  <c:v>2025</c:v>
                </c:pt>
                <c:pt idx="2">
                  <c:v>2026</c:v>
                </c:pt>
                <c:pt idx="3">
                  <c:v>2027</c:v>
                </c:pt>
              </c:numCache>
            </c:numRef>
          </c:cat>
          <c:val>
            <c:numRef>
              <c:f>Лист1!$C$2:$C$6</c:f>
              <c:numCache>
                <c:formatCode>General</c:formatCode>
                <c:ptCount val="5"/>
                <c:pt idx="0" formatCode="0.0">
                  <c:v>90.6</c:v>
                </c:pt>
                <c:pt idx="1">
                  <c:v>124.1</c:v>
                </c:pt>
                <c:pt idx="2">
                  <c:v>124.1</c:v>
                </c:pt>
                <c:pt idx="3">
                  <c:v>124.1</c:v>
                </c:pt>
              </c:numCache>
            </c:numRef>
          </c:val>
          <c:shape val="cylinder"/>
          <c:extLst>
            <c:ext xmlns:c16="http://schemas.microsoft.com/office/drawing/2014/chart" uri="{C3380CC4-5D6E-409C-BE32-E72D297353CC}">
              <c16:uniqueId val="{00000004-55AD-4F93-A7E3-58ED4DA95525}"/>
            </c:ext>
          </c:extLst>
        </c:ser>
        <c:dLbls>
          <c:showLegendKey val="0"/>
          <c:showVal val="1"/>
          <c:showCatName val="0"/>
          <c:showSerName val="0"/>
          <c:showPercent val="0"/>
          <c:showBubbleSize val="0"/>
        </c:dLbls>
        <c:gapWidth val="23"/>
        <c:gapDepth val="17"/>
        <c:shape val="box"/>
        <c:axId val="131331584"/>
        <c:axId val="131404160"/>
        <c:axId val="0"/>
        <c:extLst>
          <c:ext xmlns:c15="http://schemas.microsoft.com/office/drawing/2012/chart" uri="{02D57815-91ED-43cb-92C2-25804820EDAC}">
            <c15:filteredBarSeries>
              <c15:ser>
                <c:idx val="2"/>
                <c:order val="1"/>
                <c:tx>
                  <c:strRef>
                    <c:extLst>
                      <c:ext uri="{02D57815-91ED-43cb-92C2-25804820EDAC}">
                        <c15:formulaRef>
                          <c15:sqref>Лист1!$D$1</c15:sqref>
                        </c15:formulaRef>
                      </c:ext>
                    </c:extLst>
                    <c:strCache>
                      <c:ptCount val="1"/>
                      <c:pt idx="0">
                        <c:v>Столбец1</c:v>
                      </c:pt>
                    </c:strCache>
                  </c:strRef>
                </c:tx>
                <c:spPr>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numRef>
                    <c:extLst>
                      <c:ext uri="{02D57815-91ED-43cb-92C2-25804820EDAC}">
                        <c15:formulaRef>
                          <c15:sqref>Лист1!$A$2:$A$6</c15:sqref>
                        </c15:formulaRef>
                      </c:ext>
                    </c:extLst>
                    <c:numCache>
                      <c:formatCode>General</c:formatCode>
                      <c:ptCount val="5"/>
                      <c:pt idx="0">
                        <c:v>2024</c:v>
                      </c:pt>
                      <c:pt idx="1">
                        <c:v>2025</c:v>
                      </c:pt>
                      <c:pt idx="2">
                        <c:v>2026</c:v>
                      </c:pt>
                      <c:pt idx="3">
                        <c:v>2027</c:v>
                      </c:pt>
                    </c:numCache>
                  </c:numRef>
                </c:cat>
                <c:val>
                  <c:numRef>
                    <c:extLst>
                      <c:ext uri="{02D57815-91ED-43cb-92C2-25804820EDAC}">
                        <c15:formulaRef>
                          <c15:sqref>Лист1!$D$2:$D$6</c15:sqref>
                        </c15:formulaRef>
                      </c:ext>
                    </c:extLst>
                    <c:numCache>
                      <c:formatCode>General</c:formatCode>
                      <c:ptCount val="5"/>
                    </c:numCache>
                  </c:numRef>
                </c:val>
                <c:extLst>
                  <c:ext xmlns:c16="http://schemas.microsoft.com/office/drawing/2014/chart" uri="{C3380CC4-5D6E-409C-BE32-E72D297353CC}">
                    <c16:uniqueId val="{00000005-55AD-4F93-A7E3-58ED4DA95525}"/>
                  </c:ext>
                </c:extLst>
              </c15:ser>
            </c15:filteredBarSeries>
          </c:ext>
        </c:extLst>
      </c:bar3DChart>
      <c:catAx>
        <c:axId val="131331584"/>
        <c:scaling>
          <c:orientation val="minMax"/>
        </c:scaling>
        <c:delete val="0"/>
        <c:axPos val="b"/>
        <c:numFmt formatCode="General" sourceLinked="1"/>
        <c:majorTickMark val="out"/>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rgbClr val="0033CC"/>
                </a:solidFill>
                <a:latin typeface="a_Albionic" panose="020B0903060703020204" pitchFamily="34" charset="-52"/>
                <a:ea typeface="+mn-ea"/>
                <a:cs typeface="+mn-cs"/>
              </a:defRPr>
            </a:pPr>
            <a:endParaRPr lang="en-US"/>
          </a:p>
        </c:txPr>
        <c:crossAx val="131404160"/>
        <c:crosses val="autoZero"/>
        <c:auto val="1"/>
        <c:lblAlgn val="ctr"/>
        <c:lblOffset val="100"/>
        <c:noMultiLvlLbl val="0"/>
      </c:catAx>
      <c:valAx>
        <c:axId val="131404160"/>
        <c:scaling>
          <c:orientation val="minMax"/>
        </c:scaling>
        <c:delete val="1"/>
        <c:axPos val="l"/>
        <c:majorGridlines>
          <c:spPr>
            <a:ln w="9525" cap="flat" cmpd="sng" algn="ctr">
              <a:noFill/>
              <a:round/>
            </a:ln>
            <a:effectLst/>
          </c:spPr>
        </c:majorGridlines>
        <c:numFmt formatCode="0.0" sourceLinked="1"/>
        <c:majorTickMark val="out"/>
        <c:minorTickMark val="none"/>
        <c:tickLblPos val="nextTo"/>
        <c:crossAx val="131331584"/>
        <c:crosses val="autoZero"/>
        <c:crossBetween val="between"/>
      </c:valAx>
      <c:spPr>
        <a:noFill/>
        <a:ln>
          <a:noFill/>
        </a:ln>
        <a:effectLst/>
      </c:spPr>
    </c:plotArea>
    <c:legend>
      <c:legendPos val="r"/>
      <c:layout>
        <c:manualLayout>
          <c:xMode val="edge"/>
          <c:yMode val="edge"/>
          <c:x val="0.73068096625869161"/>
          <c:y val="0.10104524103337761"/>
          <c:w val="0.19270690295734322"/>
          <c:h val="6.3439083676779279E-2"/>
        </c:manualLayout>
      </c:layout>
      <c:overlay val="0"/>
      <c:spPr>
        <a:noFill/>
        <a:ln>
          <a:noFill/>
        </a:ln>
        <a:effectLst/>
      </c:spPr>
      <c:txPr>
        <a:bodyPr rot="0" spcFirstLastPara="1" vertOverflow="ellipsis" vert="horz" wrap="square" anchor="ctr" anchorCtr="1"/>
        <a:lstStyle/>
        <a:p>
          <a:pPr>
            <a:defRPr sz="1197"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20339379619689021"/>
          <c:y val="0.27395459637854958"/>
          <c:w val="0.7939128511353758"/>
          <c:h val="0.37651028658908919"/>
        </c:manualLayout>
      </c:layout>
      <c:bar3DChart>
        <c:barDir val="col"/>
        <c:grouping val="clustered"/>
        <c:varyColors val="0"/>
        <c:ser>
          <c:idx val="1"/>
          <c:order val="0"/>
          <c:tx>
            <c:strRef>
              <c:f>Лист1!$C$1</c:f>
              <c:strCache>
                <c:ptCount val="1"/>
                <c:pt idx="0">
                  <c:v>тыс.руб.</c:v>
                </c:pt>
              </c:strCache>
            </c:strRef>
          </c:tx>
          <c:spPr>
            <a:solidFill>
              <a:srgbClr val="00B0F0">
                <a:alpha val="79000"/>
              </a:srgbClr>
            </a:solidFill>
            <a:ln>
              <a:noFill/>
            </a:ln>
            <a:effectLst>
              <a:outerShdw blurRad="50800" dist="38100" dir="5400000" rotWithShape="0">
                <a:srgbClr val="000000">
                  <a:alpha val="35000"/>
                </a:srgbClr>
              </a:outerShdw>
            </a:effectLst>
            <a:scene3d>
              <a:camera prst="orthographicFront"/>
              <a:lightRig rig="threePt" dir="tl"/>
            </a:scene3d>
            <a:sp3d prstMaterial="plastic">
              <a:bevelT w="260350" prst="coolSlant"/>
              <a:bevelB w="38100"/>
            </a:sp3d>
          </c:spPr>
          <c:invertIfNegative val="0"/>
          <c:dLbls>
            <c:dLbl>
              <c:idx val="0"/>
              <c:layout>
                <c:manualLayout>
                  <c:x val="0"/>
                  <c:y val="-9.293368596097638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3E59-477A-A834-C1729A3A8F90}"/>
                </c:ext>
              </c:extLst>
            </c:dLbl>
            <c:dLbl>
              <c:idx val="1"/>
              <c:layout>
                <c:manualLayout>
                  <c:x val="-2.2521660948427929E-2"/>
                  <c:y val="-0.1495330230620994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3E59-477A-A834-C1729A3A8F90}"/>
                </c:ext>
              </c:extLst>
            </c:dLbl>
            <c:dLbl>
              <c:idx val="2"/>
              <c:layout>
                <c:manualLayout>
                  <c:x val="2.7184368912975543E-2"/>
                  <c:y val="-0.14927974323292489"/>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E59-477A-A834-C1729A3A8F90}"/>
                </c:ext>
              </c:extLst>
            </c:dLbl>
            <c:dLbl>
              <c:idx val="3"/>
              <c:layout>
                <c:manualLayout>
                  <c:x val="6.1363889869624176E-2"/>
                  <c:y val="-0.14627633201225659"/>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E59-477A-A834-C1729A3A8F90}"/>
                </c:ext>
              </c:extLst>
            </c:dLbl>
            <c:spPr>
              <a:noFill/>
              <a:ln>
                <a:noFill/>
              </a:ln>
              <a:effectLst/>
            </c:spPr>
            <c:txPr>
              <a:bodyPr rot="0" spcFirstLastPara="1" vertOverflow="ellipsis" horzOverflow="clip" vert="horz" wrap="square" lIns="0" tIns="0" rIns="0" bIns="0" anchor="t" anchorCtr="1">
                <a:spAutoFit/>
              </a:bodyPr>
              <a:lstStyle/>
              <a:p>
                <a:pPr>
                  <a:defRPr sz="14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numRef>
              <c:f>Лист1!$A$2:$A$6</c:f>
              <c:numCache>
                <c:formatCode>General</c:formatCode>
                <c:ptCount val="5"/>
                <c:pt idx="0">
                  <c:v>2024</c:v>
                </c:pt>
                <c:pt idx="1">
                  <c:v>2025</c:v>
                </c:pt>
                <c:pt idx="2">
                  <c:v>2026</c:v>
                </c:pt>
                <c:pt idx="3">
                  <c:v>2027</c:v>
                </c:pt>
              </c:numCache>
            </c:numRef>
          </c:cat>
          <c:val>
            <c:numRef>
              <c:f>Лист1!$C$2:$C$6</c:f>
              <c:numCache>
                <c:formatCode>0.0</c:formatCode>
                <c:ptCount val="5"/>
                <c:pt idx="0" formatCode="#,##0.0;[Red]#,##0.0">
                  <c:v>8648</c:v>
                </c:pt>
                <c:pt idx="1">
                  <c:v>9327.4</c:v>
                </c:pt>
                <c:pt idx="2">
                  <c:v>9327.4</c:v>
                </c:pt>
                <c:pt idx="3">
                  <c:v>9327.4</c:v>
                </c:pt>
              </c:numCache>
            </c:numRef>
          </c:val>
          <c:shape val="cylinder"/>
          <c:extLst>
            <c:ext xmlns:c16="http://schemas.microsoft.com/office/drawing/2014/chart" uri="{C3380CC4-5D6E-409C-BE32-E72D297353CC}">
              <c16:uniqueId val="{00000004-3E59-477A-A834-C1729A3A8F90}"/>
            </c:ext>
          </c:extLst>
        </c:ser>
        <c:dLbls>
          <c:showLegendKey val="0"/>
          <c:showVal val="1"/>
          <c:showCatName val="0"/>
          <c:showSerName val="0"/>
          <c:showPercent val="0"/>
          <c:showBubbleSize val="0"/>
        </c:dLbls>
        <c:gapWidth val="23"/>
        <c:gapDepth val="17"/>
        <c:shape val="box"/>
        <c:axId val="131447808"/>
        <c:axId val="131463040"/>
        <c:axId val="0"/>
        <c:extLst>
          <c:ext xmlns:c15="http://schemas.microsoft.com/office/drawing/2012/chart" uri="{02D57815-91ED-43cb-92C2-25804820EDAC}">
            <c15:filteredBarSeries>
              <c15:ser>
                <c:idx val="2"/>
                <c:order val="1"/>
                <c:tx>
                  <c:strRef>
                    <c:extLst>
                      <c:ext uri="{02D57815-91ED-43cb-92C2-25804820EDAC}">
                        <c15:formulaRef>
                          <c15:sqref>Лист1!$D$1</c15:sqref>
                        </c15:formulaRef>
                      </c:ext>
                    </c:extLst>
                    <c:strCache>
                      <c:ptCount val="1"/>
                      <c:pt idx="0">
                        <c:v>Столбец1</c:v>
                      </c:pt>
                    </c:strCache>
                  </c:strRef>
                </c:tx>
                <c:spPr>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numRef>
                    <c:extLst>
                      <c:ext uri="{02D57815-91ED-43cb-92C2-25804820EDAC}">
                        <c15:formulaRef>
                          <c15:sqref>Лист1!$A$2:$A$6</c15:sqref>
                        </c15:formulaRef>
                      </c:ext>
                    </c:extLst>
                    <c:numCache>
                      <c:formatCode>General</c:formatCode>
                      <c:ptCount val="5"/>
                      <c:pt idx="0">
                        <c:v>2024</c:v>
                      </c:pt>
                      <c:pt idx="1">
                        <c:v>2025</c:v>
                      </c:pt>
                      <c:pt idx="2">
                        <c:v>2026</c:v>
                      </c:pt>
                      <c:pt idx="3">
                        <c:v>2027</c:v>
                      </c:pt>
                    </c:numCache>
                  </c:numRef>
                </c:cat>
                <c:val>
                  <c:numRef>
                    <c:extLst>
                      <c:ext uri="{02D57815-91ED-43cb-92C2-25804820EDAC}">
                        <c15:formulaRef>
                          <c15:sqref>Лист1!$D$2:$D$6</c15:sqref>
                        </c15:formulaRef>
                      </c:ext>
                    </c:extLst>
                    <c:numCache>
                      <c:formatCode>General</c:formatCode>
                      <c:ptCount val="5"/>
                    </c:numCache>
                  </c:numRef>
                </c:val>
                <c:extLst>
                  <c:ext xmlns:c16="http://schemas.microsoft.com/office/drawing/2014/chart" uri="{C3380CC4-5D6E-409C-BE32-E72D297353CC}">
                    <c16:uniqueId val="{00000005-3E59-477A-A834-C1729A3A8F90}"/>
                  </c:ext>
                </c:extLst>
              </c15:ser>
            </c15:filteredBarSeries>
          </c:ext>
        </c:extLst>
      </c:bar3DChart>
      <c:catAx>
        <c:axId val="131447808"/>
        <c:scaling>
          <c:orientation val="minMax"/>
        </c:scaling>
        <c:delete val="0"/>
        <c:axPos val="b"/>
        <c:numFmt formatCode="General" sourceLinked="1"/>
        <c:majorTickMark val="out"/>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rgbClr val="0033CC"/>
                </a:solidFill>
                <a:latin typeface="a_Albionic" panose="020B0903060703020204" pitchFamily="34" charset="-52"/>
                <a:ea typeface="+mn-ea"/>
                <a:cs typeface="+mn-cs"/>
              </a:defRPr>
            </a:pPr>
            <a:endParaRPr lang="en-US"/>
          </a:p>
        </c:txPr>
        <c:crossAx val="131463040"/>
        <c:crosses val="autoZero"/>
        <c:auto val="1"/>
        <c:lblAlgn val="ctr"/>
        <c:lblOffset val="100"/>
        <c:noMultiLvlLbl val="0"/>
      </c:catAx>
      <c:valAx>
        <c:axId val="131463040"/>
        <c:scaling>
          <c:orientation val="minMax"/>
        </c:scaling>
        <c:delete val="1"/>
        <c:axPos val="l"/>
        <c:majorGridlines>
          <c:spPr>
            <a:ln w="9525" cap="flat" cmpd="sng" algn="ctr">
              <a:noFill/>
              <a:round/>
            </a:ln>
            <a:effectLst/>
          </c:spPr>
        </c:majorGridlines>
        <c:numFmt formatCode="#,##0.0;[Red]#,##0.0" sourceLinked="1"/>
        <c:majorTickMark val="out"/>
        <c:minorTickMark val="none"/>
        <c:tickLblPos val="nextTo"/>
        <c:crossAx val="131447808"/>
        <c:crosses val="autoZero"/>
        <c:crossBetween val="between"/>
      </c:valAx>
      <c:spPr>
        <a:noFill/>
        <a:ln>
          <a:noFill/>
        </a:ln>
        <a:effectLst/>
      </c:spPr>
    </c:plotArea>
    <c:legend>
      <c:legendPos val="r"/>
      <c:layout>
        <c:manualLayout>
          <c:xMode val="edge"/>
          <c:yMode val="edge"/>
          <c:x val="0.80423138367255498"/>
          <c:y val="0.30394281908300308"/>
          <c:w val="0.19270690295734322"/>
          <c:h val="6.3439083676779279E-2"/>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20339379619689021"/>
          <c:y val="0.27395459637854958"/>
          <c:w val="0.7939128511353758"/>
          <c:h val="0.37651028658908919"/>
        </c:manualLayout>
      </c:layout>
      <c:bar3DChart>
        <c:barDir val="col"/>
        <c:grouping val="clustered"/>
        <c:varyColors val="0"/>
        <c:ser>
          <c:idx val="1"/>
          <c:order val="0"/>
          <c:tx>
            <c:strRef>
              <c:f>Лист1!$C$1</c:f>
              <c:strCache>
                <c:ptCount val="1"/>
                <c:pt idx="0">
                  <c:v>тыс.руб.</c:v>
                </c:pt>
              </c:strCache>
            </c:strRef>
          </c:tx>
          <c:spPr>
            <a:solidFill>
              <a:srgbClr val="00B0F0">
                <a:alpha val="79000"/>
              </a:srgbClr>
            </a:solidFill>
            <a:ln>
              <a:noFill/>
            </a:ln>
            <a:effectLst>
              <a:outerShdw blurRad="50800" dist="38100" dir="5400000" rotWithShape="0">
                <a:srgbClr val="000000">
                  <a:alpha val="35000"/>
                </a:srgbClr>
              </a:outerShdw>
            </a:effectLst>
            <a:scene3d>
              <a:camera prst="orthographicFront"/>
              <a:lightRig rig="threePt" dir="tl"/>
            </a:scene3d>
            <a:sp3d prstMaterial="plastic">
              <a:bevelT w="260350" prst="coolSlant"/>
              <a:bevelB w="38100"/>
            </a:sp3d>
          </c:spPr>
          <c:invertIfNegative val="0"/>
          <c:dLbls>
            <c:dLbl>
              <c:idx val="0"/>
              <c:layout>
                <c:manualLayout>
                  <c:x val="0"/>
                  <c:y val="-9.293368596097638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C6B-42E2-9172-156D9474F894}"/>
                </c:ext>
              </c:extLst>
            </c:dLbl>
            <c:dLbl>
              <c:idx val="1"/>
              <c:layout>
                <c:manualLayout>
                  <c:x val="2.5706243621511794E-2"/>
                  <c:y val="-8.57016799803634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C6B-42E2-9172-156D9474F894}"/>
                </c:ext>
              </c:extLst>
            </c:dLbl>
            <c:dLbl>
              <c:idx val="2"/>
              <c:layout>
                <c:manualLayout>
                  <c:x val="3.5762849984434568E-2"/>
                  <c:y val="-8.803714371232057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C6B-42E2-9172-156D9474F894}"/>
                </c:ext>
              </c:extLst>
            </c:dLbl>
            <c:dLbl>
              <c:idx val="3"/>
              <c:layout>
                <c:manualLayout>
                  <c:x val="4.8029788476073247E-2"/>
                  <c:y val="-8.934866281323777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C6B-42E2-9172-156D9474F894}"/>
                </c:ext>
              </c:extLst>
            </c:dLbl>
            <c:spPr>
              <a:noFill/>
              <a:ln>
                <a:noFill/>
              </a:ln>
              <a:effectLst/>
            </c:spPr>
            <c:txPr>
              <a:bodyPr rot="0" spcFirstLastPara="1" vertOverflow="ellipsis" horzOverflow="clip" vert="horz" wrap="square" lIns="0" tIns="0" rIns="0" bIns="0" anchor="t" anchorCtr="1">
                <a:spAutoFit/>
              </a:bodyPr>
              <a:lstStyle/>
              <a:p>
                <a:pPr>
                  <a:defRPr sz="14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numRef>
              <c:f>Лист1!$A$2:$A$6</c:f>
              <c:numCache>
                <c:formatCode>General</c:formatCode>
                <c:ptCount val="5"/>
                <c:pt idx="0">
                  <c:v>2024</c:v>
                </c:pt>
                <c:pt idx="1">
                  <c:v>2025</c:v>
                </c:pt>
                <c:pt idx="2">
                  <c:v>2026</c:v>
                </c:pt>
                <c:pt idx="3">
                  <c:v>2027</c:v>
                </c:pt>
              </c:numCache>
            </c:numRef>
          </c:cat>
          <c:val>
            <c:numRef>
              <c:f>Лист1!$C$2:$C$6</c:f>
              <c:numCache>
                <c:formatCode>0.0</c:formatCode>
                <c:ptCount val="5"/>
                <c:pt idx="0" formatCode="#,##0.0">
                  <c:v>241</c:v>
                </c:pt>
                <c:pt idx="1">
                  <c:v>237.1</c:v>
                </c:pt>
                <c:pt idx="2">
                  <c:v>237.1</c:v>
                </c:pt>
                <c:pt idx="3">
                  <c:v>237.1</c:v>
                </c:pt>
              </c:numCache>
            </c:numRef>
          </c:val>
          <c:shape val="cylinder"/>
          <c:extLst>
            <c:ext xmlns:c16="http://schemas.microsoft.com/office/drawing/2014/chart" uri="{C3380CC4-5D6E-409C-BE32-E72D297353CC}">
              <c16:uniqueId val="{00000004-9C6B-42E2-9172-156D9474F894}"/>
            </c:ext>
          </c:extLst>
        </c:ser>
        <c:dLbls>
          <c:showLegendKey val="0"/>
          <c:showVal val="1"/>
          <c:showCatName val="0"/>
          <c:showSerName val="0"/>
          <c:showPercent val="0"/>
          <c:showBubbleSize val="0"/>
        </c:dLbls>
        <c:gapWidth val="23"/>
        <c:gapDepth val="17"/>
        <c:shape val="box"/>
        <c:axId val="149900288"/>
        <c:axId val="149907328"/>
        <c:axId val="0"/>
        <c:extLst>
          <c:ext xmlns:c15="http://schemas.microsoft.com/office/drawing/2012/chart" uri="{02D57815-91ED-43cb-92C2-25804820EDAC}">
            <c15:filteredBarSeries>
              <c15:ser>
                <c:idx val="2"/>
                <c:order val="1"/>
                <c:tx>
                  <c:strRef>
                    <c:extLst>
                      <c:ext uri="{02D57815-91ED-43cb-92C2-25804820EDAC}">
                        <c15:formulaRef>
                          <c15:sqref>Лист1!$D$1</c15:sqref>
                        </c15:formulaRef>
                      </c:ext>
                    </c:extLst>
                    <c:strCache>
                      <c:ptCount val="1"/>
                      <c:pt idx="0">
                        <c:v>Столбец1</c:v>
                      </c:pt>
                    </c:strCache>
                  </c:strRef>
                </c:tx>
                <c:spPr>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numRef>
                    <c:extLst>
                      <c:ext uri="{02D57815-91ED-43cb-92C2-25804820EDAC}">
                        <c15:formulaRef>
                          <c15:sqref>Лист1!$A$2:$A$6</c15:sqref>
                        </c15:formulaRef>
                      </c:ext>
                    </c:extLst>
                    <c:numCache>
                      <c:formatCode>General</c:formatCode>
                      <c:ptCount val="5"/>
                      <c:pt idx="0">
                        <c:v>2024</c:v>
                      </c:pt>
                      <c:pt idx="1">
                        <c:v>2025</c:v>
                      </c:pt>
                      <c:pt idx="2">
                        <c:v>2026</c:v>
                      </c:pt>
                      <c:pt idx="3">
                        <c:v>2027</c:v>
                      </c:pt>
                    </c:numCache>
                  </c:numRef>
                </c:cat>
                <c:val>
                  <c:numRef>
                    <c:extLst>
                      <c:ext uri="{02D57815-91ED-43cb-92C2-25804820EDAC}">
                        <c15:formulaRef>
                          <c15:sqref>Лист1!$D$2:$D$6</c15:sqref>
                        </c15:formulaRef>
                      </c:ext>
                    </c:extLst>
                    <c:numCache>
                      <c:formatCode>General</c:formatCode>
                      <c:ptCount val="5"/>
                    </c:numCache>
                  </c:numRef>
                </c:val>
                <c:extLst>
                  <c:ext xmlns:c16="http://schemas.microsoft.com/office/drawing/2014/chart" uri="{C3380CC4-5D6E-409C-BE32-E72D297353CC}">
                    <c16:uniqueId val="{00000005-9C6B-42E2-9172-156D9474F894}"/>
                  </c:ext>
                </c:extLst>
              </c15:ser>
            </c15:filteredBarSeries>
          </c:ext>
        </c:extLst>
      </c:bar3DChart>
      <c:catAx>
        <c:axId val="149900288"/>
        <c:scaling>
          <c:orientation val="minMax"/>
        </c:scaling>
        <c:delete val="0"/>
        <c:axPos val="b"/>
        <c:numFmt formatCode="General" sourceLinked="1"/>
        <c:majorTickMark val="out"/>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rgbClr val="0033CC"/>
                </a:solidFill>
                <a:latin typeface="a_Albionic" panose="020B0903060703020204" pitchFamily="34" charset="-52"/>
                <a:ea typeface="+mn-ea"/>
                <a:cs typeface="+mn-cs"/>
              </a:defRPr>
            </a:pPr>
            <a:endParaRPr lang="en-US"/>
          </a:p>
        </c:txPr>
        <c:crossAx val="149907328"/>
        <c:crosses val="autoZero"/>
        <c:auto val="1"/>
        <c:lblAlgn val="ctr"/>
        <c:lblOffset val="100"/>
        <c:noMultiLvlLbl val="0"/>
      </c:catAx>
      <c:valAx>
        <c:axId val="149907328"/>
        <c:scaling>
          <c:orientation val="minMax"/>
        </c:scaling>
        <c:delete val="1"/>
        <c:axPos val="l"/>
        <c:majorGridlines>
          <c:spPr>
            <a:ln w="9525" cap="flat" cmpd="sng" algn="ctr">
              <a:noFill/>
              <a:round/>
            </a:ln>
            <a:effectLst/>
          </c:spPr>
        </c:majorGridlines>
        <c:numFmt formatCode="#,##0.0" sourceLinked="1"/>
        <c:majorTickMark val="out"/>
        <c:minorTickMark val="none"/>
        <c:tickLblPos val="nextTo"/>
        <c:crossAx val="149900288"/>
        <c:crosses val="autoZero"/>
        <c:crossBetween val="between"/>
      </c:valAx>
      <c:spPr>
        <a:noFill/>
        <a:ln>
          <a:noFill/>
        </a:ln>
        <a:effectLst/>
      </c:spPr>
    </c:plotArea>
    <c:legend>
      <c:legendPos val="r"/>
      <c:layout>
        <c:manualLayout>
          <c:xMode val="edge"/>
          <c:yMode val="edge"/>
          <c:x val="0.73068096625869161"/>
          <c:y val="0.10104524103337761"/>
          <c:w val="0.19270690295734322"/>
          <c:h val="6.3439083676779279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Лист1!$B$1</c:f>
              <c:strCache>
                <c:ptCount val="1"/>
                <c:pt idx="0">
                  <c:v>2024</c:v>
                </c:pt>
              </c:strCache>
            </c:strRef>
          </c:tx>
          <c:spPr>
            <a:solidFill>
              <a:schemeClr val="accent1"/>
            </a:solidFill>
            <a:ln>
              <a:noFill/>
            </a:ln>
            <a:effectLst/>
          </c:spPr>
          <c:invertIfNegative val="0"/>
          <c:cat>
            <c:strRef>
              <c:f>Лист1!$A$2:$A$5</c:f>
              <c:strCache>
                <c:ptCount val="4"/>
                <c:pt idx="0">
                  <c:v>Дотация</c:v>
                </c:pt>
                <c:pt idx="1">
                  <c:v>Субсидия</c:v>
                </c:pt>
                <c:pt idx="2">
                  <c:v>Субвенция</c:v>
                </c:pt>
                <c:pt idx="3">
                  <c:v>Иные МБТ</c:v>
                </c:pt>
              </c:strCache>
            </c:strRef>
          </c:cat>
          <c:val>
            <c:numRef>
              <c:f>Лист1!$B$2:$B$5</c:f>
              <c:numCache>
                <c:formatCode>General</c:formatCode>
                <c:ptCount val="4"/>
                <c:pt idx="0">
                  <c:v>3021</c:v>
                </c:pt>
                <c:pt idx="1">
                  <c:v>27151.3</c:v>
                </c:pt>
                <c:pt idx="2">
                  <c:v>257054.1</c:v>
                </c:pt>
                <c:pt idx="3">
                  <c:v>21658.7</c:v>
                </c:pt>
              </c:numCache>
            </c:numRef>
          </c:val>
          <c:extLst>
            <c:ext xmlns:c16="http://schemas.microsoft.com/office/drawing/2014/chart" uri="{C3380CC4-5D6E-409C-BE32-E72D297353CC}">
              <c16:uniqueId val="{00000000-77A3-42DA-87B0-D1649A752939}"/>
            </c:ext>
          </c:extLst>
        </c:ser>
        <c:ser>
          <c:idx val="1"/>
          <c:order val="1"/>
          <c:tx>
            <c:strRef>
              <c:f>Лист1!$C$1</c:f>
              <c:strCache>
                <c:ptCount val="1"/>
                <c:pt idx="0">
                  <c:v>2025</c:v>
                </c:pt>
              </c:strCache>
            </c:strRef>
          </c:tx>
          <c:spPr>
            <a:solidFill>
              <a:schemeClr val="accent2"/>
            </a:solidFill>
            <a:ln>
              <a:noFill/>
            </a:ln>
            <a:effectLst/>
          </c:spPr>
          <c:invertIfNegative val="0"/>
          <c:cat>
            <c:strRef>
              <c:f>Лист1!$A$2:$A$5</c:f>
              <c:strCache>
                <c:ptCount val="4"/>
                <c:pt idx="0">
                  <c:v>Дотация</c:v>
                </c:pt>
                <c:pt idx="1">
                  <c:v>Субсидия</c:v>
                </c:pt>
                <c:pt idx="2">
                  <c:v>Субвенция</c:v>
                </c:pt>
                <c:pt idx="3">
                  <c:v>Иные МБТ</c:v>
                </c:pt>
              </c:strCache>
            </c:strRef>
          </c:cat>
          <c:val>
            <c:numRef>
              <c:f>Лист1!$C$2:$C$5</c:f>
              <c:numCache>
                <c:formatCode>General</c:formatCode>
                <c:ptCount val="4"/>
                <c:pt idx="0">
                  <c:v>938.6</c:v>
                </c:pt>
                <c:pt idx="1">
                  <c:v>10950.1</c:v>
                </c:pt>
                <c:pt idx="2">
                  <c:v>240703.3</c:v>
                </c:pt>
                <c:pt idx="3">
                  <c:v>1460</c:v>
                </c:pt>
              </c:numCache>
            </c:numRef>
          </c:val>
          <c:extLst>
            <c:ext xmlns:c16="http://schemas.microsoft.com/office/drawing/2014/chart" uri="{C3380CC4-5D6E-409C-BE32-E72D297353CC}">
              <c16:uniqueId val="{00000001-77A3-42DA-87B0-D1649A752939}"/>
            </c:ext>
          </c:extLst>
        </c:ser>
        <c:ser>
          <c:idx val="2"/>
          <c:order val="2"/>
          <c:tx>
            <c:strRef>
              <c:f>Лист1!$D$1</c:f>
              <c:strCache>
                <c:ptCount val="1"/>
                <c:pt idx="0">
                  <c:v>2026</c:v>
                </c:pt>
              </c:strCache>
            </c:strRef>
          </c:tx>
          <c:spPr>
            <a:solidFill>
              <a:schemeClr val="accent3"/>
            </a:solidFill>
            <a:ln>
              <a:noFill/>
            </a:ln>
            <a:effectLst/>
          </c:spPr>
          <c:invertIfNegative val="0"/>
          <c:cat>
            <c:strRef>
              <c:f>Лист1!$A$2:$A$5</c:f>
              <c:strCache>
                <c:ptCount val="4"/>
                <c:pt idx="0">
                  <c:v>Дотация</c:v>
                </c:pt>
                <c:pt idx="1">
                  <c:v>Субсидия</c:v>
                </c:pt>
                <c:pt idx="2">
                  <c:v>Субвенция</c:v>
                </c:pt>
                <c:pt idx="3">
                  <c:v>Иные МБТ</c:v>
                </c:pt>
              </c:strCache>
            </c:strRef>
          </c:cat>
          <c:val>
            <c:numRef>
              <c:f>Лист1!$D$2:$D$5</c:f>
              <c:numCache>
                <c:formatCode>General</c:formatCode>
                <c:ptCount val="4"/>
                <c:pt idx="0">
                  <c:v>934.8</c:v>
                </c:pt>
                <c:pt idx="1">
                  <c:v>910</c:v>
                </c:pt>
                <c:pt idx="2">
                  <c:v>240343.3</c:v>
                </c:pt>
                <c:pt idx="3">
                  <c:v>1460</c:v>
                </c:pt>
              </c:numCache>
            </c:numRef>
          </c:val>
          <c:extLst>
            <c:ext xmlns:c16="http://schemas.microsoft.com/office/drawing/2014/chart" uri="{C3380CC4-5D6E-409C-BE32-E72D297353CC}">
              <c16:uniqueId val="{00000002-77A3-42DA-87B0-D1649A752939}"/>
            </c:ext>
          </c:extLst>
        </c:ser>
        <c:ser>
          <c:idx val="3"/>
          <c:order val="3"/>
          <c:tx>
            <c:strRef>
              <c:f>Лист1!$E$1</c:f>
              <c:strCache>
                <c:ptCount val="1"/>
                <c:pt idx="0">
                  <c:v>2027</c:v>
                </c:pt>
              </c:strCache>
            </c:strRef>
          </c:tx>
          <c:spPr>
            <a:solidFill>
              <a:schemeClr val="accent4"/>
            </a:solidFill>
            <a:ln>
              <a:noFill/>
            </a:ln>
            <a:effectLst/>
          </c:spPr>
          <c:invertIfNegative val="0"/>
          <c:cat>
            <c:strRef>
              <c:f>Лист1!$A$2:$A$5</c:f>
              <c:strCache>
                <c:ptCount val="4"/>
                <c:pt idx="0">
                  <c:v>Дотация</c:v>
                </c:pt>
                <c:pt idx="1">
                  <c:v>Субсидия</c:v>
                </c:pt>
                <c:pt idx="2">
                  <c:v>Субвенция</c:v>
                </c:pt>
                <c:pt idx="3">
                  <c:v>Иные МБТ</c:v>
                </c:pt>
              </c:strCache>
            </c:strRef>
          </c:cat>
          <c:val>
            <c:numRef>
              <c:f>Лист1!$E$2:$E$5</c:f>
              <c:numCache>
                <c:formatCode>General</c:formatCode>
                <c:ptCount val="4"/>
                <c:pt idx="0">
                  <c:v>895.2</c:v>
                </c:pt>
                <c:pt idx="1">
                  <c:v>910</c:v>
                </c:pt>
                <c:pt idx="2">
                  <c:v>239903.5</c:v>
                </c:pt>
                <c:pt idx="3">
                  <c:v>1460</c:v>
                </c:pt>
              </c:numCache>
            </c:numRef>
          </c:val>
          <c:extLst>
            <c:ext xmlns:c16="http://schemas.microsoft.com/office/drawing/2014/chart" uri="{C3380CC4-5D6E-409C-BE32-E72D297353CC}">
              <c16:uniqueId val="{00000003-77A3-42DA-87B0-D1649A752939}"/>
            </c:ext>
          </c:extLst>
        </c:ser>
        <c:dLbls>
          <c:showLegendKey val="0"/>
          <c:showVal val="0"/>
          <c:showCatName val="0"/>
          <c:showSerName val="0"/>
          <c:showPercent val="0"/>
          <c:showBubbleSize val="0"/>
        </c:dLbls>
        <c:gapWidth val="182"/>
        <c:axId val="150016384"/>
        <c:axId val="150017920"/>
      </c:barChart>
      <c:catAx>
        <c:axId val="15001638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150017920"/>
        <c:crosses val="autoZero"/>
        <c:auto val="1"/>
        <c:lblAlgn val="ctr"/>
        <c:lblOffset val="100"/>
        <c:noMultiLvlLbl val="0"/>
      </c:catAx>
      <c:valAx>
        <c:axId val="15001792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150016384"/>
        <c:crosses val="autoZero"/>
        <c:crossBetween val="between"/>
      </c:valAx>
      <c:spPr>
        <a:noFill/>
        <a:ln>
          <a:noFill/>
        </a:ln>
        <a:effectLst/>
      </c:spPr>
    </c:plotArea>
    <c:legend>
      <c:legendPos val="b"/>
      <c:layout>
        <c:manualLayout>
          <c:xMode val="edge"/>
          <c:yMode val="edge"/>
          <c:x val="0.36370054445804839"/>
          <c:y val="0.88595081145056642"/>
          <c:w val="0.44042545844095732"/>
          <c:h val="8.6810787121883976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view3D>
      <c:rotX val="15"/>
      <c:rotY val="20"/>
      <c:rAngAx val="1"/>
    </c:view3D>
    <c:floor>
      <c:thickness val="0"/>
    </c:floor>
    <c:sideWall>
      <c:thickness val="0"/>
    </c:sideWall>
    <c:backWall>
      <c:thickness val="0"/>
    </c:backWall>
    <c:plotArea>
      <c:layout/>
      <c:bar3DChart>
        <c:barDir val="col"/>
        <c:grouping val="stacked"/>
        <c:varyColors val="0"/>
        <c:ser>
          <c:idx val="0"/>
          <c:order val="0"/>
          <c:tx>
            <c:strRef>
              <c:f>Лист1!$B$1</c:f>
              <c:strCache>
                <c:ptCount val="1"/>
                <c:pt idx="0">
                  <c:v>Столбец2</c:v>
                </c:pt>
              </c:strCache>
            </c:strRef>
          </c:tx>
          <c:spPr>
            <a:solidFill>
              <a:srgbClr val="C00000"/>
            </a:solidFill>
          </c:spPr>
          <c:invertIfNegative val="0"/>
          <c:dLbls>
            <c:dLbl>
              <c:idx val="0"/>
              <c:layout>
                <c:manualLayout>
                  <c:x val="-3.1976308782511814E-2"/>
                  <c:y val="-0.4169928055415536"/>
                </c:manualLayout>
              </c:layout>
              <c:spPr>
                <a:noFill/>
                <a:ln>
                  <a:noFill/>
                </a:ln>
                <a:effectLst/>
              </c:spPr>
              <c:txPr>
                <a:bodyPr/>
                <a:lstStyle/>
                <a:p>
                  <a:pPr>
                    <a:defRPr sz="2000" b="1">
                      <a:latin typeface="Times New Roman" panose="02020603050405020304" pitchFamily="18" charset="0"/>
                      <a:cs typeface="Times New Roman" panose="02020603050405020304" pitchFamily="18" charset="0"/>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0.22461789715348163"/>
                      <c:h val="0.13823148511671435"/>
                    </c:manualLayout>
                  </c15:layout>
                </c:ext>
                <c:ext xmlns:c16="http://schemas.microsoft.com/office/drawing/2014/chart" uri="{C3380CC4-5D6E-409C-BE32-E72D297353CC}">
                  <c16:uniqueId val="{00000000-D66D-42ED-99F2-311129C5C379}"/>
                </c:ext>
              </c:extLst>
            </c:dLbl>
            <c:dLbl>
              <c:idx val="1"/>
              <c:layout>
                <c:manualLayout>
                  <c:x val="-9.63525523369794E-3"/>
                  <c:y val="-0.43094517805150817"/>
                </c:manualLayout>
              </c:layout>
              <c:spPr>
                <a:noFill/>
                <a:ln>
                  <a:noFill/>
                </a:ln>
                <a:effectLst/>
              </c:spPr>
              <c:txPr>
                <a:bodyPr/>
                <a:lstStyle/>
                <a:p>
                  <a:pPr>
                    <a:defRPr sz="2000" b="1">
                      <a:latin typeface="Times New Roman" panose="02020603050405020304" pitchFamily="18" charset="0"/>
                      <a:cs typeface="Times New Roman" panose="02020603050405020304" pitchFamily="18" charset="0"/>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0.2466575428851992"/>
                      <c:h val="0.15396046123467921"/>
                    </c:manualLayout>
                  </c15:layout>
                </c:ext>
                <c:ext xmlns:c16="http://schemas.microsoft.com/office/drawing/2014/chart" uri="{C3380CC4-5D6E-409C-BE32-E72D297353CC}">
                  <c16:uniqueId val="{00000001-D66D-42ED-99F2-311129C5C379}"/>
                </c:ext>
              </c:extLst>
            </c:dLbl>
            <c:dLbl>
              <c:idx val="2"/>
              <c:layout>
                <c:manualLayout>
                  <c:x val="1.4426482064276928E-2"/>
                  <c:y val="-0.4356515148745202"/>
                </c:manualLayout>
              </c:layout>
              <c:spPr>
                <a:noFill/>
                <a:ln>
                  <a:noFill/>
                </a:ln>
                <a:effectLst/>
              </c:spPr>
              <c:txPr>
                <a:bodyPr/>
                <a:lstStyle/>
                <a:p>
                  <a:pPr>
                    <a:defRPr sz="2000" b="1">
                      <a:latin typeface="Times New Roman" panose="02020603050405020304" pitchFamily="18" charset="0"/>
                      <a:cs typeface="Times New Roman" panose="02020603050405020304" pitchFamily="18" charset="0"/>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0.26530647388896023"/>
                      <c:h val="0.15396046123467921"/>
                    </c:manualLayout>
                  </c15:layout>
                </c:ext>
                <c:ext xmlns:c16="http://schemas.microsoft.com/office/drawing/2014/chart" uri="{C3380CC4-5D6E-409C-BE32-E72D297353CC}">
                  <c16:uniqueId val="{00000002-D66D-42ED-99F2-311129C5C379}"/>
                </c:ext>
              </c:extLst>
            </c:dLbl>
            <c:dLbl>
              <c:idx val="3"/>
              <c:layout>
                <c:manualLayout>
                  <c:x val="4.3613249237624191E-2"/>
                  <c:y val="-0.42911263970571284"/>
                </c:manualLayout>
              </c:layout>
              <c:spPr>
                <a:noFill/>
                <a:ln>
                  <a:noFill/>
                </a:ln>
                <a:effectLst/>
              </c:spPr>
              <c:txPr>
                <a:bodyPr/>
                <a:lstStyle/>
                <a:p>
                  <a:pPr>
                    <a:defRPr sz="2000" b="1">
                      <a:latin typeface="Times New Roman" panose="02020603050405020304" pitchFamily="18" charset="0"/>
                      <a:cs typeface="Times New Roman" panose="02020603050405020304" pitchFamily="18" charset="0"/>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0.24782306769975782"/>
                      <c:h val="0.16182494929366162"/>
                    </c:manualLayout>
                  </c15:layout>
                </c:ext>
                <c:ext xmlns:c16="http://schemas.microsoft.com/office/drawing/2014/chart" uri="{C3380CC4-5D6E-409C-BE32-E72D297353CC}">
                  <c16:uniqueId val="{00000003-D66D-42ED-99F2-311129C5C379}"/>
                </c:ext>
              </c:extLst>
            </c:dLbl>
            <c:spPr>
              <a:noFill/>
              <a:ln>
                <a:noFill/>
              </a:ln>
              <a:effectLst/>
            </c:spPr>
            <c:txPr>
              <a:bodyPr/>
              <a:lstStyle/>
              <a:p>
                <a:pPr>
                  <a:defRPr sz="2400" b="1">
                    <a:latin typeface="Times New Roman" panose="02020603050405020304" pitchFamily="18" charset="0"/>
                    <a:cs typeface="Times New Roman" panose="02020603050405020304"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Лист1!$A$2:$A$5</c:f>
              <c:numCache>
                <c:formatCode>General</c:formatCode>
                <c:ptCount val="4"/>
                <c:pt idx="0">
                  <c:v>2024</c:v>
                </c:pt>
                <c:pt idx="1">
                  <c:v>2025</c:v>
                </c:pt>
                <c:pt idx="2">
                  <c:v>2026</c:v>
                </c:pt>
                <c:pt idx="3">
                  <c:v>2027</c:v>
                </c:pt>
              </c:numCache>
            </c:numRef>
          </c:cat>
          <c:val>
            <c:numRef>
              <c:f>Лист1!$B$2:$B$5</c:f>
              <c:numCache>
                <c:formatCode>#,##0</c:formatCode>
                <c:ptCount val="4"/>
                <c:pt idx="0">
                  <c:v>330469422</c:v>
                </c:pt>
                <c:pt idx="1">
                  <c:v>282832889</c:v>
                </c:pt>
                <c:pt idx="2">
                  <c:v>277406695</c:v>
                </c:pt>
                <c:pt idx="3">
                  <c:v>277858899</c:v>
                </c:pt>
              </c:numCache>
            </c:numRef>
          </c:val>
          <c:extLst>
            <c:ext xmlns:c16="http://schemas.microsoft.com/office/drawing/2014/chart" uri="{C3380CC4-5D6E-409C-BE32-E72D297353CC}">
              <c16:uniqueId val="{00000004-D66D-42ED-99F2-311129C5C379}"/>
            </c:ext>
          </c:extLst>
        </c:ser>
        <c:dLbls>
          <c:showLegendKey val="0"/>
          <c:showVal val="1"/>
          <c:showCatName val="0"/>
          <c:showSerName val="0"/>
          <c:showPercent val="0"/>
          <c:showBubbleSize val="0"/>
        </c:dLbls>
        <c:gapWidth val="75"/>
        <c:shape val="cylinder"/>
        <c:axId val="158384512"/>
        <c:axId val="158386048"/>
        <c:axId val="0"/>
      </c:bar3DChart>
      <c:catAx>
        <c:axId val="158384512"/>
        <c:scaling>
          <c:orientation val="minMax"/>
        </c:scaling>
        <c:delete val="0"/>
        <c:axPos val="b"/>
        <c:numFmt formatCode="General" sourceLinked="1"/>
        <c:majorTickMark val="none"/>
        <c:minorTickMark val="none"/>
        <c:tickLblPos val="nextTo"/>
        <c:txPr>
          <a:bodyPr/>
          <a:lstStyle/>
          <a:p>
            <a:pPr>
              <a:defRPr sz="2400" b="1">
                <a:latin typeface="Times New Roman" panose="02020603050405020304" pitchFamily="18" charset="0"/>
                <a:cs typeface="Times New Roman" panose="02020603050405020304" pitchFamily="18" charset="0"/>
              </a:defRPr>
            </a:pPr>
            <a:endParaRPr lang="en-US"/>
          </a:p>
        </c:txPr>
        <c:crossAx val="158386048"/>
        <c:crosses val="autoZero"/>
        <c:auto val="1"/>
        <c:lblAlgn val="ctr"/>
        <c:lblOffset val="100"/>
        <c:noMultiLvlLbl val="0"/>
      </c:catAx>
      <c:valAx>
        <c:axId val="158386048"/>
        <c:scaling>
          <c:orientation val="minMax"/>
        </c:scaling>
        <c:delete val="1"/>
        <c:axPos val="l"/>
        <c:numFmt formatCode="#,##0" sourceLinked="1"/>
        <c:majorTickMark val="none"/>
        <c:minorTickMark val="none"/>
        <c:tickLblPos val="none"/>
        <c:crossAx val="158384512"/>
        <c:crosses val="autoZero"/>
        <c:crossBetween val="between"/>
      </c:valAx>
    </c:plotArea>
    <c:plotVisOnly val="1"/>
    <c:dispBlanksAs val="gap"/>
    <c:showDLblsOverMax val="0"/>
  </c:chart>
  <c:txPr>
    <a:bodyPr/>
    <a:lstStyle/>
    <a:p>
      <a:pPr>
        <a:defRPr sz="1800"/>
      </a:pPr>
      <a:endParaRPr lang="en-US"/>
    </a:p>
  </c:txPr>
  <c:externalData r:id="rId1">
    <c:autoUpdate val="0"/>
  </c:externalData>
  <c:userShapes r:id="rId2"/>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751939857827504"/>
          <c:y val="0.19558653910995757"/>
          <c:w val="0.52927073787573908"/>
          <c:h val="0.77424338553718974"/>
        </c:manualLayout>
      </c:layout>
      <c:doughnutChart>
        <c:varyColors val="1"/>
        <c:ser>
          <c:idx val="0"/>
          <c:order val="0"/>
          <c:tx>
            <c:strRef>
              <c:f>Лист1!$B$1</c:f>
              <c:strCache>
                <c:ptCount val="1"/>
                <c:pt idx="0">
                  <c:v>Столбец1</c:v>
                </c:pt>
              </c:strCache>
            </c:strRef>
          </c:tx>
          <c:explosion val="14"/>
          <c:dPt>
            <c:idx val="0"/>
            <c:bubble3D val="0"/>
            <c:spPr>
              <a:solidFill>
                <a:srgbClr val="FF0000"/>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1-309A-440F-A809-BAD1B869D223}"/>
              </c:ext>
            </c:extLst>
          </c:dPt>
          <c:dPt>
            <c:idx val="1"/>
            <c:bubble3D val="0"/>
            <c:spPr>
              <a:solidFill>
                <a:srgbClr val="FFC000"/>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3-309A-440F-A809-BAD1B869D223}"/>
              </c:ext>
            </c:extLst>
          </c:dPt>
          <c:dPt>
            <c:idx val="2"/>
            <c:bubble3D val="0"/>
            <c:spPr>
              <a:solidFill>
                <a:srgbClr val="00FF00"/>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5-309A-440F-A809-BAD1B869D223}"/>
              </c:ext>
            </c:extLst>
          </c:dPt>
          <c:dPt>
            <c:idx val="3"/>
            <c:bubble3D val="0"/>
            <c:spPr>
              <a:solidFill>
                <a:srgbClr val="67F6F9"/>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7-309A-440F-A809-BAD1B869D223}"/>
              </c:ext>
            </c:extLst>
          </c:dPt>
          <c:dPt>
            <c:idx val="4"/>
            <c:bubble3D val="0"/>
            <c:spPr>
              <a:solidFill>
                <a:schemeClr val="accent5"/>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9-309A-440F-A809-BAD1B869D223}"/>
              </c:ext>
            </c:extLst>
          </c:dPt>
          <c:dLbls>
            <c:dLbl>
              <c:idx val="0"/>
              <c:layout>
                <c:manualLayout>
                  <c:x val="9.3106540428997478E-2"/>
                  <c:y val="-9.027017258484204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309A-440F-A809-BAD1B869D223}"/>
                </c:ext>
              </c:extLst>
            </c:dLbl>
            <c:dLbl>
              <c:idx val="1"/>
              <c:layout>
                <c:manualLayout>
                  <c:x val="-4.9003442331051306E-2"/>
                  <c:y val="-9.0270172584841976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09A-440F-A809-BAD1B869D223}"/>
                </c:ext>
              </c:extLst>
            </c:dLbl>
            <c:dLbl>
              <c:idx val="2"/>
              <c:layout>
                <c:manualLayout>
                  <c:x val="-3.1035513476332495E-2"/>
                  <c:y val="-2.708105177545258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309A-440F-A809-BAD1B869D223}"/>
                </c:ext>
              </c:extLst>
            </c:dLbl>
            <c:dLbl>
              <c:idx val="3"/>
              <c:layout>
                <c:manualLayout>
                  <c:x val="-2.1234825010122232E-2"/>
                  <c:y val="-3.159456040469468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309A-440F-A809-BAD1B869D223}"/>
                </c:ext>
              </c:extLst>
            </c:dLbl>
            <c:dLbl>
              <c:idx val="4"/>
              <c:layout>
                <c:manualLayout>
                  <c:x val="4.9003442331051906E-3"/>
                  <c:y val="-5.641885786552618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309A-440F-A809-BAD1B869D223}"/>
                </c:ext>
              </c:extLst>
            </c:dLbl>
            <c:spPr>
              <a:noFill/>
              <a:ln>
                <a:noFill/>
              </a:ln>
              <a:effectLst/>
            </c:spPr>
            <c:txPr>
              <a:bodyPr rot="0" spcFirstLastPara="1" vertOverflow="ellipsis" vert="horz" wrap="square" lIns="38100" tIns="19050" rIns="38100" bIns="19050" anchor="ctr" anchorCtr="1">
                <a:spAutoFit/>
              </a:bodyPr>
              <a:lstStyle/>
              <a:p>
                <a:pPr>
                  <a:defRPr sz="24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Лист1!$A$2:$A$6</c:f>
              <c:strCache>
                <c:ptCount val="5"/>
                <c:pt idx="0">
                  <c:v>Образование</c:v>
                </c:pt>
                <c:pt idx="1">
                  <c:v>Социальная политика</c:v>
                </c:pt>
                <c:pt idx="2">
                  <c:v>Национальная экономика</c:v>
                </c:pt>
                <c:pt idx="3">
                  <c:v>Культура, физкультура и спорт</c:v>
                </c:pt>
                <c:pt idx="4">
                  <c:v>Прочие</c:v>
                </c:pt>
              </c:strCache>
            </c:strRef>
          </c:cat>
          <c:val>
            <c:numRef>
              <c:f>Лист1!$B$2:$B$6</c:f>
              <c:numCache>
                <c:formatCode>General</c:formatCode>
                <c:ptCount val="5"/>
                <c:pt idx="0">
                  <c:v>67.3</c:v>
                </c:pt>
                <c:pt idx="1">
                  <c:v>5.9</c:v>
                </c:pt>
                <c:pt idx="2">
                  <c:v>4.0999999999999996</c:v>
                </c:pt>
                <c:pt idx="3">
                  <c:v>10.3</c:v>
                </c:pt>
                <c:pt idx="4">
                  <c:v>12.4</c:v>
                </c:pt>
              </c:numCache>
            </c:numRef>
          </c:val>
          <c:extLst>
            <c:ext xmlns:c16="http://schemas.microsoft.com/office/drawing/2014/chart" uri="{C3380CC4-5D6E-409C-BE32-E72D297353CC}">
              <c16:uniqueId val="{0000000A-309A-440F-A809-BAD1B869D223}"/>
            </c:ext>
          </c:extLst>
        </c:ser>
        <c:dLbls>
          <c:showLegendKey val="0"/>
          <c:showVal val="1"/>
          <c:showCatName val="0"/>
          <c:showSerName val="0"/>
          <c:showPercent val="0"/>
          <c:showBubbleSize val="0"/>
          <c:showLeaderLines val="1"/>
        </c:dLbls>
        <c:firstSliceAng val="20"/>
        <c:holeSize val="28"/>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view3D>
      <c:rotX val="15"/>
      <c:rotY val="20"/>
      <c:rAngAx val="1"/>
    </c:view3D>
    <c:floor>
      <c:thickness val="0"/>
    </c:floor>
    <c:sideWall>
      <c:thickness val="0"/>
    </c:sideWall>
    <c:backWall>
      <c:thickness val="0"/>
    </c:backWall>
    <c:plotArea>
      <c:layout>
        <c:manualLayout>
          <c:layoutTarget val="inner"/>
          <c:xMode val="edge"/>
          <c:yMode val="edge"/>
          <c:x val="9.807977636046622E-2"/>
          <c:y val="9.5441177058677412E-2"/>
          <c:w val="0.87461836447831565"/>
          <c:h val="0.77238085269992263"/>
        </c:manualLayout>
      </c:layout>
      <c:bar3DChart>
        <c:barDir val="col"/>
        <c:grouping val="clustered"/>
        <c:varyColors val="0"/>
        <c:ser>
          <c:idx val="0"/>
          <c:order val="0"/>
          <c:tx>
            <c:strRef>
              <c:f>Лист1!$B$1</c:f>
              <c:strCache>
                <c:ptCount val="1"/>
                <c:pt idx="0">
                  <c:v>тыс.человек</c:v>
                </c:pt>
              </c:strCache>
            </c:strRef>
          </c:tx>
          <c:invertIfNegative val="0"/>
          <c:dLbls>
            <c:spPr>
              <a:noFill/>
              <a:ln>
                <a:noFill/>
              </a:ln>
              <a:effectLst/>
            </c:spPr>
            <c:txPr>
              <a:bodyPr/>
              <a:lstStyle/>
              <a:p>
                <a:pPr>
                  <a:defRPr sz="14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Лист1!$A$2:$A$6</c:f>
              <c:strCache>
                <c:ptCount val="5"/>
                <c:pt idx="0">
                  <c:v>отчет 2023</c:v>
                </c:pt>
                <c:pt idx="1">
                  <c:v>оценка 2024</c:v>
                </c:pt>
                <c:pt idx="2">
                  <c:v> прогноз 2025</c:v>
                </c:pt>
                <c:pt idx="3">
                  <c:v> прогноз 2026</c:v>
                </c:pt>
                <c:pt idx="4">
                  <c:v>прогноз 2027</c:v>
                </c:pt>
              </c:strCache>
            </c:strRef>
          </c:cat>
          <c:val>
            <c:numRef>
              <c:f>Лист1!$B$2:$B$6</c:f>
              <c:numCache>
                <c:formatCode>General</c:formatCode>
                <c:ptCount val="5"/>
                <c:pt idx="0">
                  <c:v>2670</c:v>
                </c:pt>
                <c:pt idx="1">
                  <c:v>2630</c:v>
                </c:pt>
                <c:pt idx="2">
                  <c:v>2600</c:v>
                </c:pt>
                <c:pt idx="3">
                  <c:v>2590</c:v>
                </c:pt>
                <c:pt idx="4">
                  <c:v>2590</c:v>
                </c:pt>
              </c:numCache>
            </c:numRef>
          </c:val>
          <c:extLst>
            <c:ext xmlns:c16="http://schemas.microsoft.com/office/drawing/2014/chart" uri="{C3380CC4-5D6E-409C-BE32-E72D297353CC}">
              <c16:uniqueId val="{00000000-8F34-4738-A861-55F4C9D770D1}"/>
            </c:ext>
          </c:extLst>
        </c:ser>
        <c:dLbls>
          <c:showLegendKey val="0"/>
          <c:showVal val="0"/>
          <c:showCatName val="0"/>
          <c:showSerName val="0"/>
          <c:showPercent val="0"/>
          <c:showBubbleSize val="0"/>
        </c:dLbls>
        <c:gapWidth val="150"/>
        <c:shape val="pyramid"/>
        <c:axId val="66417408"/>
        <c:axId val="66418944"/>
        <c:axId val="0"/>
      </c:bar3DChart>
      <c:catAx>
        <c:axId val="66417408"/>
        <c:scaling>
          <c:orientation val="minMax"/>
        </c:scaling>
        <c:delete val="0"/>
        <c:axPos val="b"/>
        <c:numFmt formatCode="General" sourceLinked="1"/>
        <c:majorTickMark val="out"/>
        <c:minorTickMark val="none"/>
        <c:tickLblPos val="low"/>
        <c:txPr>
          <a:bodyPr/>
          <a:lstStyle/>
          <a:p>
            <a:pPr>
              <a:defRPr sz="1000" b="1">
                <a:solidFill>
                  <a:schemeClr val="tx1"/>
                </a:solidFill>
                <a:latin typeface="Times New Roman" pitchFamily="18" charset="0"/>
                <a:cs typeface="Times New Roman" pitchFamily="18" charset="0"/>
              </a:defRPr>
            </a:pPr>
            <a:endParaRPr lang="en-US"/>
          </a:p>
        </c:txPr>
        <c:crossAx val="66418944"/>
        <c:crosses val="autoZero"/>
        <c:auto val="0"/>
        <c:lblAlgn val="ctr"/>
        <c:lblOffset val="100"/>
        <c:tickMarkSkip val="1"/>
        <c:noMultiLvlLbl val="0"/>
      </c:catAx>
      <c:valAx>
        <c:axId val="66418944"/>
        <c:scaling>
          <c:orientation val="minMax"/>
        </c:scaling>
        <c:delete val="0"/>
        <c:axPos val="l"/>
        <c:numFmt formatCode="General" sourceLinked="1"/>
        <c:majorTickMark val="out"/>
        <c:minorTickMark val="none"/>
        <c:tickLblPos val="nextTo"/>
        <c:txPr>
          <a:bodyPr/>
          <a:lstStyle/>
          <a:p>
            <a:pPr>
              <a:defRPr sz="1400" b="0">
                <a:latin typeface="Times New Roman" pitchFamily="18" charset="0"/>
                <a:cs typeface="Times New Roman" pitchFamily="18" charset="0"/>
              </a:defRPr>
            </a:pPr>
            <a:endParaRPr lang="en-US"/>
          </a:p>
        </c:txPr>
        <c:crossAx val="66417408"/>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Лист1!$B$1</c:f>
              <c:strCache>
                <c:ptCount val="1"/>
                <c:pt idx="0">
                  <c:v>тыс.рублей</c:v>
                </c:pt>
              </c:strCache>
            </c:strRef>
          </c:tx>
          <c:spPr>
            <a:solidFill>
              <a:srgbClr val="32DA8E"/>
            </a:solidFill>
          </c:spPr>
          <c:invertIfNegative val="0"/>
          <c:dLbls>
            <c:dLbl>
              <c:idx val="0"/>
              <c:layout>
                <c:manualLayout>
                  <c:x val="1.0859486454030511E-2"/>
                  <c:y val="-5.6772133197259024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BE0-434C-B8D6-52324CA76E8B}"/>
                </c:ext>
              </c:extLst>
            </c:dLbl>
            <c:dLbl>
              <c:idx val="1"/>
              <c:layout>
                <c:manualLayout>
                  <c:x val="0"/>
                  <c:y val="-1.17098112527732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BE0-434C-B8D6-52324CA76E8B}"/>
                </c:ext>
              </c:extLst>
            </c:dLbl>
            <c:dLbl>
              <c:idx val="2"/>
              <c:layout>
                <c:manualLayout>
                  <c:x val="-4.3437945816122044E-3"/>
                  <c:y val="-1.135442663945180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BE0-434C-B8D6-52324CA76E8B}"/>
                </c:ext>
              </c:extLst>
            </c:dLbl>
            <c:dLbl>
              <c:idx val="3"/>
              <c:layout>
                <c:manualLayout>
                  <c:x val="0"/>
                  <c:y val="-1.703163995917770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CBE0-434C-B8D6-52324CA76E8B}"/>
                </c:ext>
              </c:extLst>
            </c:dLbl>
            <c:dLbl>
              <c:idx val="4"/>
              <c:layout>
                <c:manualLayout>
                  <c:x val="1.0859486454030511E-2"/>
                  <c:y val="-1.703163995917770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CBE0-434C-B8D6-52324CA76E8B}"/>
                </c:ext>
              </c:extLst>
            </c:dLbl>
            <c:spPr>
              <a:noFill/>
              <a:ln>
                <a:noFill/>
              </a:ln>
              <a:effectLst/>
            </c:spPr>
            <c:txPr>
              <a:bodyPr/>
              <a:lstStyle/>
              <a:p>
                <a:pPr>
                  <a:defRPr sz="1100" b="1">
                    <a:latin typeface="Times New Roman" pitchFamily="18"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Лист1!$A$2:$A$6</c:f>
              <c:strCache>
                <c:ptCount val="5"/>
                <c:pt idx="0">
                  <c:v> отчет 2023</c:v>
                </c:pt>
                <c:pt idx="1">
                  <c:v> оценка 2024</c:v>
                </c:pt>
                <c:pt idx="2">
                  <c:v> прогноз 2025</c:v>
                </c:pt>
                <c:pt idx="3">
                  <c:v> прогноз 2026</c:v>
                </c:pt>
                <c:pt idx="4">
                  <c:v> прогноз 2027</c:v>
                </c:pt>
              </c:strCache>
            </c:strRef>
          </c:cat>
          <c:val>
            <c:numRef>
              <c:f>Лист1!$B$2:$B$6</c:f>
              <c:numCache>
                <c:formatCode>#,##0.0</c:formatCode>
                <c:ptCount val="5"/>
                <c:pt idx="0">
                  <c:v>1482470.2</c:v>
                </c:pt>
                <c:pt idx="1">
                  <c:v>1659777.7</c:v>
                </c:pt>
                <c:pt idx="2">
                  <c:v>1787594.8</c:v>
                </c:pt>
                <c:pt idx="3">
                  <c:v>1892166.6</c:v>
                </c:pt>
                <c:pt idx="4">
                  <c:v>2011145.6</c:v>
                </c:pt>
              </c:numCache>
            </c:numRef>
          </c:val>
          <c:extLst>
            <c:ext xmlns:c16="http://schemas.microsoft.com/office/drawing/2014/chart" uri="{C3380CC4-5D6E-409C-BE32-E72D297353CC}">
              <c16:uniqueId val="{00000000-A210-41E4-BCA6-18FFE91C4540}"/>
            </c:ext>
          </c:extLst>
        </c:ser>
        <c:ser>
          <c:idx val="1"/>
          <c:order val="1"/>
          <c:tx>
            <c:strRef>
              <c:f>Лист1!$C$1</c:f>
              <c:strCache>
                <c:ptCount val="1"/>
                <c:pt idx="0">
                  <c:v>темп роста в %</c:v>
                </c:pt>
              </c:strCache>
            </c:strRef>
          </c:tx>
          <c:invertIfNegative val="0"/>
          <c:dLbls>
            <c:dLbl>
              <c:idx val="0"/>
              <c:layout>
                <c:manualLayout>
                  <c:x val="1.2052737845834102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210-41E4-BCA6-18FFE91C4540}"/>
                </c:ext>
              </c:extLst>
            </c:dLbl>
            <c:dLbl>
              <c:idx val="1"/>
              <c:layout>
                <c:manualLayout>
                  <c:x val="2.7118660153126712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210-41E4-BCA6-18FFE91C4540}"/>
                </c:ext>
              </c:extLst>
            </c:dLbl>
            <c:dLbl>
              <c:idx val="2"/>
              <c:layout>
                <c:manualLayout>
                  <c:x val="3.0131844614585419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210-41E4-BCA6-18FFE91C4540}"/>
                </c:ext>
              </c:extLst>
            </c:dLbl>
            <c:dLbl>
              <c:idx val="3"/>
              <c:layout>
                <c:manualLayout>
                  <c:x val="3.3145029076043796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A210-41E4-BCA6-18FFE91C4540}"/>
                </c:ext>
              </c:extLst>
            </c:dLbl>
            <c:dLbl>
              <c:idx val="4"/>
              <c:layout>
                <c:manualLayout>
                  <c:x val="1.8078869510132201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210-41E4-BCA6-18FFE91C4540}"/>
                </c:ext>
              </c:extLst>
            </c:dLbl>
            <c:spPr>
              <a:noFill/>
              <a:ln>
                <a:noFill/>
              </a:ln>
              <a:effectLst/>
            </c:spPr>
            <c:txPr>
              <a:bodyPr/>
              <a:lstStyle/>
              <a:p>
                <a:pPr>
                  <a:defRPr sz="1200" b="1">
                    <a:latin typeface="Times New Roman" pitchFamily="18"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Лист1!$A$2:$A$6</c:f>
              <c:strCache>
                <c:ptCount val="5"/>
                <c:pt idx="0">
                  <c:v> отчет 2023</c:v>
                </c:pt>
                <c:pt idx="1">
                  <c:v> оценка 2024</c:v>
                </c:pt>
                <c:pt idx="2">
                  <c:v> прогноз 2025</c:v>
                </c:pt>
                <c:pt idx="3">
                  <c:v> прогноз 2026</c:v>
                </c:pt>
                <c:pt idx="4">
                  <c:v> прогноз 2027</c:v>
                </c:pt>
              </c:strCache>
            </c:strRef>
          </c:cat>
          <c:val>
            <c:numRef>
              <c:f>Лист1!$C$2:$C$6</c:f>
              <c:numCache>
                <c:formatCode>0</c:formatCode>
                <c:ptCount val="5"/>
                <c:pt idx="0">
                  <c:v>136</c:v>
                </c:pt>
                <c:pt idx="1">
                  <c:v>112</c:v>
                </c:pt>
                <c:pt idx="2">
                  <c:v>107.7</c:v>
                </c:pt>
                <c:pt idx="3">
                  <c:v>105.8</c:v>
                </c:pt>
                <c:pt idx="4">
                  <c:v>106.3</c:v>
                </c:pt>
              </c:numCache>
            </c:numRef>
          </c:val>
          <c:extLst>
            <c:ext xmlns:c16="http://schemas.microsoft.com/office/drawing/2014/chart" uri="{C3380CC4-5D6E-409C-BE32-E72D297353CC}">
              <c16:uniqueId val="{00000006-A210-41E4-BCA6-18FFE91C4540}"/>
            </c:ext>
          </c:extLst>
        </c:ser>
        <c:dLbls>
          <c:showLegendKey val="0"/>
          <c:showVal val="1"/>
          <c:showCatName val="0"/>
          <c:showSerName val="0"/>
          <c:showPercent val="0"/>
          <c:showBubbleSize val="0"/>
        </c:dLbls>
        <c:gapWidth val="75"/>
        <c:shape val="cone"/>
        <c:axId val="66787968"/>
        <c:axId val="66806144"/>
        <c:axId val="0"/>
      </c:bar3DChart>
      <c:catAx>
        <c:axId val="66787968"/>
        <c:scaling>
          <c:orientation val="minMax"/>
        </c:scaling>
        <c:delete val="0"/>
        <c:axPos val="b"/>
        <c:numFmt formatCode="General" sourceLinked="1"/>
        <c:majorTickMark val="none"/>
        <c:minorTickMark val="none"/>
        <c:tickLblPos val="nextTo"/>
        <c:txPr>
          <a:bodyPr/>
          <a:lstStyle/>
          <a:p>
            <a:pPr>
              <a:defRPr b="1">
                <a:solidFill>
                  <a:schemeClr val="tx1"/>
                </a:solidFill>
                <a:latin typeface="Times New Roman" pitchFamily="18" charset="0"/>
                <a:cs typeface="Times New Roman" pitchFamily="18" charset="0"/>
              </a:defRPr>
            </a:pPr>
            <a:endParaRPr lang="en-US"/>
          </a:p>
        </c:txPr>
        <c:crossAx val="66806144"/>
        <c:crosses val="autoZero"/>
        <c:auto val="1"/>
        <c:lblAlgn val="ctr"/>
        <c:lblOffset val="100"/>
        <c:noMultiLvlLbl val="0"/>
      </c:catAx>
      <c:valAx>
        <c:axId val="66806144"/>
        <c:scaling>
          <c:orientation val="minMax"/>
          <c:max val="1025"/>
        </c:scaling>
        <c:delete val="0"/>
        <c:axPos val="l"/>
        <c:numFmt formatCode="#,##0.0" sourceLinked="1"/>
        <c:majorTickMark val="none"/>
        <c:minorTickMark val="none"/>
        <c:tickLblPos val="none"/>
        <c:crossAx val="66787968"/>
        <c:crosses val="autoZero"/>
        <c:crossBetween val="between"/>
      </c:valAx>
    </c:plotArea>
    <c:legend>
      <c:legendPos val="b"/>
      <c:overlay val="0"/>
      <c:txPr>
        <a:bodyPr/>
        <a:lstStyle/>
        <a:p>
          <a:pPr>
            <a:defRPr sz="1400">
              <a:solidFill>
                <a:schemeClr val="tx1"/>
              </a:solidFill>
              <a:latin typeface="Times New Roman" pitchFamily="18" charset="0"/>
              <a:cs typeface="Times New Roman" pitchFamily="18" charset="0"/>
            </a:defRPr>
          </a:pPr>
          <a:endParaRPr lang="en-US"/>
        </a:p>
      </c:txPr>
    </c:legend>
    <c:plotVisOnly val="1"/>
    <c:dispBlanksAs val="gap"/>
    <c:showDLblsOverMax val="0"/>
  </c:chart>
  <c:txPr>
    <a:bodyPr/>
    <a:lstStyle/>
    <a:p>
      <a:pPr>
        <a:defRPr sz="9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3069456542994797E-2"/>
          <c:y val="0.15472592659710779"/>
          <c:w val="0.90128617125984256"/>
          <c:h val="0.61644041567498209"/>
        </c:manualLayout>
      </c:layout>
      <c:barChart>
        <c:barDir val="col"/>
        <c:grouping val="clustered"/>
        <c:varyColors val="0"/>
        <c:ser>
          <c:idx val="0"/>
          <c:order val="0"/>
          <c:tx>
            <c:strRef>
              <c:f>Лист1!$B$1</c:f>
              <c:strCache>
                <c:ptCount val="1"/>
                <c:pt idx="0">
                  <c:v>тыс.руб.</c:v>
                </c:pt>
              </c:strCache>
            </c:strRef>
          </c:tx>
          <c:spPr>
            <a:solidFill>
              <a:srgbClr val="F923BC"/>
            </a:solidFill>
            <a:ln>
              <a:solidFill>
                <a:schemeClr val="accent1"/>
              </a:solidFill>
            </a:ln>
            <a:effectLst/>
          </c:spPr>
          <c:invertIfNegative val="0"/>
          <c:dLbls>
            <c:dLbl>
              <c:idx val="0"/>
              <c:layout>
                <c:manualLayout>
                  <c:x val="0"/>
                  <c:y val="0.29456906776848135"/>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6CEB-4452-AD24-1908A45A170F}"/>
                </c:ext>
              </c:extLst>
            </c:dLbl>
            <c:dLbl>
              <c:idx val="1"/>
              <c:layout>
                <c:manualLayout>
                  <c:x val="2.3240370023289354E-3"/>
                  <c:y val="0.3555143921343740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6CEB-4452-AD24-1908A45A170F}"/>
                </c:ext>
              </c:extLst>
            </c:dLbl>
            <c:dLbl>
              <c:idx val="2"/>
              <c:layout>
                <c:manualLayout>
                  <c:x val="-2.3240370023289779E-3"/>
                  <c:y val="0.3910658313478114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6CEB-4452-AD24-1908A45A170F}"/>
                </c:ext>
              </c:extLst>
            </c:dLbl>
            <c:dLbl>
              <c:idx val="3"/>
              <c:layout>
                <c:manualLayout>
                  <c:x val="0"/>
                  <c:y val="0.47232626383566839"/>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CEB-4452-AD24-1908A45A170F}"/>
                </c:ext>
              </c:extLst>
            </c:dLbl>
            <c:dLbl>
              <c:idx val="4"/>
              <c:layout>
                <c:manualLayout>
                  <c:x val="-1.7042741137879233E-16"/>
                  <c:y val="0.4926413719576325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6CEB-4452-AD24-1908A45A170F}"/>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Times New Roman" pitchFamily="18" charset="0"/>
                    <a:ea typeface="+mn-ea"/>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Лист1!$A$2:$A$6</c:f>
              <c:strCache>
                <c:ptCount val="5"/>
                <c:pt idx="0">
                  <c:v>Отчет 2023</c:v>
                </c:pt>
                <c:pt idx="1">
                  <c:v>Оценка 2024 </c:v>
                </c:pt>
                <c:pt idx="2">
                  <c:v>Прогноз 2025 </c:v>
                </c:pt>
                <c:pt idx="3">
                  <c:v>Прогноз 2026 </c:v>
                </c:pt>
                <c:pt idx="4">
                  <c:v>Прогноз 2027 </c:v>
                </c:pt>
              </c:strCache>
            </c:strRef>
          </c:cat>
          <c:val>
            <c:numRef>
              <c:f>Лист1!$B$2:$B$6</c:f>
              <c:numCache>
                <c:formatCode>#,##0.0</c:formatCode>
                <c:ptCount val="5"/>
                <c:pt idx="0">
                  <c:v>46269.4</c:v>
                </c:pt>
                <c:pt idx="1">
                  <c:v>52591.199999999997</c:v>
                </c:pt>
                <c:pt idx="2">
                  <c:v>57294.7</c:v>
                </c:pt>
                <c:pt idx="3">
                  <c:v>60880.5</c:v>
                </c:pt>
                <c:pt idx="4">
                  <c:v>64708.7</c:v>
                </c:pt>
              </c:numCache>
            </c:numRef>
          </c:val>
          <c:extLst>
            <c:ext xmlns:c16="http://schemas.microsoft.com/office/drawing/2014/chart" uri="{C3380CC4-5D6E-409C-BE32-E72D297353CC}">
              <c16:uniqueId val="{00000005-6CEB-4452-AD24-1908A45A170F}"/>
            </c:ext>
          </c:extLst>
        </c:ser>
        <c:dLbls>
          <c:showLegendKey val="0"/>
          <c:showVal val="1"/>
          <c:showCatName val="0"/>
          <c:showSerName val="0"/>
          <c:showPercent val="0"/>
          <c:showBubbleSize val="0"/>
        </c:dLbls>
        <c:gapWidth val="54"/>
        <c:overlap val="-27"/>
        <c:axId val="71977600"/>
        <c:axId val="71993216"/>
      </c:barChart>
      <c:lineChart>
        <c:grouping val="standard"/>
        <c:varyColors val="0"/>
        <c:ser>
          <c:idx val="2"/>
          <c:order val="1"/>
          <c:tx>
            <c:strRef>
              <c:f>Лист1!$C$1</c:f>
              <c:strCache>
                <c:ptCount val="1"/>
                <c:pt idx="0">
                  <c:v>Темп роста, %</c:v>
                </c:pt>
              </c:strCache>
            </c:strRef>
          </c:tx>
          <c:spPr>
            <a:ln w="60325" cap="rnd" cmpd="sng">
              <a:solidFill>
                <a:schemeClr val="accent2">
                  <a:lumMod val="50000"/>
                </a:schemeClr>
              </a:solidFill>
              <a:round/>
            </a:ln>
            <a:effectLst/>
          </c:spPr>
          <c:marker>
            <c:symbol val="square"/>
            <c:size val="13"/>
            <c:spPr>
              <a:solidFill>
                <a:schemeClr val="accent2">
                  <a:lumMod val="50000"/>
                </a:schemeClr>
              </a:solidFill>
              <a:ln w="50800">
                <a:solidFill>
                  <a:schemeClr val="accent2">
                    <a:lumMod val="50000"/>
                  </a:schemeClr>
                </a:solidFill>
              </a:ln>
            </c:spPr>
          </c:marker>
          <c:dPt>
            <c:idx val="1"/>
            <c:marker>
              <c:spPr>
                <a:solidFill>
                  <a:schemeClr val="accent2">
                    <a:lumMod val="50000"/>
                  </a:schemeClr>
                </a:solidFill>
                <a:ln w="50800" cmpd="sng">
                  <a:solidFill>
                    <a:schemeClr val="accent2">
                      <a:lumMod val="50000"/>
                    </a:schemeClr>
                  </a:solidFill>
                </a:ln>
              </c:spPr>
            </c:marker>
            <c:bubble3D val="0"/>
            <c:extLst>
              <c:ext xmlns:c16="http://schemas.microsoft.com/office/drawing/2014/chart" uri="{C3380CC4-5D6E-409C-BE32-E72D297353CC}">
                <c16:uniqueId val="{00000006-6CEB-4452-AD24-1908A45A170F}"/>
              </c:ext>
            </c:extLst>
          </c:dPt>
          <c:dLbls>
            <c:dLbl>
              <c:idx val="0"/>
              <c:layout>
                <c:manualLayout>
                  <c:x val="-5.1128814051237516E-2"/>
                  <c:y val="-9.141798654883903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6CEB-4452-AD24-1908A45A170F}"/>
                </c:ext>
              </c:extLst>
            </c:dLbl>
            <c:dLbl>
              <c:idx val="1"/>
              <c:layout>
                <c:manualLayout>
                  <c:x val="-4.6480740046579559E-2"/>
                  <c:y val="-9.64967635793300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6CEB-4452-AD24-1908A45A170F}"/>
                </c:ext>
              </c:extLst>
            </c:dLbl>
            <c:dLbl>
              <c:idx val="2"/>
              <c:layout>
                <c:manualLayout>
                  <c:x val="-5.5776888055895466E-2"/>
                  <c:y val="-0.1117330499883428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6CEB-4452-AD24-1908A45A170F}"/>
                </c:ext>
              </c:extLst>
            </c:dLbl>
            <c:dLbl>
              <c:idx val="3"/>
              <c:layout>
                <c:manualLayout>
                  <c:x val="-6.5073219060250931E-2"/>
                  <c:y val="-8.633917499099216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6CEB-4452-AD24-1908A45A170F}"/>
                </c:ext>
              </c:extLst>
            </c:dLbl>
            <c:dLbl>
              <c:idx val="4"/>
              <c:layout>
                <c:manualLayout>
                  <c:x val="-5.3452851053566494E-2"/>
                  <c:y val="-0.1015754999894025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6CEB-4452-AD24-1908A45A170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Лист1!$A$2:$A$6</c:f>
              <c:strCache>
                <c:ptCount val="5"/>
                <c:pt idx="0">
                  <c:v>Отчет 2023</c:v>
                </c:pt>
                <c:pt idx="1">
                  <c:v>Оценка 2024 </c:v>
                </c:pt>
                <c:pt idx="2">
                  <c:v>Прогноз 2025 </c:v>
                </c:pt>
                <c:pt idx="3">
                  <c:v>Прогноз 2026 </c:v>
                </c:pt>
                <c:pt idx="4">
                  <c:v>Прогноз 2027 </c:v>
                </c:pt>
              </c:strCache>
            </c:strRef>
          </c:cat>
          <c:val>
            <c:numRef>
              <c:f>Лист1!$C$2:$C$6</c:f>
              <c:numCache>
                <c:formatCode>General</c:formatCode>
                <c:ptCount val="5"/>
                <c:pt idx="0">
                  <c:v>136.4</c:v>
                </c:pt>
                <c:pt idx="1">
                  <c:v>113.7</c:v>
                </c:pt>
                <c:pt idx="2">
                  <c:v>108.9</c:v>
                </c:pt>
                <c:pt idx="3">
                  <c:v>106.2</c:v>
                </c:pt>
                <c:pt idx="4">
                  <c:v>106.3</c:v>
                </c:pt>
              </c:numCache>
            </c:numRef>
          </c:val>
          <c:smooth val="0"/>
          <c:extLst>
            <c:ext xmlns:c16="http://schemas.microsoft.com/office/drawing/2014/chart" uri="{C3380CC4-5D6E-409C-BE32-E72D297353CC}">
              <c16:uniqueId val="{0000000B-6CEB-4452-AD24-1908A45A170F}"/>
            </c:ext>
          </c:extLst>
        </c:ser>
        <c:dLbls>
          <c:showLegendKey val="0"/>
          <c:showVal val="1"/>
          <c:showCatName val="0"/>
          <c:showSerName val="0"/>
          <c:showPercent val="0"/>
          <c:showBubbleSize val="0"/>
        </c:dLbls>
        <c:marker val="1"/>
        <c:smooth val="0"/>
        <c:axId val="72008832"/>
        <c:axId val="71994752"/>
      </c:lineChart>
      <c:catAx>
        <c:axId val="719776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solidFill>
                <a:latin typeface="Times New Roman" pitchFamily="18" charset="0"/>
                <a:ea typeface="+mn-ea"/>
                <a:cs typeface="Times New Roman" pitchFamily="18" charset="0"/>
              </a:defRPr>
            </a:pPr>
            <a:endParaRPr lang="en-US"/>
          </a:p>
        </c:txPr>
        <c:crossAx val="71993216"/>
        <c:crosses val="autoZero"/>
        <c:auto val="1"/>
        <c:lblAlgn val="ctr"/>
        <c:lblOffset val="100"/>
        <c:noMultiLvlLbl val="0"/>
      </c:catAx>
      <c:valAx>
        <c:axId val="71993216"/>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71977600"/>
        <c:crosses val="autoZero"/>
        <c:crossBetween val="between"/>
      </c:valAx>
      <c:valAx>
        <c:axId val="71994752"/>
        <c:scaling>
          <c:orientation val="minMax"/>
        </c:scaling>
        <c:delete val="0"/>
        <c:axPos val="r"/>
        <c:numFmt formatCode="General" sourceLinked="1"/>
        <c:majorTickMark val="out"/>
        <c:minorTickMark val="none"/>
        <c:tickLblPos val="nextTo"/>
        <c:crossAx val="72008832"/>
        <c:crosses val="max"/>
        <c:crossBetween val="between"/>
      </c:valAx>
      <c:catAx>
        <c:axId val="72008832"/>
        <c:scaling>
          <c:orientation val="minMax"/>
        </c:scaling>
        <c:delete val="1"/>
        <c:axPos val="b"/>
        <c:numFmt formatCode="General" sourceLinked="1"/>
        <c:majorTickMark val="out"/>
        <c:minorTickMark val="none"/>
        <c:tickLblPos val="nextTo"/>
        <c:crossAx val="71994752"/>
        <c:crosses val="autoZero"/>
        <c:auto val="1"/>
        <c:lblAlgn val="ctr"/>
        <c:lblOffset val="100"/>
        <c:noMultiLvlLbl val="0"/>
      </c:catAx>
    </c:plotArea>
    <c:legend>
      <c:legendPos val="r"/>
      <c:layout>
        <c:manualLayout>
          <c:xMode val="edge"/>
          <c:yMode val="edge"/>
          <c:x val="0.36406332433546718"/>
          <c:y val="4.6984667298247667E-3"/>
          <c:w val="0.25114715015420075"/>
          <c:h val="0.16009258566833678"/>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Лист1!$B$1</c:f>
              <c:strCache>
                <c:ptCount val="1"/>
                <c:pt idx="0">
                  <c:v>тыс.руб.</c:v>
                </c:pt>
              </c:strCache>
            </c:strRef>
          </c:tx>
          <c:invertIfNegative val="0"/>
          <c:dLbls>
            <c:dLbl>
              <c:idx val="0"/>
              <c:layout>
                <c:manualLayout>
                  <c:x val="-4.7241118669690101E-3"/>
                  <c:y val="2.5023207839092315E-2"/>
                </c:manualLayout>
              </c:layout>
              <c:tx>
                <c:rich>
                  <a:bodyPr/>
                  <a:lstStyle/>
                  <a:p>
                    <a:r>
                      <a:rPr lang="en-US" dirty="0">
                        <a:latin typeface="Times New Roman" pitchFamily="18" charset="0"/>
                        <a:cs typeface="Times New Roman" pitchFamily="18" charset="0"/>
                      </a:rPr>
                      <a:t> 853768,0</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A6B-4AA3-B6EB-C13E2D3E0AAA}"/>
                </c:ext>
              </c:extLst>
            </c:dLbl>
            <c:dLbl>
              <c:idx val="1"/>
              <c:layout>
                <c:manualLayout>
                  <c:x val="4.7241118669690101E-3"/>
                  <c:y val="2.3519487217269579E-2"/>
                </c:manualLayout>
              </c:layout>
              <c:tx>
                <c:rich>
                  <a:bodyPr/>
                  <a:lstStyle/>
                  <a:p>
                    <a:r>
                      <a:rPr lang="en-US" dirty="0">
                        <a:latin typeface="Times New Roman" pitchFamily="18" charset="0"/>
                        <a:cs typeface="Times New Roman" pitchFamily="18" charset="0"/>
                      </a:rPr>
                      <a:t>1048892,4</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A6B-4AA3-B6EB-C13E2D3E0AAA}"/>
                </c:ext>
              </c:extLst>
            </c:dLbl>
            <c:dLbl>
              <c:idx val="2"/>
              <c:layout>
                <c:manualLayout>
                  <c:x val="3.8492212282988437E-3"/>
                  <c:y val="0.10989709075133562"/>
                </c:manualLayout>
              </c:layout>
              <c:tx>
                <c:rich>
                  <a:bodyPr/>
                  <a:lstStyle/>
                  <a:p>
                    <a:r>
                      <a:rPr lang="en-US" dirty="0">
                        <a:latin typeface="Times New Roman" pitchFamily="18" charset="0"/>
                        <a:cs typeface="Times New Roman" pitchFamily="18" charset="0"/>
                      </a:rPr>
                      <a:t>1167438,2</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A6B-4AA3-B6EB-C13E2D3E0AAA}"/>
                </c:ext>
              </c:extLst>
            </c:dLbl>
            <c:dLbl>
              <c:idx val="3"/>
              <c:layout>
                <c:manualLayout>
                  <c:x val="3.8492212282988437E-3"/>
                  <c:y val="0.13609131293140286"/>
                </c:manualLayout>
              </c:layout>
              <c:tx>
                <c:rich>
                  <a:bodyPr/>
                  <a:lstStyle/>
                  <a:p>
                    <a:r>
                      <a:rPr lang="en-US" dirty="0">
                        <a:latin typeface="Times New Roman" pitchFamily="18" charset="0"/>
                        <a:cs typeface="Times New Roman" pitchFamily="18" charset="0"/>
                      </a:rPr>
                      <a:t>1250326,3</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EA6B-4AA3-B6EB-C13E2D3E0AAA}"/>
                </c:ext>
              </c:extLst>
            </c:dLbl>
            <c:dLbl>
              <c:idx val="4"/>
              <c:layout>
                <c:manualLayout>
                  <c:x val="-4.3744531933508313E-4"/>
                  <c:y val="0.18348373865685716"/>
                </c:manualLayout>
              </c:layout>
              <c:tx>
                <c:rich>
                  <a:bodyPr/>
                  <a:lstStyle/>
                  <a:p>
                    <a:r>
                      <a:rPr lang="en-US" dirty="0">
                        <a:latin typeface="Times New Roman" pitchFamily="18" charset="0"/>
                        <a:cs typeface="Times New Roman" pitchFamily="18" charset="0"/>
                      </a:rPr>
                      <a:t>1341925,2</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EA6B-4AA3-B6EB-C13E2D3E0AAA}"/>
                </c:ext>
              </c:extLst>
            </c:dLbl>
            <c:spPr>
              <a:noFill/>
              <a:ln>
                <a:noFill/>
              </a:ln>
              <a:effectLst/>
            </c:spPr>
            <c:txPr>
              <a:bodyPr/>
              <a:lstStyle/>
              <a:p>
                <a:pPr>
                  <a:defRPr sz="1200" b="1">
                    <a:latin typeface="Times New Roman" pitchFamily="18"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Лист1!$A$2:$A$6</c:f>
              <c:strCache>
                <c:ptCount val="5"/>
                <c:pt idx="0">
                  <c:v>отчет 2023</c:v>
                </c:pt>
                <c:pt idx="1">
                  <c:v>оценка 2024</c:v>
                </c:pt>
                <c:pt idx="2">
                  <c:v>прогноз 2025</c:v>
                </c:pt>
                <c:pt idx="3">
                  <c:v>прогноз 2026</c:v>
                </c:pt>
                <c:pt idx="4">
                  <c:v>прогноз 2027</c:v>
                </c:pt>
              </c:strCache>
            </c:strRef>
          </c:cat>
          <c:val>
            <c:numRef>
              <c:f>Лист1!$B$2:$B$6</c:f>
              <c:numCache>
                <c:formatCode>General</c:formatCode>
                <c:ptCount val="5"/>
                <c:pt idx="0" formatCode="#,##0">
                  <c:v>853768</c:v>
                </c:pt>
                <c:pt idx="1">
                  <c:v>1048892</c:v>
                </c:pt>
                <c:pt idx="2">
                  <c:v>1167438</c:v>
                </c:pt>
                <c:pt idx="3">
                  <c:v>1250326</c:v>
                </c:pt>
                <c:pt idx="4">
                  <c:v>1341925</c:v>
                </c:pt>
              </c:numCache>
            </c:numRef>
          </c:val>
          <c:extLst>
            <c:ext xmlns:c16="http://schemas.microsoft.com/office/drawing/2014/chart" uri="{C3380CC4-5D6E-409C-BE32-E72D297353CC}">
              <c16:uniqueId val="{00000005-EA6B-4AA3-B6EB-C13E2D3E0AAA}"/>
            </c:ext>
          </c:extLst>
        </c:ser>
        <c:dLbls>
          <c:showLegendKey val="0"/>
          <c:showVal val="1"/>
          <c:showCatName val="0"/>
          <c:showSerName val="0"/>
          <c:showPercent val="0"/>
          <c:showBubbleSize val="0"/>
        </c:dLbls>
        <c:gapWidth val="79"/>
        <c:overlap val="39"/>
        <c:axId val="81647104"/>
        <c:axId val="81662336"/>
      </c:barChart>
      <c:lineChart>
        <c:grouping val="stacked"/>
        <c:varyColors val="0"/>
        <c:ser>
          <c:idx val="1"/>
          <c:order val="1"/>
          <c:tx>
            <c:strRef>
              <c:f>Лист1!$C$1</c:f>
              <c:strCache>
                <c:ptCount val="1"/>
                <c:pt idx="0">
                  <c:v>темп роста в %</c:v>
                </c:pt>
              </c:strCache>
            </c:strRef>
          </c:tx>
          <c:dLbls>
            <c:dLbl>
              <c:idx val="0"/>
              <c:layout>
                <c:manualLayout>
                  <c:x val="-6.8763353985513712E-2"/>
                  <c:y val="-8.215953948494203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EA6B-4AA3-B6EB-C13E2D3E0AAA}"/>
                </c:ext>
              </c:extLst>
            </c:dLbl>
            <c:dLbl>
              <c:idx val="1"/>
              <c:layout>
                <c:manualLayout>
                  <c:x val="-4.9166845215776599E-2"/>
                  <c:y val="-7.651522485180292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EA6B-4AA3-B6EB-C13E2D3E0AAA}"/>
                </c:ext>
              </c:extLst>
            </c:dLbl>
            <c:dLbl>
              <c:idx val="2"/>
              <c:layout>
                <c:manualLayout>
                  <c:x val="-5.3015880455419266E-2"/>
                  <c:y val="-8.43312821886785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EA6B-4AA3-B6EB-C13E2D3E0AAA}"/>
                </c:ext>
              </c:extLst>
            </c:dLbl>
            <c:dLbl>
              <c:idx val="3"/>
              <c:layout>
                <c:manualLayout>
                  <c:x val="-5.7565348974235361E-2"/>
                  <c:y val="-9.690120091357841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EA6B-4AA3-B6EB-C13E2D3E0AAA}"/>
                </c:ext>
              </c:extLst>
            </c:dLbl>
            <c:dLbl>
              <c:idx val="4"/>
              <c:layout>
                <c:manualLayout>
                  <c:x val="-5.9489959588384787E-2"/>
                  <c:y val="-0.1258773100637768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EA6B-4AA3-B6EB-C13E2D3E0AAA}"/>
                </c:ext>
              </c:extLst>
            </c:dLbl>
            <c:spPr>
              <a:noFill/>
              <a:ln>
                <a:noFill/>
              </a:ln>
              <a:effectLst/>
            </c:spPr>
            <c:txPr>
              <a:bodyPr/>
              <a:lstStyle/>
              <a:p>
                <a:pPr>
                  <a:defRPr sz="1200" b="1">
                    <a:latin typeface="Times New Roman" pitchFamily="18"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Лист1!$A$2:$A$6</c:f>
              <c:strCache>
                <c:ptCount val="5"/>
                <c:pt idx="0">
                  <c:v>отчет 2023</c:v>
                </c:pt>
                <c:pt idx="1">
                  <c:v>оценка 2024</c:v>
                </c:pt>
                <c:pt idx="2">
                  <c:v>прогноз 2025</c:v>
                </c:pt>
                <c:pt idx="3">
                  <c:v>прогноз 2026</c:v>
                </c:pt>
                <c:pt idx="4">
                  <c:v>прогноз 2027</c:v>
                </c:pt>
              </c:strCache>
            </c:strRef>
          </c:cat>
          <c:val>
            <c:numRef>
              <c:f>Лист1!$C$2:$C$6</c:f>
              <c:numCache>
                <c:formatCode>General</c:formatCode>
                <c:ptCount val="5"/>
                <c:pt idx="0">
                  <c:v>126.8</c:v>
                </c:pt>
                <c:pt idx="1">
                  <c:v>109.1</c:v>
                </c:pt>
                <c:pt idx="2">
                  <c:v>106.3</c:v>
                </c:pt>
                <c:pt idx="3">
                  <c:v>105.6</c:v>
                </c:pt>
                <c:pt idx="4">
                  <c:v>105.3</c:v>
                </c:pt>
              </c:numCache>
            </c:numRef>
          </c:val>
          <c:smooth val="0"/>
          <c:extLst>
            <c:ext xmlns:c16="http://schemas.microsoft.com/office/drawing/2014/chart" uri="{C3380CC4-5D6E-409C-BE32-E72D297353CC}">
              <c16:uniqueId val="{0000000B-EA6B-4AA3-B6EB-C13E2D3E0AAA}"/>
            </c:ext>
          </c:extLst>
        </c:ser>
        <c:dLbls>
          <c:showLegendKey val="0"/>
          <c:showVal val="1"/>
          <c:showCatName val="0"/>
          <c:showSerName val="0"/>
          <c:showPercent val="0"/>
          <c:showBubbleSize val="0"/>
        </c:dLbls>
        <c:marker val="1"/>
        <c:smooth val="0"/>
        <c:axId val="81665408"/>
        <c:axId val="81663872"/>
      </c:lineChart>
      <c:catAx>
        <c:axId val="81647104"/>
        <c:scaling>
          <c:orientation val="minMax"/>
        </c:scaling>
        <c:delete val="1"/>
        <c:axPos val="b"/>
        <c:numFmt formatCode="General" sourceLinked="0"/>
        <c:majorTickMark val="none"/>
        <c:minorTickMark val="none"/>
        <c:tickLblPos val="none"/>
        <c:crossAx val="81662336"/>
        <c:crosses val="autoZero"/>
        <c:auto val="1"/>
        <c:lblAlgn val="ctr"/>
        <c:lblOffset val="100"/>
        <c:noMultiLvlLbl val="0"/>
      </c:catAx>
      <c:valAx>
        <c:axId val="81662336"/>
        <c:scaling>
          <c:orientation val="minMax"/>
        </c:scaling>
        <c:delete val="0"/>
        <c:axPos val="l"/>
        <c:numFmt formatCode="#,##0" sourceLinked="1"/>
        <c:majorTickMark val="none"/>
        <c:minorTickMark val="none"/>
        <c:tickLblPos val="nextTo"/>
        <c:txPr>
          <a:bodyPr/>
          <a:lstStyle/>
          <a:p>
            <a:pPr>
              <a:defRPr sz="1000">
                <a:latin typeface="+mn-lt"/>
              </a:defRPr>
            </a:pPr>
            <a:endParaRPr lang="en-US"/>
          </a:p>
        </c:txPr>
        <c:crossAx val="81647104"/>
        <c:crosses val="autoZero"/>
        <c:crossBetween val="between"/>
      </c:valAx>
      <c:valAx>
        <c:axId val="81663872"/>
        <c:scaling>
          <c:orientation val="minMax"/>
        </c:scaling>
        <c:delete val="0"/>
        <c:axPos val="r"/>
        <c:numFmt formatCode="General" sourceLinked="1"/>
        <c:majorTickMark val="out"/>
        <c:minorTickMark val="none"/>
        <c:tickLblPos val="nextTo"/>
        <c:txPr>
          <a:bodyPr/>
          <a:lstStyle/>
          <a:p>
            <a:pPr>
              <a:defRPr sz="1000">
                <a:latin typeface="+mn-lt"/>
              </a:defRPr>
            </a:pPr>
            <a:endParaRPr lang="en-US"/>
          </a:p>
        </c:txPr>
        <c:crossAx val="81665408"/>
        <c:crosses val="max"/>
        <c:crossBetween val="between"/>
      </c:valAx>
      <c:catAx>
        <c:axId val="81665408"/>
        <c:scaling>
          <c:orientation val="minMax"/>
        </c:scaling>
        <c:delete val="1"/>
        <c:axPos val="b"/>
        <c:numFmt formatCode="General" sourceLinked="0"/>
        <c:majorTickMark val="out"/>
        <c:minorTickMark val="none"/>
        <c:tickLblPos val="none"/>
        <c:crossAx val="81663872"/>
        <c:crosses val="autoZero"/>
        <c:auto val="1"/>
        <c:lblAlgn val="ctr"/>
        <c:lblOffset val="100"/>
        <c:noMultiLvlLbl val="0"/>
      </c:catAx>
    </c:plotArea>
    <c:legend>
      <c:legendPos val="b"/>
      <c:layout>
        <c:manualLayout>
          <c:xMode val="edge"/>
          <c:yMode val="edge"/>
          <c:x val="0.18012554978246764"/>
          <c:y val="0.86060414057319679"/>
          <c:w val="0.53581843936174645"/>
          <c:h val="9.2611802843881236E-2"/>
        </c:manualLayout>
      </c:layout>
      <c:overlay val="0"/>
      <c:txPr>
        <a:bodyPr/>
        <a:lstStyle/>
        <a:p>
          <a:pPr>
            <a:defRPr sz="1400" b="1">
              <a:latin typeface="Times New Roman" panose="02020603050405020304" pitchFamily="18" charset="0"/>
              <a:cs typeface="Times New Roman" panose="02020603050405020304" pitchFamily="18" charset="0"/>
            </a:defRPr>
          </a:pPr>
          <a:endParaRPr lang="en-US"/>
        </a:p>
      </c:txPr>
    </c:legend>
    <c:plotVisOnly val="1"/>
    <c:dispBlanksAs val="zero"/>
    <c:showDLblsOverMax val="0"/>
  </c:chart>
  <c:txPr>
    <a:bodyPr/>
    <a:lstStyle/>
    <a:p>
      <a:pPr>
        <a:defRPr sz="1800">
          <a:latin typeface="Times New Roman" pitchFamily="18" charset="0"/>
          <a:cs typeface="Times New Roman" pitchFamily="18" charset="0"/>
        </a:defRPr>
      </a:pPr>
      <a:endParaRPr lang="en-US"/>
    </a:p>
  </c:txPr>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Лист1!$B$1</c:f>
              <c:strCache>
                <c:ptCount val="1"/>
                <c:pt idx="0">
                  <c:v>млн.рублей</c:v>
                </c:pt>
              </c:strCache>
            </c:strRef>
          </c:tx>
          <c:spPr>
            <a:solidFill>
              <a:srgbClr val="C00000"/>
            </a:solidFill>
          </c:spPr>
          <c:invertIfNegative val="0"/>
          <c:dLbls>
            <c:dLbl>
              <c:idx val="0"/>
              <c:layout>
                <c:manualLayout>
                  <c:x val="2.3890699183332417E-2"/>
                  <c:y val="-3.783210146918555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BD35-47D2-97B4-25A45308FB76}"/>
                </c:ext>
              </c:extLst>
            </c:dLbl>
            <c:dLbl>
              <c:idx val="1"/>
              <c:layout>
                <c:manualLayout>
                  <c:x val="-3.9817657021140195E-17"/>
                  <c:y val="-3.97404932380813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D35-47D2-97B4-25A45308FB76}"/>
                </c:ext>
              </c:extLst>
            </c:dLbl>
            <c:dLbl>
              <c:idx val="2"/>
              <c:layout>
                <c:manualLayout>
                  <c:x val="-4.3437945816122842E-3"/>
                  <c:y val="-4.009587785140274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D35-47D2-97B4-25A45308FB76}"/>
                </c:ext>
              </c:extLst>
            </c:dLbl>
            <c:dLbl>
              <c:idx val="3"/>
              <c:layout>
                <c:manualLayout>
                  <c:x val="-2.1718972908061022E-3"/>
                  <c:y val="-3.97404932380813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D35-47D2-97B4-25A45308FB76}"/>
                </c:ext>
              </c:extLst>
            </c:dLbl>
            <c:dLbl>
              <c:idx val="4"/>
              <c:layout>
                <c:manualLayout>
                  <c:x val="0"/>
                  <c:y val="-4.009587785140274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BD35-47D2-97B4-25A45308FB76}"/>
                </c:ext>
              </c:extLst>
            </c:dLbl>
            <c:spPr>
              <a:noFill/>
              <a:ln>
                <a:noFill/>
              </a:ln>
              <a:effectLst/>
            </c:spPr>
            <c:txPr>
              <a:bodyPr/>
              <a:lstStyle/>
              <a:p>
                <a:pPr>
                  <a:defRPr sz="1100" b="1">
                    <a:latin typeface="Times New Roman" pitchFamily="18"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Лист1!$A$2:$A$6</c:f>
              <c:strCache>
                <c:ptCount val="5"/>
                <c:pt idx="0">
                  <c:v> отчет 2023</c:v>
                </c:pt>
                <c:pt idx="1">
                  <c:v> оценка 2024</c:v>
                </c:pt>
                <c:pt idx="2">
                  <c:v> прогноз 2025</c:v>
                </c:pt>
                <c:pt idx="3">
                  <c:v> прогноз 2026</c:v>
                </c:pt>
                <c:pt idx="4">
                  <c:v> прогноз 2027</c:v>
                </c:pt>
              </c:strCache>
            </c:strRef>
          </c:cat>
          <c:val>
            <c:numRef>
              <c:f>Лист1!$B$2:$B$6</c:f>
              <c:numCache>
                <c:formatCode>#,##0.0</c:formatCode>
                <c:ptCount val="5"/>
                <c:pt idx="0" formatCode="#,##0.00">
                  <c:v>122851.1</c:v>
                </c:pt>
                <c:pt idx="1">
                  <c:v>131845</c:v>
                </c:pt>
                <c:pt idx="2">
                  <c:v>141382</c:v>
                </c:pt>
                <c:pt idx="3">
                  <c:v>149291.6</c:v>
                </c:pt>
                <c:pt idx="4">
                  <c:v>158598.70000000001</c:v>
                </c:pt>
              </c:numCache>
            </c:numRef>
          </c:val>
          <c:extLst>
            <c:ext xmlns:c16="http://schemas.microsoft.com/office/drawing/2014/chart" uri="{C3380CC4-5D6E-409C-BE32-E72D297353CC}">
              <c16:uniqueId val="{00000000-E587-47C8-8192-AD5F9D2C7DB4}"/>
            </c:ext>
          </c:extLst>
        </c:ser>
        <c:ser>
          <c:idx val="1"/>
          <c:order val="1"/>
          <c:tx>
            <c:strRef>
              <c:f>Лист1!$C$1</c:f>
              <c:strCache>
                <c:ptCount val="1"/>
                <c:pt idx="0">
                  <c:v>темп роста в %</c:v>
                </c:pt>
              </c:strCache>
            </c:strRef>
          </c:tx>
          <c:invertIfNegative val="0"/>
          <c:dLbls>
            <c:dLbl>
              <c:idx val="0"/>
              <c:layout>
                <c:manualLayout>
                  <c:x val="1.2052737845834102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587-47C8-8192-AD5F9D2C7DB4}"/>
                </c:ext>
              </c:extLst>
            </c:dLbl>
            <c:dLbl>
              <c:idx val="1"/>
              <c:layout>
                <c:manualLayout>
                  <c:x val="2.7118660153126712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587-47C8-8192-AD5F9D2C7DB4}"/>
                </c:ext>
              </c:extLst>
            </c:dLbl>
            <c:dLbl>
              <c:idx val="2"/>
              <c:layout>
                <c:manualLayout>
                  <c:x val="3.0131844614585419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E587-47C8-8192-AD5F9D2C7DB4}"/>
                </c:ext>
              </c:extLst>
            </c:dLbl>
            <c:dLbl>
              <c:idx val="3"/>
              <c:layout>
                <c:manualLayout>
                  <c:x val="3.3145029076043796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E587-47C8-8192-AD5F9D2C7DB4}"/>
                </c:ext>
              </c:extLst>
            </c:dLbl>
            <c:dLbl>
              <c:idx val="4"/>
              <c:layout>
                <c:manualLayout>
                  <c:x val="1.8078869510132201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E587-47C8-8192-AD5F9D2C7DB4}"/>
                </c:ext>
              </c:extLst>
            </c:dLbl>
            <c:spPr>
              <a:noFill/>
              <a:ln>
                <a:noFill/>
              </a:ln>
              <a:effectLst/>
            </c:spPr>
            <c:txPr>
              <a:bodyPr/>
              <a:lstStyle/>
              <a:p>
                <a:pPr>
                  <a:defRPr sz="1200" b="1">
                    <a:latin typeface="Times New Roman" pitchFamily="18"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Лист1!$A$2:$A$6</c:f>
              <c:strCache>
                <c:ptCount val="5"/>
                <c:pt idx="0">
                  <c:v> отчет 2023</c:v>
                </c:pt>
                <c:pt idx="1">
                  <c:v> оценка 2024</c:v>
                </c:pt>
                <c:pt idx="2">
                  <c:v> прогноз 2025</c:v>
                </c:pt>
                <c:pt idx="3">
                  <c:v> прогноз 2026</c:v>
                </c:pt>
                <c:pt idx="4">
                  <c:v> прогноз 2027</c:v>
                </c:pt>
              </c:strCache>
            </c:strRef>
          </c:cat>
          <c:val>
            <c:numRef>
              <c:f>Лист1!$C$2:$C$6</c:f>
              <c:numCache>
                <c:formatCode>General</c:formatCode>
                <c:ptCount val="5"/>
                <c:pt idx="0">
                  <c:v>111.1</c:v>
                </c:pt>
                <c:pt idx="1">
                  <c:v>107.3</c:v>
                </c:pt>
                <c:pt idx="2">
                  <c:v>107.2</c:v>
                </c:pt>
                <c:pt idx="3">
                  <c:v>105.5</c:v>
                </c:pt>
                <c:pt idx="4">
                  <c:v>106.3</c:v>
                </c:pt>
              </c:numCache>
            </c:numRef>
          </c:val>
          <c:extLst>
            <c:ext xmlns:c16="http://schemas.microsoft.com/office/drawing/2014/chart" uri="{C3380CC4-5D6E-409C-BE32-E72D297353CC}">
              <c16:uniqueId val="{00000006-E587-47C8-8192-AD5F9D2C7DB4}"/>
            </c:ext>
          </c:extLst>
        </c:ser>
        <c:dLbls>
          <c:showLegendKey val="0"/>
          <c:showVal val="1"/>
          <c:showCatName val="0"/>
          <c:showSerName val="0"/>
          <c:showPercent val="0"/>
          <c:showBubbleSize val="0"/>
        </c:dLbls>
        <c:gapWidth val="75"/>
        <c:shape val="cone"/>
        <c:axId val="81815424"/>
        <c:axId val="81816960"/>
        <c:axId val="0"/>
      </c:bar3DChart>
      <c:catAx>
        <c:axId val="81815424"/>
        <c:scaling>
          <c:orientation val="minMax"/>
        </c:scaling>
        <c:delete val="0"/>
        <c:axPos val="b"/>
        <c:numFmt formatCode="General" sourceLinked="1"/>
        <c:majorTickMark val="none"/>
        <c:minorTickMark val="none"/>
        <c:tickLblPos val="nextTo"/>
        <c:txPr>
          <a:bodyPr/>
          <a:lstStyle/>
          <a:p>
            <a:pPr>
              <a:defRPr b="1">
                <a:solidFill>
                  <a:schemeClr val="tx1"/>
                </a:solidFill>
                <a:latin typeface="Times New Roman" pitchFamily="18" charset="0"/>
                <a:cs typeface="Times New Roman" pitchFamily="18" charset="0"/>
              </a:defRPr>
            </a:pPr>
            <a:endParaRPr lang="en-US"/>
          </a:p>
        </c:txPr>
        <c:crossAx val="81816960"/>
        <c:crosses val="autoZero"/>
        <c:auto val="1"/>
        <c:lblAlgn val="ctr"/>
        <c:lblOffset val="100"/>
        <c:noMultiLvlLbl val="0"/>
      </c:catAx>
      <c:valAx>
        <c:axId val="81816960"/>
        <c:scaling>
          <c:orientation val="minMax"/>
          <c:max val="1025"/>
        </c:scaling>
        <c:delete val="0"/>
        <c:axPos val="l"/>
        <c:numFmt formatCode="#,##0.00" sourceLinked="1"/>
        <c:majorTickMark val="none"/>
        <c:minorTickMark val="none"/>
        <c:tickLblPos val="none"/>
        <c:crossAx val="81815424"/>
        <c:crosses val="autoZero"/>
        <c:crossBetween val="between"/>
      </c:valAx>
    </c:plotArea>
    <c:legend>
      <c:legendPos val="b"/>
      <c:overlay val="0"/>
      <c:txPr>
        <a:bodyPr/>
        <a:lstStyle/>
        <a:p>
          <a:pPr>
            <a:defRPr sz="1400" b="1">
              <a:solidFill>
                <a:schemeClr val="tx1"/>
              </a:solidFill>
              <a:latin typeface="Times New Roman" pitchFamily="18" charset="0"/>
              <a:cs typeface="Times New Roman" pitchFamily="18" charset="0"/>
            </a:defRPr>
          </a:pPr>
          <a:endParaRPr lang="en-US"/>
        </a:p>
      </c:txPr>
    </c:legend>
    <c:plotVisOnly val="1"/>
    <c:dispBlanksAs val="gap"/>
    <c:showDLblsOverMax val="0"/>
  </c:chart>
  <c:txPr>
    <a:bodyPr/>
    <a:lstStyle/>
    <a:p>
      <a:pPr>
        <a:defRPr sz="9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3069456542994797E-2"/>
          <c:y val="0.15472592659710779"/>
          <c:w val="0.90128617125984256"/>
          <c:h val="0.61644041567498209"/>
        </c:manualLayout>
      </c:layout>
      <c:barChart>
        <c:barDir val="col"/>
        <c:grouping val="clustered"/>
        <c:varyColors val="0"/>
        <c:ser>
          <c:idx val="0"/>
          <c:order val="0"/>
          <c:tx>
            <c:strRef>
              <c:f>Лист1!$B$1</c:f>
              <c:strCache>
                <c:ptCount val="1"/>
                <c:pt idx="0">
                  <c:v>тыс.руб.</c:v>
                </c:pt>
              </c:strCache>
            </c:strRef>
          </c:tx>
          <c:spPr>
            <a:solidFill>
              <a:srgbClr val="FFFF00"/>
            </a:solidFill>
            <a:ln>
              <a:noFill/>
            </a:ln>
            <a:effectLst/>
          </c:spPr>
          <c:invertIfNegative val="0"/>
          <c:dLbls>
            <c:dLbl>
              <c:idx val="0"/>
              <c:layout>
                <c:manualLayout>
                  <c:x val="-4.6482569996975096E-3"/>
                  <c:y val="0.3954525907436380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B20-4045-9B37-33474F6D16E2}"/>
                </c:ext>
              </c:extLst>
            </c:dLbl>
            <c:dLbl>
              <c:idx val="1"/>
              <c:layout>
                <c:manualLayout>
                  <c:x val="0"/>
                  <c:y val="0.4426410517585455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B20-4045-9B37-33474F6D16E2}"/>
                </c:ext>
              </c:extLst>
            </c:dLbl>
            <c:dLbl>
              <c:idx val="2"/>
              <c:layout>
                <c:manualLayout>
                  <c:x val="-6.9721110069869332E-3"/>
                  <c:y val="0.4415076476792296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B20-4045-9B37-33474F6D16E2}"/>
                </c:ext>
              </c:extLst>
            </c:dLbl>
            <c:dLbl>
              <c:idx val="3"/>
              <c:layout>
                <c:manualLayout>
                  <c:x val="-2.3240370023289779E-3"/>
                  <c:y val="0.4796718435924035"/>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B20-4045-9B37-33474F6D16E2}"/>
                </c:ext>
              </c:extLst>
            </c:dLbl>
            <c:dLbl>
              <c:idx val="4"/>
              <c:layout>
                <c:manualLayout>
                  <c:x val="0"/>
                  <c:y val="0.5137440138824849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B20-4045-9B37-33474F6D16E2}"/>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Times New Roman" pitchFamily="18" charset="0"/>
                    <a:ea typeface="+mn-ea"/>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Лист1!$A$2:$A$6</c:f>
              <c:strCache>
                <c:ptCount val="5"/>
                <c:pt idx="0">
                  <c:v>Отчет 2023 </c:v>
                </c:pt>
                <c:pt idx="1">
                  <c:v>Оценка 2024 </c:v>
                </c:pt>
                <c:pt idx="2">
                  <c:v>Прогноз 2025 </c:v>
                </c:pt>
                <c:pt idx="3">
                  <c:v>Прогноз 2026 </c:v>
                </c:pt>
                <c:pt idx="4">
                  <c:v>Прогноз 2027 </c:v>
                </c:pt>
              </c:strCache>
            </c:strRef>
          </c:cat>
          <c:val>
            <c:numRef>
              <c:f>Лист1!$B$2:$B$6</c:f>
              <c:numCache>
                <c:formatCode>General</c:formatCode>
                <c:ptCount val="5"/>
                <c:pt idx="0" formatCode="#,##0.0">
                  <c:v>10919.4</c:v>
                </c:pt>
                <c:pt idx="1">
                  <c:v>11721.6</c:v>
                </c:pt>
                <c:pt idx="2" formatCode="#,##0.0">
                  <c:v>11850.9</c:v>
                </c:pt>
                <c:pt idx="3" formatCode="#,##0.0">
                  <c:v>12460.2</c:v>
                </c:pt>
                <c:pt idx="4">
                  <c:v>13217.8</c:v>
                </c:pt>
              </c:numCache>
            </c:numRef>
          </c:val>
          <c:extLst>
            <c:ext xmlns:c16="http://schemas.microsoft.com/office/drawing/2014/chart" uri="{C3380CC4-5D6E-409C-BE32-E72D297353CC}">
              <c16:uniqueId val="{00000005-5B20-4045-9B37-33474F6D16E2}"/>
            </c:ext>
          </c:extLst>
        </c:ser>
        <c:dLbls>
          <c:showLegendKey val="0"/>
          <c:showVal val="1"/>
          <c:showCatName val="0"/>
          <c:showSerName val="0"/>
          <c:showPercent val="0"/>
          <c:showBubbleSize val="0"/>
        </c:dLbls>
        <c:gapWidth val="54"/>
        <c:overlap val="-27"/>
        <c:axId val="81983744"/>
        <c:axId val="81855616"/>
      </c:barChart>
      <c:lineChart>
        <c:grouping val="standard"/>
        <c:varyColors val="0"/>
        <c:ser>
          <c:idx val="2"/>
          <c:order val="1"/>
          <c:tx>
            <c:strRef>
              <c:f>Лист1!$C$1</c:f>
              <c:strCache>
                <c:ptCount val="1"/>
                <c:pt idx="0">
                  <c:v>Темп роста, %</c:v>
                </c:pt>
              </c:strCache>
            </c:strRef>
          </c:tx>
          <c:spPr>
            <a:ln w="60325" cap="rnd" cmpd="sng">
              <a:solidFill>
                <a:schemeClr val="accent2">
                  <a:lumMod val="50000"/>
                </a:schemeClr>
              </a:solidFill>
              <a:round/>
            </a:ln>
            <a:effectLst/>
          </c:spPr>
          <c:marker>
            <c:symbol val="square"/>
            <c:size val="13"/>
            <c:spPr>
              <a:solidFill>
                <a:schemeClr val="accent2">
                  <a:lumMod val="50000"/>
                </a:schemeClr>
              </a:solidFill>
              <a:ln w="50800">
                <a:solidFill>
                  <a:schemeClr val="accent2">
                    <a:lumMod val="50000"/>
                  </a:schemeClr>
                </a:solidFill>
              </a:ln>
            </c:spPr>
          </c:marker>
          <c:dPt>
            <c:idx val="1"/>
            <c:marker>
              <c:spPr>
                <a:solidFill>
                  <a:schemeClr val="accent2">
                    <a:lumMod val="50000"/>
                  </a:schemeClr>
                </a:solidFill>
                <a:ln w="50800" cmpd="sng">
                  <a:solidFill>
                    <a:schemeClr val="accent2">
                      <a:lumMod val="50000"/>
                    </a:schemeClr>
                  </a:solidFill>
                </a:ln>
              </c:spPr>
            </c:marker>
            <c:bubble3D val="0"/>
            <c:extLst>
              <c:ext xmlns:c16="http://schemas.microsoft.com/office/drawing/2014/chart" uri="{C3380CC4-5D6E-409C-BE32-E72D297353CC}">
                <c16:uniqueId val="{00000006-5B20-4045-9B37-33474F6D16E2}"/>
              </c:ext>
            </c:extLst>
          </c:dPt>
          <c:dLbls>
            <c:dLbl>
              <c:idx val="0"/>
              <c:layout>
                <c:manualLayout>
                  <c:x val="-5.1128814051237516E-2"/>
                  <c:y val="-9.141798654883903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B20-4045-9B37-33474F6D16E2}"/>
                </c:ext>
              </c:extLst>
            </c:dLbl>
            <c:dLbl>
              <c:idx val="1"/>
              <c:layout>
                <c:manualLayout>
                  <c:x val="-4.6480740046579559E-2"/>
                  <c:y val="-9.64967635793300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5B20-4045-9B37-33474F6D16E2}"/>
                </c:ext>
              </c:extLst>
            </c:dLbl>
            <c:dLbl>
              <c:idx val="2"/>
              <c:layout>
                <c:manualLayout>
                  <c:x val="-4.8804777048908538E-2"/>
                  <c:y val="-9.141798654883903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5B20-4045-9B37-33474F6D16E2}"/>
                </c:ext>
              </c:extLst>
            </c:dLbl>
            <c:dLbl>
              <c:idx val="3"/>
              <c:layout>
                <c:manualLayout>
                  <c:x val="-4.8804777048908538E-2"/>
                  <c:y val="-9.64967635793300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5B20-4045-9B37-33474F6D16E2}"/>
                </c:ext>
              </c:extLst>
            </c:dLbl>
            <c:dLbl>
              <c:idx val="4"/>
              <c:layout>
                <c:manualLayout>
                  <c:x val="-4.8804777048908538E-2"/>
                  <c:y val="-9.141798654883903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5B20-4045-9B37-33474F6D16E2}"/>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Лист1!$A$2:$A$6</c:f>
              <c:strCache>
                <c:ptCount val="5"/>
                <c:pt idx="0">
                  <c:v>Отчет 2023 </c:v>
                </c:pt>
                <c:pt idx="1">
                  <c:v>Оценка 2024 </c:v>
                </c:pt>
                <c:pt idx="2">
                  <c:v>Прогноз 2025 </c:v>
                </c:pt>
                <c:pt idx="3">
                  <c:v>Прогноз 2026 </c:v>
                </c:pt>
                <c:pt idx="4">
                  <c:v>Прогноз 2027 </c:v>
                </c:pt>
              </c:strCache>
            </c:strRef>
          </c:cat>
          <c:val>
            <c:numRef>
              <c:f>Лист1!$C$2:$C$6</c:f>
              <c:numCache>
                <c:formatCode>General</c:formatCode>
                <c:ptCount val="5"/>
                <c:pt idx="0">
                  <c:v>115</c:v>
                </c:pt>
                <c:pt idx="1">
                  <c:v>107</c:v>
                </c:pt>
                <c:pt idx="2">
                  <c:v>101</c:v>
                </c:pt>
                <c:pt idx="3">
                  <c:v>105</c:v>
                </c:pt>
                <c:pt idx="4">
                  <c:v>106</c:v>
                </c:pt>
              </c:numCache>
            </c:numRef>
          </c:val>
          <c:smooth val="0"/>
          <c:extLst>
            <c:ext xmlns:c16="http://schemas.microsoft.com/office/drawing/2014/chart" uri="{C3380CC4-5D6E-409C-BE32-E72D297353CC}">
              <c16:uniqueId val="{0000000B-5B20-4045-9B37-33474F6D16E2}"/>
            </c:ext>
          </c:extLst>
        </c:ser>
        <c:dLbls>
          <c:showLegendKey val="0"/>
          <c:showVal val="1"/>
          <c:showCatName val="0"/>
          <c:showSerName val="0"/>
          <c:showPercent val="0"/>
          <c:showBubbleSize val="0"/>
        </c:dLbls>
        <c:marker val="1"/>
        <c:smooth val="0"/>
        <c:axId val="81883520"/>
        <c:axId val="81857152"/>
      </c:lineChart>
      <c:catAx>
        <c:axId val="819837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solidFill>
                <a:latin typeface="Times New Roman" pitchFamily="18" charset="0"/>
                <a:ea typeface="+mn-ea"/>
                <a:cs typeface="Times New Roman" pitchFamily="18" charset="0"/>
              </a:defRPr>
            </a:pPr>
            <a:endParaRPr lang="en-US"/>
          </a:p>
        </c:txPr>
        <c:crossAx val="81855616"/>
        <c:crosses val="autoZero"/>
        <c:auto val="1"/>
        <c:lblAlgn val="ctr"/>
        <c:lblOffset val="100"/>
        <c:noMultiLvlLbl val="0"/>
      </c:catAx>
      <c:valAx>
        <c:axId val="81855616"/>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81983744"/>
        <c:crosses val="autoZero"/>
        <c:crossBetween val="between"/>
      </c:valAx>
      <c:valAx>
        <c:axId val="81857152"/>
        <c:scaling>
          <c:orientation val="minMax"/>
        </c:scaling>
        <c:delete val="0"/>
        <c:axPos val="r"/>
        <c:numFmt formatCode="General" sourceLinked="1"/>
        <c:majorTickMark val="out"/>
        <c:minorTickMark val="none"/>
        <c:tickLblPos val="nextTo"/>
        <c:crossAx val="81883520"/>
        <c:crosses val="max"/>
        <c:crossBetween val="between"/>
      </c:valAx>
      <c:catAx>
        <c:axId val="81883520"/>
        <c:scaling>
          <c:orientation val="minMax"/>
        </c:scaling>
        <c:delete val="1"/>
        <c:axPos val="b"/>
        <c:numFmt formatCode="General" sourceLinked="1"/>
        <c:majorTickMark val="out"/>
        <c:minorTickMark val="none"/>
        <c:tickLblPos val="nextTo"/>
        <c:crossAx val="81857152"/>
        <c:crosses val="autoZero"/>
        <c:auto val="1"/>
        <c:lblAlgn val="ctr"/>
        <c:lblOffset val="100"/>
        <c:noMultiLvlLbl val="0"/>
      </c:catAx>
    </c:plotArea>
    <c:legend>
      <c:legendPos val="r"/>
      <c:layout>
        <c:manualLayout>
          <c:xMode val="edge"/>
          <c:yMode val="edge"/>
          <c:x val="0.24321340021436039"/>
          <c:y val="1.9934656458770173E-2"/>
          <c:w val="0.37896918528229462"/>
          <c:h val="0.20072286593388311"/>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1"/>
    </c:view3D>
    <c:floor>
      <c:thickness val="0"/>
    </c:floor>
    <c:sideWall>
      <c:thickness val="0"/>
    </c:sideWall>
    <c:backWall>
      <c:thickness val="0"/>
    </c:backWall>
    <c:plotArea>
      <c:layout>
        <c:manualLayout>
          <c:layoutTarget val="inner"/>
          <c:xMode val="edge"/>
          <c:yMode val="edge"/>
          <c:x val="1.6247050339450991E-2"/>
          <c:y val="6.6349920767824078E-3"/>
          <c:w val="0.97620283835237109"/>
          <c:h val="0.78592648097139783"/>
        </c:manualLayout>
      </c:layout>
      <c:bar3DChart>
        <c:barDir val="col"/>
        <c:grouping val="clustered"/>
        <c:varyColors val="0"/>
        <c:ser>
          <c:idx val="0"/>
          <c:order val="0"/>
          <c:tx>
            <c:strRef>
              <c:f>Лист1!$B$1</c:f>
              <c:strCache>
                <c:ptCount val="1"/>
                <c:pt idx="0">
                  <c:v>Доходы</c:v>
                </c:pt>
              </c:strCache>
            </c:strRef>
          </c:tx>
          <c:spPr>
            <a:solidFill>
              <a:srgbClr val="00B0F0"/>
            </a:solidFill>
          </c:spPr>
          <c:invertIfNegative val="0"/>
          <c:dLbls>
            <c:dLbl>
              <c:idx val="0"/>
              <c:layout>
                <c:manualLayout>
                  <c:x val="-3.2450674974039473E-2"/>
                  <c:y val="-6.202400587169893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F9D7-4573-A886-48E994A2D158}"/>
                </c:ext>
              </c:extLst>
            </c:dLbl>
            <c:dLbl>
              <c:idx val="1"/>
              <c:layout>
                <c:manualLayout>
                  <c:x val="-2.1633783316026306E-2"/>
                  <c:y val="-5.316343360431335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9D7-4573-A886-48E994A2D158}"/>
                </c:ext>
              </c:extLst>
            </c:dLbl>
            <c:dLbl>
              <c:idx val="2"/>
              <c:layout>
                <c:manualLayout>
                  <c:x val="2.4878850813430331E-2"/>
                  <c:y val="-5.759371973800613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F9D7-4573-A886-48E994A2D158}"/>
                </c:ext>
              </c:extLst>
            </c:dLbl>
            <c:spPr>
              <a:noFill/>
              <a:ln>
                <a:noFill/>
              </a:ln>
              <a:effectLst/>
            </c:spPr>
            <c:txPr>
              <a:bodyPr/>
              <a:lstStyle/>
              <a:p>
                <a:pPr>
                  <a:defRPr sz="14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Лист1!$A$2:$A$4</c:f>
              <c:numCache>
                <c:formatCode>General</c:formatCode>
                <c:ptCount val="3"/>
                <c:pt idx="0">
                  <c:v>2024</c:v>
                </c:pt>
                <c:pt idx="1">
                  <c:v>2025</c:v>
                </c:pt>
                <c:pt idx="2">
                  <c:v>2026</c:v>
                </c:pt>
              </c:numCache>
            </c:numRef>
          </c:cat>
          <c:val>
            <c:numRef>
              <c:f>Лист1!$B$2:$B$4</c:f>
              <c:numCache>
                <c:formatCode>General</c:formatCode>
                <c:ptCount val="3"/>
                <c:pt idx="0">
                  <c:v>497765.9</c:v>
                </c:pt>
                <c:pt idx="1">
                  <c:v>413640.5</c:v>
                </c:pt>
                <c:pt idx="2">
                  <c:v>413861.9</c:v>
                </c:pt>
              </c:numCache>
            </c:numRef>
          </c:val>
          <c:extLst>
            <c:ext xmlns:c16="http://schemas.microsoft.com/office/drawing/2014/chart" uri="{C3380CC4-5D6E-409C-BE32-E72D297353CC}">
              <c16:uniqueId val="{00000003-F9D7-4573-A886-48E994A2D158}"/>
            </c:ext>
          </c:extLst>
        </c:ser>
        <c:ser>
          <c:idx val="1"/>
          <c:order val="1"/>
          <c:tx>
            <c:strRef>
              <c:f>Лист1!$C$1</c:f>
              <c:strCache>
                <c:ptCount val="1"/>
                <c:pt idx="0">
                  <c:v>Расходы</c:v>
                </c:pt>
              </c:strCache>
            </c:strRef>
          </c:tx>
          <c:spPr>
            <a:solidFill>
              <a:srgbClr val="C00000"/>
            </a:solidFill>
          </c:spPr>
          <c:invertIfNegative val="0"/>
          <c:dLbls>
            <c:dLbl>
              <c:idx val="0"/>
              <c:layout>
                <c:manualLayout>
                  <c:x val="2.5960539979231527E-2"/>
                  <c:y val="-7.0884490928727506E-2"/>
                </c:manualLayout>
              </c:layout>
              <c:showLegendKey val="0"/>
              <c:showVal val="1"/>
              <c:showCatName val="0"/>
              <c:showSerName val="0"/>
              <c:showPercent val="0"/>
              <c:showBubbleSize val="0"/>
              <c:extLst>
                <c:ext xmlns:c15="http://schemas.microsoft.com/office/drawing/2012/chart" uri="{CE6537A1-D6FC-4f65-9D91-7224C49458BB}">
                  <c15:layout>
                    <c:manualLayout>
                      <c:w val="0.14494634821737626"/>
                      <c:h val="6.7772389340522252E-2"/>
                    </c:manualLayout>
                  </c15:layout>
                </c:ext>
                <c:ext xmlns:c16="http://schemas.microsoft.com/office/drawing/2014/chart" uri="{C3380CC4-5D6E-409C-BE32-E72D297353CC}">
                  <c16:uniqueId val="{00000004-F9D7-4573-A886-48E994A2D158}"/>
                </c:ext>
              </c:extLst>
            </c:dLbl>
            <c:dLbl>
              <c:idx val="1"/>
              <c:layout>
                <c:manualLayout>
                  <c:x val="4.002249913464867E-2"/>
                  <c:y val="-6.423914893854530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F9D7-4573-A886-48E994A2D158}"/>
                </c:ext>
              </c:extLst>
            </c:dLbl>
            <c:dLbl>
              <c:idx val="2"/>
              <c:layout>
                <c:manualLayout>
                  <c:x val="8.9780200761509013E-2"/>
                  <c:y val="-7.08845781390844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F9D7-4573-A886-48E994A2D158}"/>
                </c:ext>
              </c:extLst>
            </c:dLbl>
            <c:spPr>
              <a:noFill/>
              <a:ln>
                <a:noFill/>
              </a:ln>
              <a:effectLst/>
            </c:spPr>
            <c:txPr>
              <a:bodyPr/>
              <a:lstStyle/>
              <a:p>
                <a:pPr>
                  <a:defRPr sz="14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Лист1!$A$2:$A$4</c:f>
              <c:numCache>
                <c:formatCode>General</c:formatCode>
                <c:ptCount val="3"/>
                <c:pt idx="0">
                  <c:v>2024</c:v>
                </c:pt>
                <c:pt idx="1">
                  <c:v>2025</c:v>
                </c:pt>
                <c:pt idx="2">
                  <c:v>2026</c:v>
                </c:pt>
              </c:numCache>
            </c:numRef>
          </c:cat>
          <c:val>
            <c:numRef>
              <c:f>Лист1!$C$2:$C$4</c:f>
              <c:numCache>
                <c:formatCode>0.0</c:formatCode>
                <c:ptCount val="3"/>
                <c:pt idx="0">
                  <c:v>535646.9</c:v>
                </c:pt>
                <c:pt idx="1">
                  <c:v>420040.5</c:v>
                </c:pt>
                <c:pt idx="2">
                  <c:v>403343.2</c:v>
                </c:pt>
              </c:numCache>
            </c:numRef>
          </c:val>
          <c:extLst>
            <c:ext xmlns:c16="http://schemas.microsoft.com/office/drawing/2014/chart" uri="{C3380CC4-5D6E-409C-BE32-E72D297353CC}">
              <c16:uniqueId val="{00000007-F9D7-4573-A886-48E994A2D158}"/>
            </c:ext>
          </c:extLst>
        </c:ser>
        <c:dLbls>
          <c:showLegendKey val="0"/>
          <c:showVal val="1"/>
          <c:showCatName val="0"/>
          <c:showSerName val="0"/>
          <c:showPercent val="0"/>
          <c:showBubbleSize val="0"/>
        </c:dLbls>
        <c:gapWidth val="75"/>
        <c:shape val="cylinder"/>
        <c:axId val="82388096"/>
        <c:axId val="82389632"/>
        <c:axId val="0"/>
      </c:bar3DChart>
      <c:catAx>
        <c:axId val="82388096"/>
        <c:scaling>
          <c:orientation val="minMax"/>
        </c:scaling>
        <c:delete val="0"/>
        <c:axPos val="b"/>
        <c:numFmt formatCode="General" sourceLinked="1"/>
        <c:majorTickMark val="none"/>
        <c:minorTickMark val="none"/>
        <c:tickLblPos val="nextTo"/>
        <c:txPr>
          <a:bodyPr/>
          <a:lstStyle/>
          <a:p>
            <a:pPr>
              <a:defRPr sz="1400"/>
            </a:pPr>
            <a:endParaRPr lang="en-US"/>
          </a:p>
        </c:txPr>
        <c:crossAx val="82389632"/>
        <c:crosses val="autoZero"/>
        <c:auto val="1"/>
        <c:lblAlgn val="ctr"/>
        <c:lblOffset val="100"/>
        <c:noMultiLvlLbl val="0"/>
      </c:catAx>
      <c:valAx>
        <c:axId val="82389632"/>
        <c:scaling>
          <c:orientation val="minMax"/>
        </c:scaling>
        <c:delete val="0"/>
        <c:axPos val="l"/>
        <c:numFmt formatCode="General" sourceLinked="1"/>
        <c:majorTickMark val="none"/>
        <c:minorTickMark val="none"/>
        <c:tickLblPos val="none"/>
        <c:crossAx val="82388096"/>
        <c:crosses val="autoZero"/>
        <c:crossBetween val="between"/>
      </c:valAx>
    </c:plotArea>
    <c:legend>
      <c:legendPos val="b"/>
      <c:layout>
        <c:manualLayout>
          <c:xMode val="edge"/>
          <c:yMode val="edge"/>
          <c:x val="0.22508405673649823"/>
          <c:y val="0.89730062187455184"/>
          <c:w val="0.53422066011385116"/>
          <c:h val="6.4392497228745571E-2"/>
        </c:manualLayout>
      </c:layout>
      <c:overlay val="0"/>
      <c:txPr>
        <a:bodyPr/>
        <a:lstStyle/>
        <a:p>
          <a:pPr>
            <a:defRPr sz="1100" b="1"/>
          </a:pPr>
          <a:endParaRPr lang="en-US"/>
        </a:p>
      </c:txPr>
    </c:legend>
    <c:plotVisOnly val="1"/>
    <c:dispBlanksAs val="gap"/>
    <c:showDLblsOverMax val="0"/>
  </c:chart>
  <c:txPr>
    <a:bodyPr/>
    <a:lstStyle/>
    <a:p>
      <a:pPr>
        <a:defRPr sz="2400">
          <a:latin typeface="Times New Roman" pitchFamily="18" charset="0"/>
          <a:cs typeface="Times New Roman" pitchFamily="18" charset="0"/>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1.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2.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3.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4.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6.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7.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8.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9.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2AB9174-8041-4EFB-A13A-0B7BC081D4F2}" type="doc">
      <dgm:prSet loTypeId="urn:microsoft.com/office/officeart/2005/8/layout/radial6" loCatId="cycle" qsTypeId="urn:microsoft.com/office/officeart/2005/8/quickstyle/3d4" qsCatId="3D" csTypeId="urn:microsoft.com/office/officeart/2005/8/colors/accent1_1" csCatId="accent1" phldr="1"/>
      <dgm:spPr/>
      <dgm:t>
        <a:bodyPr/>
        <a:lstStyle/>
        <a:p>
          <a:endParaRPr lang="ru-RU"/>
        </a:p>
      </dgm:t>
    </dgm:pt>
    <dgm:pt modelId="{A4549659-CB23-4B03-9914-10112DC4A1B9}">
      <dgm:prSet phldrT="[Текст]" custT="1"/>
      <dgm:spPr/>
      <dgm:t>
        <a:bodyPr/>
        <a:lstStyle/>
        <a:p>
          <a:r>
            <a:rPr lang="ru-RU" sz="2000" b="1" dirty="0">
              <a:latin typeface="a_Albionic" panose="020B0903060703020204" pitchFamily="34" charset="-52"/>
              <a:cs typeface="Times New Roman" pitchFamily="18" charset="0"/>
            </a:rPr>
            <a:t>Муниципальные программы  муниципального образования </a:t>
          </a:r>
        </a:p>
        <a:p>
          <a:r>
            <a:rPr lang="ru-RU" sz="2000" b="1" dirty="0">
              <a:latin typeface="a_Albionic" panose="020B0903060703020204" pitchFamily="34" charset="-52"/>
              <a:cs typeface="Times New Roman" pitchFamily="18" charset="0"/>
            </a:rPr>
            <a:t>«Дмитриевский район»</a:t>
          </a:r>
        </a:p>
      </dgm:t>
    </dgm:pt>
    <dgm:pt modelId="{3D554C80-3E5B-4D4C-8CC0-50DC4355DBF8}" type="parTrans" cxnId="{3CB09D16-E584-4B84-937E-E136475BB564}">
      <dgm:prSet/>
      <dgm:spPr/>
      <dgm:t>
        <a:bodyPr/>
        <a:lstStyle/>
        <a:p>
          <a:endParaRPr lang="ru-RU"/>
        </a:p>
      </dgm:t>
    </dgm:pt>
    <dgm:pt modelId="{FD2206F6-700F-45EE-A28E-1E8B38DDE19E}" type="sibTrans" cxnId="{3CB09D16-E584-4B84-937E-E136475BB564}">
      <dgm:prSet/>
      <dgm:spPr/>
      <dgm:t>
        <a:bodyPr/>
        <a:lstStyle/>
        <a:p>
          <a:endParaRPr lang="ru-RU"/>
        </a:p>
      </dgm:t>
    </dgm:pt>
    <dgm:pt modelId="{DF15BCE4-FB84-4C8B-A702-FA1619A557DE}">
      <dgm:prSet phldrT="[Текст]" custT="1"/>
      <dgm:spPr/>
      <dgm:t>
        <a:bodyPr/>
        <a:lstStyle/>
        <a:p>
          <a:r>
            <a:rPr lang="ru-RU" sz="1800" b="1" dirty="0">
              <a:latin typeface="Times New Roman" pitchFamily="18" charset="0"/>
              <a:cs typeface="Times New Roman" pitchFamily="18" charset="0"/>
            </a:rPr>
            <a:t>Новое качество жизни</a:t>
          </a:r>
        </a:p>
      </dgm:t>
    </dgm:pt>
    <dgm:pt modelId="{3F41BFCF-5BA5-42AE-8634-92F90FA5BF69}" type="parTrans" cxnId="{A1670FED-6603-4669-9D03-38CD310497E4}">
      <dgm:prSet/>
      <dgm:spPr/>
      <dgm:t>
        <a:bodyPr/>
        <a:lstStyle/>
        <a:p>
          <a:endParaRPr lang="ru-RU"/>
        </a:p>
      </dgm:t>
    </dgm:pt>
    <dgm:pt modelId="{564BD764-0B7A-45C5-9C6B-03FFDA55F776}" type="sibTrans" cxnId="{A1670FED-6603-4669-9D03-38CD310497E4}">
      <dgm:prSet/>
      <dgm:spPr/>
      <dgm:t>
        <a:bodyPr/>
        <a:lstStyle/>
        <a:p>
          <a:endParaRPr lang="ru-RU"/>
        </a:p>
      </dgm:t>
    </dgm:pt>
    <dgm:pt modelId="{937B90AE-287D-4EF1-95F3-0264C1BD1F9F}">
      <dgm:prSet phldrT="[Текст]" custT="1"/>
      <dgm:spPr/>
      <dgm:t>
        <a:bodyPr/>
        <a:lstStyle/>
        <a:p>
          <a:r>
            <a:rPr lang="ru-RU" sz="1800" b="1" dirty="0">
              <a:latin typeface="Times New Roman" pitchFamily="18" charset="0"/>
              <a:cs typeface="Times New Roman" pitchFamily="18" charset="0"/>
            </a:rPr>
            <a:t>Развитие экономики</a:t>
          </a:r>
        </a:p>
      </dgm:t>
    </dgm:pt>
    <dgm:pt modelId="{4E3783B8-823A-4947-BECC-D00F0D2DA5C1}" type="parTrans" cxnId="{7C48F17C-2F5B-474A-BCF5-2ECA75BB0F7F}">
      <dgm:prSet/>
      <dgm:spPr/>
      <dgm:t>
        <a:bodyPr/>
        <a:lstStyle/>
        <a:p>
          <a:endParaRPr lang="ru-RU"/>
        </a:p>
      </dgm:t>
    </dgm:pt>
    <dgm:pt modelId="{B60260FC-3734-4741-8EA5-777A0A2C4D6D}" type="sibTrans" cxnId="{7C48F17C-2F5B-474A-BCF5-2ECA75BB0F7F}">
      <dgm:prSet/>
      <dgm:spPr/>
      <dgm:t>
        <a:bodyPr/>
        <a:lstStyle/>
        <a:p>
          <a:endParaRPr lang="ru-RU"/>
        </a:p>
      </dgm:t>
    </dgm:pt>
    <dgm:pt modelId="{C33BD382-B08C-4547-983F-7802C37813F0}">
      <dgm:prSet phldrT="[Текст]" custT="1"/>
      <dgm:spPr/>
      <dgm:t>
        <a:bodyPr/>
        <a:lstStyle/>
        <a:p>
          <a:r>
            <a:rPr lang="ru-RU" sz="1600" b="1" dirty="0">
              <a:latin typeface="Times New Roman" pitchFamily="18" charset="0"/>
              <a:cs typeface="Times New Roman" pitchFamily="18" charset="0"/>
            </a:rPr>
            <a:t>Эффективное муниципальное управление</a:t>
          </a:r>
        </a:p>
      </dgm:t>
    </dgm:pt>
    <dgm:pt modelId="{95A7961A-1FC8-42E4-A58E-CDF30689849D}" type="parTrans" cxnId="{7317EF3F-A679-4013-85D8-9108D29F60B8}">
      <dgm:prSet/>
      <dgm:spPr/>
      <dgm:t>
        <a:bodyPr/>
        <a:lstStyle/>
        <a:p>
          <a:endParaRPr lang="ru-RU"/>
        </a:p>
      </dgm:t>
    </dgm:pt>
    <dgm:pt modelId="{3BAAB008-6D4D-48AB-B19A-E7823900E4D0}" type="sibTrans" cxnId="{7317EF3F-A679-4013-85D8-9108D29F60B8}">
      <dgm:prSet/>
      <dgm:spPr/>
      <dgm:t>
        <a:bodyPr/>
        <a:lstStyle/>
        <a:p>
          <a:endParaRPr lang="ru-RU"/>
        </a:p>
      </dgm:t>
    </dgm:pt>
    <dgm:pt modelId="{20BECA36-5E41-4754-B290-773D116CBE45}" type="pres">
      <dgm:prSet presAssocID="{D2AB9174-8041-4EFB-A13A-0B7BC081D4F2}" presName="Name0" presStyleCnt="0">
        <dgm:presLayoutVars>
          <dgm:chMax val="1"/>
          <dgm:dir/>
          <dgm:animLvl val="ctr"/>
          <dgm:resizeHandles val="exact"/>
        </dgm:presLayoutVars>
      </dgm:prSet>
      <dgm:spPr/>
    </dgm:pt>
    <dgm:pt modelId="{71380980-D59C-4411-BCCA-BD3F5D34A479}" type="pres">
      <dgm:prSet presAssocID="{A4549659-CB23-4B03-9914-10112DC4A1B9}" presName="centerShape" presStyleLbl="node0" presStyleIdx="0" presStyleCnt="1" custScaleX="142985" custScaleY="108642"/>
      <dgm:spPr/>
    </dgm:pt>
    <dgm:pt modelId="{04B2C144-30A7-4B43-AF3D-063B6CFB16FE}" type="pres">
      <dgm:prSet presAssocID="{DF15BCE4-FB84-4C8B-A702-FA1619A557DE}" presName="node" presStyleLbl="node1" presStyleIdx="0" presStyleCnt="3" custScaleX="147018" custScaleY="141931">
        <dgm:presLayoutVars>
          <dgm:bulletEnabled val="1"/>
        </dgm:presLayoutVars>
      </dgm:prSet>
      <dgm:spPr/>
    </dgm:pt>
    <dgm:pt modelId="{443C05CC-0721-4500-BBE8-0348DC418DFA}" type="pres">
      <dgm:prSet presAssocID="{DF15BCE4-FB84-4C8B-A702-FA1619A557DE}" presName="dummy" presStyleCnt="0"/>
      <dgm:spPr/>
    </dgm:pt>
    <dgm:pt modelId="{7331648E-5BAA-4660-8FC6-DB3E0572E6EC}" type="pres">
      <dgm:prSet presAssocID="{564BD764-0B7A-45C5-9C6B-03FFDA55F776}" presName="sibTrans" presStyleLbl="sibTrans2D1" presStyleIdx="0" presStyleCnt="3"/>
      <dgm:spPr/>
    </dgm:pt>
    <dgm:pt modelId="{C87BB52B-6262-4D55-9BE4-2C9C55AC28F6}" type="pres">
      <dgm:prSet presAssocID="{937B90AE-287D-4EF1-95F3-0264C1BD1F9F}" presName="node" presStyleLbl="node1" presStyleIdx="1" presStyleCnt="3" custScaleX="141557" custScaleY="145016" custRadScaleRad="114053" custRadScaleInc="-1508">
        <dgm:presLayoutVars>
          <dgm:bulletEnabled val="1"/>
        </dgm:presLayoutVars>
      </dgm:prSet>
      <dgm:spPr/>
    </dgm:pt>
    <dgm:pt modelId="{AAB1B971-2409-4DE6-9497-F8016C610C12}" type="pres">
      <dgm:prSet presAssocID="{937B90AE-287D-4EF1-95F3-0264C1BD1F9F}" presName="dummy" presStyleCnt="0"/>
      <dgm:spPr/>
    </dgm:pt>
    <dgm:pt modelId="{934CCDD7-8DF2-4DA0-BD18-85A7AA79048C}" type="pres">
      <dgm:prSet presAssocID="{B60260FC-3734-4741-8EA5-777A0A2C4D6D}" presName="sibTrans" presStyleLbl="sibTrans2D1" presStyleIdx="1" presStyleCnt="3" custScaleX="102131" custScaleY="78319"/>
      <dgm:spPr/>
    </dgm:pt>
    <dgm:pt modelId="{72147F6D-1961-41F9-ABB3-FDA6219AE332}" type="pres">
      <dgm:prSet presAssocID="{C33BD382-B08C-4547-983F-7802C37813F0}" presName="node" presStyleLbl="node1" presStyleIdx="2" presStyleCnt="3" custScaleX="148688" custScaleY="145016" custRadScaleRad="111304" custRadScaleInc="3631">
        <dgm:presLayoutVars>
          <dgm:bulletEnabled val="1"/>
        </dgm:presLayoutVars>
      </dgm:prSet>
      <dgm:spPr/>
    </dgm:pt>
    <dgm:pt modelId="{75685639-3010-44D9-8A49-3E3011794C4D}" type="pres">
      <dgm:prSet presAssocID="{C33BD382-B08C-4547-983F-7802C37813F0}" presName="dummy" presStyleCnt="0"/>
      <dgm:spPr/>
    </dgm:pt>
    <dgm:pt modelId="{4E7083C7-2BF0-4162-AD50-D6CB42E34209}" type="pres">
      <dgm:prSet presAssocID="{3BAAB008-6D4D-48AB-B19A-E7823900E4D0}" presName="sibTrans" presStyleLbl="sibTrans2D1" presStyleIdx="2" presStyleCnt="3"/>
      <dgm:spPr/>
    </dgm:pt>
  </dgm:ptLst>
  <dgm:cxnLst>
    <dgm:cxn modelId="{F5736A0D-097F-4019-89C4-01C94A05F6EF}" type="presOf" srcId="{D2AB9174-8041-4EFB-A13A-0B7BC081D4F2}" destId="{20BECA36-5E41-4754-B290-773D116CBE45}" srcOrd="0" destOrd="0" presId="urn:microsoft.com/office/officeart/2005/8/layout/radial6"/>
    <dgm:cxn modelId="{E8267314-1C20-410D-98AB-D8F79DC4D522}" type="presOf" srcId="{937B90AE-287D-4EF1-95F3-0264C1BD1F9F}" destId="{C87BB52B-6262-4D55-9BE4-2C9C55AC28F6}" srcOrd="0" destOrd="0" presId="urn:microsoft.com/office/officeart/2005/8/layout/radial6"/>
    <dgm:cxn modelId="{3CB09D16-E584-4B84-937E-E136475BB564}" srcId="{D2AB9174-8041-4EFB-A13A-0B7BC081D4F2}" destId="{A4549659-CB23-4B03-9914-10112DC4A1B9}" srcOrd="0" destOrd="0" parTransId="{3D554C80-3E5B-4D4C-8CC0-50DC4355DBF8}" sibTransId="{FD2206F6-700F-45EE-A28E-1E8B38DDE19E}"/>
    <dgm:cxn modelId="{37C02226-66E3-4D3A-A5EA-B4379F79BFDA}" type="presOf" srcId="{C33BD382-B08C-4547-983F-7802C37813F0}" destId="{72147F6D-1961-41F9-ABB3-FDA6219AE332}" srcOrd="0" destOrd="0" presId="urn:microsoft.com/office/officeart/2005/8/layout/radial6"/>
    <dgm:cxn modelId="{7317EF3F-A679-4013-85D8-9108D29F60B8}" srcId="{A4549659-CB23-4B03-9914-10112DC4A1B9}" destId="{C33BD382-B08C-4547-983F-7802C37813F0}" srcOrd="2" destOrd="0" parTransId="{95A7961A-1FC8-42E4-A58E-CDF30689849D}" sibTransId="{3BAAB008-6D4D-48AB-B19A-E7823900E4D0}"/>
    <dgm:cxn modelId="{794B5C6D-1CDB-421F-ACFD-CE1627CB2F2C}" type="presOf" srcId="{564BD764-0B7A-45C5-9C6B-03FFDA55F776}" destId="{7331648E-5BAA-4660-8FC6-DB3E0572E6EC}" srcOrd="0" destOrd="0" presId="urn:microsoft.com/office/officeart/2005/8/layout/radial6"/>
    <dgm:cxn modelId="{1816734E-AAF9-4F0A-B6EF-C9E10FC834B7}" type="presOf" srcId="{DF15BCE4-FB84-4C8B-A702-FA1619A557DE}" destId="{04B2C144-30A7-4B43-AF3D-063B6CFB16FE}" srcOrd="0" destOrd="0" presId="urn:microsoft.com/office/officeart/2005/8/layout/radial6"/>
    <dgm:cxn modelId="{7C48F17C-2F5B-474A-BCF5-2ECA75BB0F7F}" srcId="{A4549659-CB23-4B03-9914-10112DC4A1B9}" destId="{937B90AE-287D-4EF1-95F3-0264C1BD1F9F}" srcOrd="1" destOrd="0" parTransId="{4E3783B8-823A-4947-BECC-D00F0D2DA5C1}" sibTransId="{B60260FC-3734-4741-8EA5-777A0A2C4D6D}"/>
    <dgm:cxn modelId="{E7D4A78C-8D81-4739-BBE6-1FAA5427C5B1}" type="presOf" srcId="{B60260FC-3734-4741-8EA5-777A0A2C4D6D}" destId="{934CCDD7-8DF2-4DA0-BD18-85A7AA79048C}" srcOrd="0" destOrd="0" presId="urn:microsoft.com/office/officeart/2005/8/layout/radial6"/>
    <dgm:cxn modelId="{093A25BD-6993-48F0-9444-C5327D8B3628}" type="presOf" srcId="{A4549659-CB23-4B03-9914-10112DC4A1B9}" destId="{71380980-D59C-4411-BCCA-BD3F5D34A479}" srcOrd="0" destOrd="0" presId="urn:microsoft.com/office/officeart/2005/8/layout/radial6"/>
    <dgm:cxn modelId="{A1670FED-6603-4669-9D03-38CD310497E4}" srcId="{A4549659-CB23-4B03-9914-10112DC4A1B9}" destId="{DF15BCE4-FB84-4C8B-A702-FA1619A557DE}" srcOrd="0" destOrd="0" parTransId="{3F41BFCF-5BA5-42AE-8634-92F90FA5BF69}" sibTransId="{564BD764-0B7A-45C5-9C6B-03FFDA55F776}"/>
    <dgm:cxn modelId="{069F4CEF-6E44-4665-9F4B-166ABB90966F}" type="presOf" srcId="{3BAAB008-6D4D-48AB-B19A-E7823900E4D0}" destId="{4E7083C7-2BF0-4162-AD50-D6CB42E34209}" srcOrd="0" destOrd="0" presId="urn:microsoft.com/office/officeart/2005/8/layout/radial6"/>
    <dgm:cxn modelId="{271985AA-661A-4477-A885-17D87591FB3D}" type="presParOf" srcId="{20BECA36-5E41-4754-B290-773D116CBE45}" destId="{71380980-D59C-4411-BCCA-BD3F5D34A479}" srcOrd="0" destOrd="0" presId="urn:microsoft.com/office/officeart/2005/8/layout/radial6"/>
    <dgm:cxn modelId="{F5009E92-95D1-48E4-92A6-2C59A0F8842A}" type="presParOf" srcId="{20BECA36-5E41-4754-B290-773D116CBE45}" destId="{04B2C144-30A7-4B43-AF3D-063B6CFB16FE}" srcOrd="1" destOrd="0" presId="urn:microsoft.com/office/officeart/2005/8/layout/radial6"/>
    <dgm:cxn modelId="{1EF1F5D8-2C48-44E8-969F-02C331076899}" type="presParOf" srcId="{20BECA36-5E41-4754-B290-773D116CBE45}" destId="{443C05CC-0721-4500-BBE8-0348DC418DFA}" srcOrd="2" destOrd="0" presId="urn:microsoft.com/office/officeart/2005/8/layout/radial6"/>
    <dgm:cxn modelId="{B5E2153E-C91C-40C8-AB6E-758889F7B6F4}" type="presParOf" srcId="{20BECA36-5E41-4754-B290-773D116CBE45}" destId="{7331648E-5BAA-4660-8FC6-DB3E0572E6EC}" srcOrd="3" destOrd="0" presId="urn:microsoft.com/office/officeart/2005/8/layout/radial6"/>
    <dgm:cxn modelId="{A92D069A-6F83-4BAB-9DA6-BDB8F4944F29}" type="presParOf" srcId="{20BECA36-5E41-4754-B290-773D116CBE45}" destId="{C87BB52B-6262-4D55-9BE4-2C9C55AC28F6}" srcOrd="4" destOrd="0" presId="urn:microsoft.com/office/officeart/2005/8/layout/radial6"/>
    <dgm:cxn modelId="{83062CFB-7C93-4C48-838F-C3FF1E360920}" type="presParOf" srcId="{20BECA36-5E41-4754-B290-773D116CBE45}" destId="{AAB1B971-2409-4DE6-9497-F8016C610C12}" srcOrd="5" destOrd="0" presId="urn:microsoft.com/office/officeart/2005/8/layout/radial6"/>
    <dgm:cxn modelId="{0985B50B-3A55-4CFD-8C89-9E3F13809E93}" type="presParOf" srcId="{20BECA36-5E41-4754-B290-773D116CBE45}" destId="{934CCDD7-8DF2-4DA0-BD18-85A7AA79048C}" srcOrd="6" destOrd="0" presId="urn:microsoft.com/office/officeart/2005/8/layout/radial6"/>
    <dgm:cxn modelId="{6A6934BB-5D0C-48C0-A325-9CFBC0136EBB}" type="presParOf" srcId="{20BECA36-5E41-4754-B290-773D116CBE45}" destId="{72147F6D-1961-41F9-ABB3-FDA6219AE332}" srcOrd="7" destOrd="0" presId="urn:microsoft.com/office/officeart/2005/8/layout/radial6"/>
    <dgm:cxn modelId="{27A5303C-E1F0-4049-AF9A-AB6AFCC4EC66}" type="presParOf" srcId="{20BECA36-5E41-4754-B290-773D116CBE45}" destId="{75685639-3010-44D9-8A49-3E3011794C4D}" srcOrd="8" destOrd="0" presId="urn:microsoft.com/office/officeart/2005/8/layout/radial6"/>
    <dgm:cxn modelId="{ED2D9F68-5380-4B9A-BF24-83359BD7F179}" type="presParOf" srcId="{20BECA36-5E41-4754-B290-773D116CBE45}" destId="{4E7083C7-2BF0-4162-AD50-D6CB42E34209}" srcOrd="9" destOrd="0" presId="urn:microsoft.com/office/officeart/2005/8/layout/radial6"/>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9A6063A-617D-4051-8C32-E2B30EE22C7C}" type="doc">
      <dgm:prSet loTypeId="urn:microsoft.com/office/officeart/2005/8/layout/pyramid2" loCatId="list" qsTypeId="urn:microsoft.com/office/officeart/2005/8/quickstyle/3d7" qsCatId="3D" csTypeId="urn:microsoft.com/office/officeart/2005/8/colors/accent1_2" csCatId="accent1" phldr="1"/>
      <dgm:spPr/>
    </dgm:pt>
    <dgm:pt modelId="{BBD938F4-20E7-402F-8D07-576811D1E031}">
      <dgm:prSet phldrT="[Текст]" custT="1"/>
      <dgm:spPr/>
      <dgm:t>
        <a:bodyPr/>
        <a:lstStyle/>
        <a:p>
          <a:r>
            <a:rPr lang="ru-RU" sz="1800" b="1" dirty="0">
              <a:solidFill>
                <a:schemeClr val="tx1"/>
              </a:solidFill>
              <a:latin typeface="Times New Roman" panose="02020603050405020304" pitchFamily="18" charset="0"/>
              <a:cs typeface="Times New Roman" panose="02020603050405020304" pitchFamily="18" charset="0"/>
            </a:rPr>
            <a:t>Прогноз 2025 год- </a:t>
          </a:r>
        </a:p>
        <a:p>
          <a:r>
            <a:rPr lang="ru-RU" sz="1800" b="1" dirty="0">
              <a:solidFill>
                <a:schemeClr val="tx1"/>
              </a:solidFill>
              <a:latin typeface="Times New Roman" panose="02020603050405020304" pitchFamily="18" charset="0"/>
              <a:cs typeface="Times New Roman" panose="02020603050405020304" pitchFamily="18" charset="0"/>
            </a:rPr>
            <a:t>43 344 197 рублей</a:t>
          </a:r>
        </a:p>
      </dgm:t>
    </dgm:pt>
    <dgm:pt modelId="{6AC74669-3801-4BD8-B427-4CD0798B1194}" type="parTrans" cxnId="{966D8E18-BCBD-4DBD-AE26-4462B5B34D86}">
      <dgm:prSet/>
      <dgm:spPr/>
      <dgm:t>
        <a:bodyPr/>
        <a:lstStyle/>
        <a:p>
          <a:endParaRPr lang="ru-RU"/>
        </a:p>
      </dgm:t>
    </dgm:pt>
    <dgm:pt modelId="{10C94873-DDC0-449A-B446-CDA0873B2BCE}" type="sibTrans" cxnId="{966D8E18-BCBD-4DBD-AE26-4462B5B34D86}">
      <dgm:prSet/>
      <dgm:spPr/>
      <dgm:t>
        <a:bodyPr/>
        <a:lstStyle/>
        <a:p>
          <a:endParaRPr lang="ru-RU"/>
        </a:p>
      </dgm:t>
    </dgm:pt>
    <dgm:pt modelId="{B78C1B64-EB6F-4756-8A74-50C566FAEA5F}">
      <dgm:prSet phldrT="[Текст]" custT="1"/>
      <dgm:spPr/>
      <dgm:t>
        <a:bodyPr/>
        <a:lstStyle/>
        <a:p>
          <a:r>
            <a:rPr lang="ru-RU" sz="1800" b="1" dirty="0">
              <a:latin typeface="Times New Roman" panose="02020603050405020304" pitchFamily="18" charset="0"/>
              <a:cs typeface="Times New Roman" panose="02020603050405020304" pitchFamily="18" charset="0"/>
            </a:rPr>
            <a:t>Прогноз 2026 год-</a:t>
          </a:r>
        </a:p>
        <a:p>
          <a:r>
            <a:rPr lang="ru-RU" sz="1800" b="1" dirty="0">
              <a:latin typeface="Times New Roman" panose="02020603050405020304" pitchFamily="18" charset="0"/>
              <a:cs typeface="Times New Roman" panose="02020603050405020304" pitchFamily="18" charset="0"/>
            </a:rPr>
            <a:t>38 545 817 рублей</a:t>
          </a:r>
        </a:p>
      </dgm:t>
    </dgm:pt>
    <dgm:pt modelId="{FDD86F34-A665-4F14-9873-87A3A9F5AACB}" type="parTrans" cxnId="{4E8D9496-3F12-41C8-A46C-A54BB62BDBA8}">
      <dgm:prSet/>
      <dgm:spPr/>
      <dgm:t>
        <a:bodyPr/>
        <a:lstStyle/>
        <a:p>
          <a:endParaRPr lang="ru-RU"/>
        </a:p>
      </dgm:t>
    </dgm:pt>
    <dgm:pt modelId="{B2CC5F35-03B0-4651-ACEF-7120F3D0C585}" type="sibTrans" cxnId="{4E8D9496-3F12-41C8-A46C-A54BB62BDBA8}">
      <dgm:prSet/>
      <dgm:spPr/>
      <dgm:t>
        <a:bodyPr/>
        <a:lstStyle/>
        <a:p>
          <a:endParaRPr lang="ru-RU"/>
        </a:p>
      </dgm:t>
    </dgm:pt>
    <dgm:pt modelId="{6F4D068B-32FB-4BE5-99BF-3C00E3A62522}">
      <dgm:prSet custT="1"/>
      <dgm:spPr/>
      <dgm:t>
        <a:bodyPr/>
        <a:lstStyle/>
        <a:p>
          <a:r>
            <a:rPr lang="ru-RU" sz="1800" b="1" dirty="0">
              <a:solidFill>
                <a:schemeClr val="tx1"/>
              </a:solidFill>
              <a:latin typeface="Times New Roman" panose="02020603050405020304" pitchFamily="18" charset="0"/>
              <a:cs typeface="Times New Roman" panose="02020603050405020304" pitchFamily="18" charset="0"/>
            </a:rPr>
            <a:t>Прогноз 2027 год-</a:t>
          </a:r>
        </a:p>
        <a:p>
          <a:r>
            <a:rPr lang="ru-RU" sz="1800" b="1" dirty="0">
              <a:solidFill>
                <a:schemeClr val="tx1"/>
              </a:solidFill>
              <a:latin typeface="Times New Roman" panose="02020603050405020304" pitchFamily="18" charset="0"/>
              <a:cs typeface="Times New Roman" panose="02020603050405020304" pitchFamily="18" charset="0"/>
            </a:rPr>
            <a:t>39 196 817 рублей</a:t>
          </a:r>
        </a:p>
        <a:p>
          <a:endParaRPr lang="ru-RU" sz="1500" dirty="0"/>
        </a:p>
      </dgm:t>
    </dgm:pt>
    <dgm:pt modelId="{801699B7-5DAF-4334-A889-01437F6F3BB2}" type="parTrans" cxnId="{3DF3AD4C-5C69-494C-9996-2D9E1FACA6ED}">
      <dgm:prSet/>
      <dgm:spPr/>
      <dgm:t>
        <a:bodyPr/>
        <a:lstStyle/>
        <a:p>
          <a:endParaRPr lang="ru-RU"/>
        </a:p>
      </dgm:t>
    </dgm:pt>
    <dgm:pt modelId="{5552C8BA-C1D4-4B8B-9A3D-8E618E42B2BF}" type="sibTrans" cxnId="{3DF3AD4C-5C69-494C-9996-2D9E1FACA6ED}">
      <dgm:prSet/>
      <dgm:spPr/>
      <dgm:t>
        <a:bodyPr/>
        <a:lstStyle/>
        <a:p>
          <a:endParaRPr lang="ru-RU"/>
        </a:p>
      </dgm:t>
    </dgm:pt>
    <dgm:pt modelId="{8154279E-34FA-47DA-BD7D-B3E796F53E9C}">
      <dgm:prSet custT="1"/>
      <dgm:spPr/>
      <dgm:t>
        <a:bodyPr/>
        <a:lstStyle/>
        <a:p>
          <a:r>
            <a:rPr lang="ru-RU" sz="1800" b="1" dirty="0">
              <a:latin typeface="Times New Roman" panose="02020603050405020304" pitchFamily="18" charset="0"/>
              <a:cs typeface="Times New Roman" panose="02020603050405020304" pitchFamily="18" charset="0"/>
            </a:rPr>
            <a:t>Оценка 2024 год-</a:t>
          </a:r>
        </a:p>
        <a:p>
          <a:r>
            <a:rPr lang="ru-RU" sz="1800" b="1" dirty="0">
              <a:solidFill>
                <a:schemeClr val="tx1"/>
              </a:solidFill>
              <a:latin typeface="Times New Roman" panose="02020603050405020304" pitchFamily="18" charset="0"/>
              <a:cs typeface="Times New Roman" panose="02020603050405020304" pitchFamily="18" charset="0"/>
            </a:rPr>
            <a:t>48 517 194 рублей</a:t>
          </a:r>
        </a:p>
      </dgm:t>
    </dgm:pt>
    <dgm:pt modelId="{51BCF5A2-D762-4B94-B68C-9B38F6562D18}" type="parTrans" cxnId="{5BB37F30-9E47-4F0A-B966-8E724D4CEC3C}">
      <dgm:prSet/>
      <dgm:spPr/>
      <dgm:t>
        <a:bodyPr/>
        <a:lstStyle/>
        <a:p>
          <a:endParaRPr lang="ru-RU"/>
        </a:p>
      </dgm:t>
    </dgm:pt>
    <dgm:pt modelId="{792131E8-54AC-4906-BA55-F86474EED9D9}" type="sibTrans" cxnId="{5BB37F30-9E47-4F0A-B966-8E724D4CEC3C}">
      <dgm:prSet/>
      <dgm:spPr/>
      <dgm:t>
        <a:bodyPr/>
        <a:lstStyle/>
        <a:p>
          <a:endParaRPr lang="ru-RU"/>
        </a:p>
      </dgm:t>
    </dgm:pt>
    <dgm:pt modelId="{CF1AA0B4-632F-4000-A749-15E1D76FA23D}" type="pres">
      <dgm:prSet presAssocID="{A9A6063A-617D-4051-8C32-E2B30EE22C7C}" presName="compositeShape" presStyleCnt="0">
        <dgm:presLayoutVars>
          <dgm:dir/>
          <dgm:resizeHandles/>
        </dgm:presLayoutVars>
      </dgm:prSet>
      <dgm:spPr/>
    </dgm:pt>
    <dgm:pt modelId="{E960AF71-8347-4CB1-88CD-AC761E6BB793}" type="pres">
      <dgm:prSet presAssocID="{A9A6063A-617D-4051-8C32-E2B30EE22C7C}" presName="pyramid" presStyleLbl="node1" presStyleIdx="0" presStyleCnt="1" custLinFactNeighborX="-9250" custLinFactNeighborY="2831"/>
      <dgm:spPr/>
    </dgm:pt>
    <dgm:pt modelId="{51FD6AC6-64B5-4430-86BC-F4779126BEB3}" type="pres">
      <dgm:prSet presAssocID="{A9A6063A-617D-4051-8C32-E2B30EE22C7C}" presName="theList" presStyleCnt="0"/>
      <dgm:spPr/>
    </dgm:pt>
    <dgm:pt modelId="{84DAED17-45DD-441C-96F7-41E5B39C692D}" type="pres">
      <dgm:prSet presAssocID="{8154279E-34FA-47DA-BD7D-B3E796F53E9C}" presName="aNode" presStyleLbl="fgAcc1" presStyleIdx="0" presStyleCnt="4" custLinFactNeighborY="-33498">
        <dgm:presLayoutVars>
          <dgm:bulletEnabled val="1"/>
        </dgm:presLayoutVars>
      </dgm:prSet>
      <dgm:spPr/>
    </dgm:pt>
    <dgm:pt modelId="{8A3F5BEB-EB32-4344-87DB-1B30AB26ECF5}" type="pres">
      <dgm:prSet presAssocID="{8154279E-34FA-47DA-BD7D-B3E796F53E9C}" presName="aSpace" presStyleCnt="0"/>
      <dgm:spPr/>
    </dgm:pt>
    <dgm:pt modelId="{D119C177-C10A-4682-B8E6-A566E5BA0D64}" type="pres">
      <dgm:prSet presAssocID="{BBD938F4-20E7-402F-8D07-576811D1E031}" presName="aNode" presStyleLbl="fgAcc1" presStyleIdx="1" presStyleCnt="4">
        <dgm:presLayoutVars>
          <dgm:bulletEnabled val="1"/>
        </dgm:presLayoutVars>
      </dgm:prSet>
      <dgm:spPr/>
    </dgm:pt>
    <dgm:pt modelId="{10F65B2E-8C1A-47B2-A26F-9BD031B3B0E9}" type="pres">
      <dgm:prSet presAssocID="{BBD938F4-20E7-402F-8D07-576811D1E031}" presName="aSpace" presStyleCnt="0"/>
      <dgm:spPr/>
    </dgm:pt>
    <dgm:pt modelId="{666884E4-1C46-40B2-94B1-F3975D0194AE}" type="pres">
      <dgm:prSet presAssocID="{B78C1B64-EB6F-4756-8A74-50C566FAEA5F}" presName="aNode" presStyleLbl="fgAcc1" presStyleIdx="2" presStyleCnt="4">
        <dgm:presLayoutVars>
          <dgm:bulletEnabled val="1"/>
        </dgm:presLayoutVars>
      </dgm:prSet>
      <dgm:spPr/>
    </dgm:pt>
    <dgm:pt modelId="{1B60D68B-26F9-4482-93C0-DA52FF2B916A}" type="pres">
      <dgm:prSet presAssocID="{B78C1B64-EB6F-4756-8A74-50C566FAEA5F}" presName="aSpace" presStyleCnt="0"/>
      <dgm:spPr/>
    </dgm:pt>
    <dgm:pt modelId="{911A9902-D605-4187-9193-A17492D018DD}" type="pres">
      <dgm:prSet presAssocID="{6F4D068B-32FB-4BE5-99BF-3C00E3A62522}" presName="aNode" presStyleLbl="fgAcc1" presStyleIdx="3" presStyleCnt="4">
        <dgm:presLayoutVars>
          <dgm:bulletEnabled val="1"/>
        </dgm:presLayoutVars>
      </dgm:prSet>
      <dgm:spPr/>
    </dgm:pt>
    <dgm:pt modelId="{2FA2B868-816D-46A6-8690-4516006C9FE0}" type="pres">
      <dgm:prSet presAssocID="{6F4D068B-32FB-4BE5-99BF-3C00E3A62522}" presName="aSpace" presStyleCnt="0"/>
      <dgm:spPr/>
    </dgm:pt>
  </dgm:ptLst>
  <dgm:cxnLst>
    <dgm:cxn modelId="{D1E97206-1618-42E1-B1DF-52D17E85E63E}" type="presOf" srcId="{6F4D068B-32FB-4BE5-99BF-3C00E3A62522}" destId="{911A9902-D605-4187-9193-A17492D018DD}" srcOrd="0" destOrd="0" presId="urn:microsoft.com/office/officeart/2005/8/layout/pyramid2"/>
    <dgm:cxn modelId="{966D8E18-BCBD-4DBD-AE26-4462B5B34D86}" srcId="{A9A6063A-617D-4051-8C32-E2B30EE22C7C}" destId="{BBD938F4-20E7-402F-8D07-576811D1E031}" srcOrd="1" destOrd="0" parTransId="{6AC74669-3801-4BD8-B427-4CD0798B1194}" sibTransId="{10C94873-DDC0-449A-B446-CDA0873B2BCE}"/>
    <dgm:cxn modelId="{97CAA22D-B43A-4489-8F59-C0F1AB0870DF}" type="presOf" srcId="{A9A6063A-617D-4051-8C32-E2B30EE22C7C}" destId="{CF1AA0B4-632F-4000-A749-15E1D76FA23D}" srcOrd="0" destOrd="0" presId="urn:microsoft.com/office/officeart/2005/8/layout/pyramid2"/>
    <dgm:cxn modelId="{5BB37F30-9E47-4F0A-B966-8E724D4CEC3C}" srcId="{A9A6063A-617D-4051-8C32-E2B30EE22C7C}" destId="{8154279E-34FA-47DA-BD7D-B3E796F53E9C}" srcOrd="0" destOrd="0" parTransId="{51BCF5A2-D762-4B94-B68C-9B38F6562D18}" sibTransId="{792131E8-54AC-4906-BA55-F86474EED9D9}"/>
    <dgm:cxn modelId="{3DF3AD4C-5C69-494C-9996-2D9E1FACA6ED}" srcId="{A9A6063A-617D-4051-8C32-E2B30EE22C7C}" destId="{6F4D068B-32FB-4BE5-99BF-3C00E3A62522}" srcOrd="3" destOrd="0" parTransId="{801699B7-5DAF-4334-A889-01437F6F3BB2}" sibTransId="{5552C8BA-C1D4-4B8B-9A3D-8E618E42B2BF}"/>
    <dgm:cxn modelId="{4E8D9496-3F12-41C8-A46C-A54BB62BDBA8}" srcId="{A9A6063A-617D-4051-8C32-E2B30EE22C7C}" destId="{B78C1B64-EB6F-4756-8A74-50C566FAEA5F}" srcOrd="2" destOrd="0" parTransId="{FDD86F34-A665-4F14-9873-87A3A9F5AACB}" sibTransId="{B2CC5F35-03B0-4651-ACEF-7120F3D0C585}"/>
    <dgm:cxn modelId="{57570EBE-D0BF-4C83-AA97-3C052B229630}" type="presOf" srcId="{8154279E-34FA-47DA-BD7D-B3E796F53E9C}" destId="{84DAED17-45DD-441C-96F7-41E5B39C692D}" srcOrd="0" destOrd="0" presId="urn:microsoft.com/office/officeart/2005/8/layout/pyramid2"/>
    <dgm:cxn modelId="{C1A792C5-7DDA-4CC2-9E78-C901BA3747E4}" type="presOf" srcId="{BBD938F4-20E7-402F-8D07-576811D1E031}" destId="{D119C177-C10A-4682-B8E6-A566E5BA0D64}" srcOrd="0" destOrd="0" presId="urn:microsoft.com/office/officeart/2005/8/layout/pyramid2"/>
    <dgm:cxn modelId="{12DECAD1-7596-4E71-8FDE-5D94205B055A}" type="presOf" srcId="{B78C1B64-EB6F-4756-8A74-50C566FAEA5F}" destId="{666884E4-1C46-40B2-94B1-F3975D0194AE}" srcOrd="0" destOrd="0" presId="urn:microsoft.com/office/officeart/2005/8/layout/pyramid2"/>
    <dgm:cxn modelId="{CA11706C-AF3B-4C17-938F-3DD222B3D5AD}" type="presParOf" srcId="{CF1AA0B4-632F-4000-A749-15E1D76FA23D}" destId="{E960AF71-8347-4CB1-88CD-AC761E6BB793}" srcOrd="0" destOrd="0" presId="urn:microsoft.com/office/officeart/2005/8/layout/pyramid2"/>
    <dgm:cxn modelId="{2308188E-5007-4BCE-9D07-30A2837C19BA}" type="presParOf" srcId="{CF1AA0B4-632F-4000-A749-15E1D76FA23D}" destId="{51FD6AC6-64B5-4430-86BC-F4779126BEB3}" srcOrd="1" destOrd="0" presId="urn:microsoft.com/office/officeart/2005/8/layout/pyramid2"/>
    <dgm:cxn modelId="{928638BD-D77C-45AC-B2C7-FA342C6B2920}" type="presParOf" srcId="{51FD6AC6-64B5-4430-86BC-F4779126BEB3}" destId="{84DAED17-45DD-441C-96F7-41E5B39C692D}" srcOrd="0" destOrd="0" presId="urn:microsoft.com/office/officeart/2005/8/layout/pyramid2"/>
    <dgm:cxn modelId="{C0328133-AAD2-40B3-9643-C21DA3EB6174}" type="presParOf" srcId="{51FD6AC6-64B5-4430-86BC-F4779126BEB3}" destId="{8A3F5BEB-EB32-4344-87DB-1B30AB26ECF5}" srcOrd="1" destOrd="0" presId="urn:microsoft.com/office/officeart/2005/8/layout/pyramid2"/>
    <dgm:cxn modelId="{2CAD822D-0023-4042-82DB-E4F6363D86B9}" type="presParOf" srcId="{51FD6AC6-64B5-4430-86BC-F4779126BEB3}" destId="{D119C177-C10A-4682-B8E6-A566E5BA0D64}" srcOrd="2" destOrd="0" presId="urn:microsoft.com/office/officeart/2005/8/layout/pyramid2"/>
    <dgm:cxn modelId="{392F7AB5-5563-4BBD-8A35-1CA7CAED93D5}" type="presParOf" srcId="{51FD6AC6-64B5-4430-86BC-F4779126BEB3}" destId="{10F65B2E-8C1A-47B2-A26F-9BD031B3B0E9}" srcOrd="3" destOrd="0" presId="urn:microsoft.com/office/officeart/2005/8/layout/pyramid2"/>
    <dgm:cxn modelId="{9C5CB88C-E922-404B-9869-8A72420B33D9}" type="presParOf" srcId="{51FD6AC6-64B5-4430-86BC-F4779126BEB3}" destId="{666884E4-1C46-40B2-94B1-F3975D0194AE}" srcOrd="4" destOrd="0" presId="urn:microsoft.com/office/officeart/2005/8/layout/pyramid2"/>
    <dgm:cxn modelId="{518556DC-4F5E-458A-984B-4A30A093B009}" type="presParOf" srcId="{51FD6AC6-64B5-4430-86BC-F4779126BEB3}" destId="{1B60D68B-26F9-4482-93C0-DA52FF2B916A}" srcOrd="5" destOrd="0" presId="urn:microsoft.com/office/officeart/2005/8/layout/pyramid2"/>
    <dgm:cxn modelId="{60922EFF-A9ED-43A7-8219-1D3ADBE48971}" type="presParOf" srcId="{51FD6AC6-64B5-4430-86BC-F4779126BEB3}" destId="{911A9902-D605-4187-9193-A17492D018DD}" srcOrd="6" destOrd="0" presId="urn:microsoft.com/office/officeart/2005/8/layout/pyramid2"/>
    <dgm:cxn modelId="{5D7AF266-2FE6-46B5-ACC7-21FF9BFE9681}" type="presParOf" srcId="{51FD6AC6-64B5-4430-86BC-F4779126BEB3}" destId="{2FA2B868-816D-46A6-8690-4516006C9FE0}" srcOrd="7" destOrd="0" presId="urn:microsoft.com/office/officeart/2005/8/layout/pyramid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DC39C50-FF82-4A57-8578-3DA5B2BDB947}"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ru-RU"/>
        </a:p>
      </dgm:t>
    </dgm:pt>
    <dgm:pt modelId="{08C0E7B8-741E-4C39-875F-C57F8BB6445C}">
      <dgm:prSet phldrT="[Текст]" custT="1"/>
      <dgm:spPr/>
      <dgm:t>
        <a:bodyPr/>
        <a:lstStyle/>
        <a:p>
          <a:r>
            <a:rPr lang="ru-RU" sz="1800" dirty="0">
              <a:latin typeface="Times New Roman" panose="02020603050405020304" pitchFamily="18" charset="0"/>
              <a:cs typeface="Times New Roman" panose="02020603050405020304" pitchFamily="18" charset="0"/>
            </a:rPr>
            <a:t>Образование</a:t>
          </a:r>
        </a:p>
      </dgm:t>
    </dgm:pt>
    <dgm:pt modelId="{EDD0B749-E2DD-44B6-955B-6E7D8F09763E}" type="parTrans" cxnId="{B2EF4DB6-CC31-4771-8757-A42E9F561507}">
      <dgm:prSet/>
      <dgm:spPr/>
      <dgm:t>
        <a:bodyPr/>
        <a:lstStyle/>
        <a:p>
          <a:endParaRPr lang="ru-RU"/>
        </a:p>
      </dgm:t>
    </dgm:pt>
    <dgm:pt modelId="{68E10810-76EC-4779-947A-2711A8977926}" type="sibTrans" cxnId="{B2EF4DB6-CC31-4771-8757-A42E9F561507}">
      <dgm:prSet/>
      <dgm:spPr/>
      <dgm:t>
        <a:bodyPr/>
        <a:lstStyle/>
        <a:p>
          <a:endParaRPr lang="ru-RU"/>
        </a:p>
      </dgm:t>
    </dgm:pt>
    <dgm:pt modelId="{7ECD0CC3-E338-4FE7-B4F6-EAE915A0E7CC}">
      <dgm:prSet phldrT="[Текст]" custT="1"/>
      <dgm:spPr/>
      <dgm:t>
        <a:bodyPr/>
        <a:lstStyle/>
        <a:p>
          <a:r>
            <a:rPr lang="ru-RU" sz="1800" dirty="0">
              <a:latin typeface="Times New Roman" panose="02020603050405020304" pitchFamily="18" charset="0"/>
              <a:cs typeface="Times New Roman" panose="02020603050405020304" pitchFamily="18" charset="0"/>
            </a:rPr>
            <a:t>Социальная политика</a:t>
          </a:r>
        </a:p>
      </dgm:t>
    </dgm:pt>
    <dgm:pt modelId="{E63C0D42-E8B3-4B6F-B7AB-16A220D9116D}" type="parTrans" cxnId="{31C69ABB-FAAC-4F4D-8E69-2790847E319A}">
      <dgm:prSet/>
      <dgm:spPr/>
      <dgm:t>
        <a:bodyPr/>
        <a:lstStyle/>
        <a:p>
          <a:endParaRPr lang="ru-RU"/>
        </a:p>
      </dgm:t>
    </dgm:pt>
    <dgm:pt modelId="{46D3CC20-7206-4E27-B177-63A6CFA3E80D}" type="sibTrans" cxnId="{31C69ABB-FAAC-4F4D-8E69-2790847E319A}">
      <dgm:prSet/>
      <dgm:spPr/>
      <dgm:t>
        <a:bodyPr/>
        <a:lstStyle/>
        <a:p>
          <a:endParaRPr lang="ru-RU"/>
        </a:p>
      </dgm:t>
    </dgm:pt>
    <dgm:pt modelId="{12A0F928-47E5-47EA-B175-A4F68487861B}">
      <dgm:prSet phldrT="[Текст]" custT="1"/>
      <dgm:spPr/>
      <dgm:t>
        <a:bodyPr/>
        <a:lstStyle/>
        <a:p>
          <a:r>
            <a:rPr lang="ru-RU" sz="2000" dirty="0">
              <a:latin typeface="Times New Roman" panose="02020603050405020304" pitchFamily="18" charset="0"/>
              <a:cs typeface="Times New Roman" panose="02020603050405020304" pitchFamily="18" charset="0"/>
            </a:rPr>
            <a:t>Национальная экономика</a:t>
          </a:r>
        </a:p>
      </dgm:t>
    </dgm:pt>
    <dgm:pt modelId="{B9569061-FE7D-4911-A307-33DD2B8485CC}" type="parTrans" cxnId="{33495733-CF48-424E-8F96-DA8508699DE3}">
      <dgm:prSet/>
      <dgm:spPr/>
      <dgm:t>
        <a:bodyPr/>
        <a:lstStyle/>
        <a:p>
          <a:endParaRPr lang="ru-RU"/>
        </a:p>
      </dgm:t>
    </dgm:pt>
    <dgm:pt modelId="{08C06E5A-08E3-4B45-A1CC-933139EE4CE8}" type="sibTrans" cxnId="{33495733-CF48-424E-8F96-DA8508699DE3}">
      <dgm:prSet/>
      <dgm:spPr/>
      <dgm:t>
        <a:bodyPr/>
        <a:lstStyle/>
        <a:p>
          <a:endParaRPr lang="ru-RU"/>
        </a:p>
      </dgm:t>
    </dgm:pt>
    <dgm:pt modelId="{59EE1626-E458-4083-A0E0-8DD21F7BA402}" type="pres">
      <dgm:prSet presAssocID="{3DC39C50-FF82-4A57-8578-3DA5B2BDB947}" presName="Name0" presStyleCnt="0">
        <dgm:presLayoutVars>
          <dgm:chMax val="7"/>
          <dgm:chPref val="7"/>
          <dgm:dir/>
        </dgm:presLayoutVars>
      </dgm:prSet>
      <dgm:spPr/>
    </dgm:pt>
    <dgm:pt modelId="{A85F7A20-D9BD-4417-85F8-D2AE229C6B97}" type="pres">
      <dgm:prSet presAssocID="{3DC39C50-FF82-4A57-8578-3DA5B2BDB947}" presName="Name1" presStyleCnt="0"/>
      <dgm:spPr/>
    </dgm:pt>
    <dgm:pt modelId="{5C279779-3ABD-4376-97FB-92CF65FA0C2D}" type="pres">
      <dgm:prSet presAssocID="{3DC39C50-FF82-4A57-8578-3DA5B2BDB947}" presName="cycle" presStyleCnt="0"/>
      <dgm:spPr/>
    </dgm:pt>
    <dgm:pt modelId="{A7861240-E8DD-4C3E-971B-5173CFFDABAC}" type="pres">
      <dgm:prSet presAssocID="{3DC39C50-FF82-4A57-8578-3DA5B2BDB947}" presName="srcNode" presStyleLbl="node1" presStyleIdx="0" presStyleCnt="3"/>
      <dgm:spPr/>
    </dgm:pt>
    <dgm:pt modelId="{1512B123-E971-4B5A-BE70-2DCCF586CFC9}" type="pres">
      <dgm:prSet presAssocID="{3DC39C50-FF82-4A57-8578-3DA5B2BDB947}" presName="conn" presStyleLbl="parChTrans1D2" presStyleIdx="0" presStyleCnt="1"/>
      <dgm:spPr/>
    </dgm:pt>
    <dgm:pt modelId="{CFA47CFD-A0EA-47B9-8C7F-BB9557F7155D}" type="pres">
      <dgm:prSet presAssocID="{3DC39C50-FF82-4A57-8578-3DA5B2BDB947}" presName="extraNode" presStyleLbl="node1" presStyleIdx="0" presStyleCnt="3"/>
      <dgm:spPr/>
    </dgm:pt>
    <dgm:pt modelId="{1D85AF7A-7843-46BE-BA49-BB75577C6D46}" type="pres">
      <dgm:prSet presAssocID="{3DC39C50-FF82-4A57-8578-3DA5B2BDB947}" presName="dstNode" presStyleLbl="node1" presStyleIdx="0" presStyleCnt="3"/>
      <dgm:spPr/>
    </dgm:pt>
    <dgm:pt modelId="{9B56C3C2-5939-48E2-86A3-0C2841304D22}" type="pres">
      <dgm:prSet presAssocID="{08C0E7B8-741E-4C39-875F-C57F8BB6445C}" presName="text_1" presStyleLbl="node1" presStyleIdx="0" presStyleCnt="3">
        <dgm:presLayoutVars>
          <dgm:bulletEnabled val="1"/>
        </dgm:presLayoutVars>
      </dgm:prSet>
      <dgm:spPr/>
    </dgm:pt>
    <dgm:pt modelId="{F001CB6C-DFEB-4329-B537-F0F07C6B30C6}" type="pres">
      <dgm:prSet presAssocID="{08C0E7B8-741E-4C39-875F-C57F8BB6445C}" presName="accent_1" presStyleCnt="0"/>
      <dgm:spPr/>
    </dgm:pt>
    <dgm:pt modelId="{2245815F-4D99-440B-A310-F4AA147BAB81}" type="pres">
      <dgm:prSet presAssocID="{08C0E7B8-741E-4C39-875F-C57F8BB6445C}" presName="accentRepeatNode" presStyleLbl="solidFgAcc1" presStyleIdx="0" presStyleCnt="3"/>
      <dgm:spPr>
        <a:solidFill>
          <a:srgbClr val="FF0000"/>
        </a:solidFill>
      </dgm:spPr>
    </dgm:pt>
    <dgm:pt modelId="{3E15417A-A35A-4755-A75E-C6DF371D3278}" type="pres">
      <dgm:prSet presAssocID="{7ECD0CC3-E338-4FE7-B4F6-EAE915A0E7CC}" presName="text_2" presStyleLbl="node1" presStyleIdx="1" presStyleCnt="3">
        <dgm:presLayoutVars>
          <dgm:bulletEnabled val="1"/>
        </dgm:presLayoutVars>
      </dgm:prSet>
      <dgm:spPr/>
    </dgm:pt>
    <dgm:pt modelId="{EA306568-B75D-4150-A643-4D93C806EEC5}" type="pres">
      <dgm:prSet presAssocID="{7ECD0CC3-E338-4FE7-B4F6-EAE915A0E7CC}" presName="accent_2" presStyleCnt="0"/>
      <dgm:spPr/>
    </dgm:pt>
    <dgm:pt modelId="{D17B463F-ED2A-4423-93DF-8857ABE3DF72}" type="pres">
      <dgm:prSet presAssocID="{7ECD0CC3-E338-4FE7-B4F6-EAE915A0E7CC}" presName="accentRepeatNode" presStyleLbl="solidFgAcc1" presStyleIdx="1" presStyleCnt="3"/>
      <dgm:spPr>
        <a:solidFill>
          <a:srgbClr val="FFC000"/>
        </a:solidFill>
      </dgm:spPr>
    </dgm:pt>
    <dgm:pt modelId="{616190F1-3C2D-4569-85EE-87B0BCFE032C}" type="pres">
      <dgm:prSet presAssocID="{12A0F928-47E5-47EA-B175-A4F68487861B}" presName="text_3" presStyleLbl="node1" presStyleIdx="2" presStyleCnt="3" custLinFactNeighborX="444">
        <dgm:presLayoutVars>
          <dgm:bulletEnabled val="1"/>
        </dgm:presLayoutVars>
      </dgm:prSet>
      <dgm:spPr/>
    </dgm:pt>
    <dgm:pt modelId="{3A93175D-041B-45D5-98DF-67557E576C85}" type="pres">
      <dgm:prSet presAssocID="{12A0F928-47E5-47EA-B175-A4F68487861B}" presName="accent_3" presStyleCnt="0"/>
      <dgm:spPr/>
    </dgm:pt>
    <dgm:pt modelId="{118DDB63-0109-4739-94B4-F82C763A1A13}" type="pres">
      <dgm:prSet presAssocID="{12A0F928-47E5-47EA-B175-A4F68487861B}" presName="accentRepeatNode" presStyleLbl="solidFgAcc1" presStyleIdx="2" presStyleCnt="3"/>
      <dgm:spPr>
        <a:solidFill>
          <a:srgbClr val="00FF00"/>
        </a:solidFill>
      </dgm:spPr>
    </dgm:pt>
  </dgm:ptLst>
  <dgm:cxnLst>
    <dgm:cxn modelId="{561C1C0D-E3D6-4B65-9DFF-03FBEB699132}" type="presOf" srcId="{12A0F928-47E5-47EA-B175-A4F68487861B}" destId="{616190F1-3C2D-4569-85EE-87B0BCFE032C}" srcOrd="0" destOrd="0" presId="urn:microsoft.com/office/officeart/2008/layout/VerticalCurvedList"/>
    <dgm:cxn modelId="{2F974F11-1CA2-4E55-BEFE-2596652F6B54}" type="presOf" srcId="{3DC39C50-FF82-4A57-8578-3DA5B2BDB947}" destId="{59EE1626-E458-4083-A0E0-8DD21F7BA402}" srcOrd="0" destOrd="0" presId="urn:microsoft.com/office/officeart/2008/layout/VerticalCurvedList"/>
    <dgm:cxn modelId="{33495733-CF48-424E-8F96-DA8508699DE3}" srcId="{3DC39C50-FF82-4A57-8578-3DA5B2BDB947}" destId="{12A0F928-47E5-47EA-B175-A4F68487861B}" srcOrd="2" destOrd="0" parTransId="{B9569061-FE7D-4911-A307-33DD2B8485CC}" sibTransId="{08C06E5A-08E3-4B45-A1CC-933139EE4CE8}"/>
    <dgm:cxn modelId="{69CD666E-E727-4FA6-8226-A723AFAFD918}" type="presOf" srcId="{08C0E7B8-741E-4C39-875F-C57F8BB6445C}" destId="{9B56C3C2-5939-48E2-86A3-0C2841304D22}" srcOrd="0" destOrd="0" presId="urn:microsoft.com/office/officeart/2008/layout/VerticalCurvedList"/>
    <dgm:cxn modelId="{3E6BB16E-6F8A-4891-A028-EFFBDAFB6B34}" type="presOf" srcId="{68E10810-76EC-4779-947A-2711A8977926}" destId="{1512B123-E971-4B5A-BE70-2DCCF586CFC9}" srcOrd="0" destOrd="0" presId="urn:microsoft.com/office/officeart/2008/layout/VerticalCurvedList"/>
    <dgm:cxn modelId="{AB5F7759-3841-4890-BD1E-D35B90B653D2}" type="presOf" srcId="{7ECD0CC3-E338-4FE7-B4F6-EAE915A0E7CC}" destId="{3E15417A-A35A-4755-A75E-C6DF371D3278}" srcOrd="0" destOrd="0" presId="urn:microsoft.com/office/officeart/2008/layout/VerticalCurvedList"/>
    <dgm:cxn modelId="{B2EF4DB6-CC31-4771-8757-A42E9F561507}" srcId="{3DC39C50-FF82-4A57-8578-3DA5B2BDB947}" destId="{08C0E7B8-741E-4C39-875F-C57F8BB6445C}" srcOrd="0" destOrd="0" parTransId="{EDD0B749-E2DD-44B6-955B-6E7D8F09763E}" sibTransId="{68E10810-76EC-4779-947A-2711A8977926}"/>
    <dgm:cxn modelId="{31C69ABB-FAAC-4F4D-8E69-2790847E319A}" srcId="{3DC39C50-FF82-4A57-8578-3DA5B2BDB947}" destId="{7ECD0CC3-E338-4FE7-B4F6-EAE915A0E7CC}" srcOrd="1" destOrd="0" parTransId="{E63C0D42-E8B3-4B6F-B7AB-16A220D9116D}" sibTransId="{46D3CC20-7206-4E27-B177-63A6CFA3E80D}"/>
    <dgm:cxn modelId="{0A4BE89E-A12B-4B07-82E1-8FB58282A717}" type="presParOf" srcId="{59EE1626-E458-4083-A0E0-8DD21F7BA402}" destId="{A85F7A20-D9BD-4417-85F8-D2AE229C6B97}" srcOrd="0" destOrd="0" presId="urn:microsoft.com/office/officeart/2008/layout/VerticalCurvedList"/>
    <dgm:cxn modelId="{52CAF3FE-4F46-4012-A729-D9DCFE97832B}" type="presParOf" srcId="{A85F7A20-D9BD-4417-85F8-D2AE229C6B97}" destId="{5C279779-3ABD-4376-97FB-92CF65FA0C2D}" srcOrd="0" destOrd="0" presId="urn:microsoft.com/office/officeart/2008/layout/VerticalCurvedList"/>
    <dgm:cxn modelId="{CA4AFDBC-721E-4F9E-9D1C-511D258F9CEA}" type="presParOf" srcId="{5C279779-3ABD-4376-97FB-92CF65FA0C2D}" destId="{A7861240-E8DD-4C3E-971B-5173CFFDABAC}" srcOrd="0" destOrd="0" presId="urn:microsoft.com/office/officeart/2008/layout/VerticalCurvedList"/>
    <dgm:cxn modelId="{911B21A8-BAA7-412D-BCFC-EDE60FB5C46F}" type="presParOf" srcId="{5C279779-3ABD-4376-97FB-92CF65FA0C2D}" destId="{1512B123-E971-4B5A-BE70-2DCCF586CFC9}" srcOrd="1" destOrd="0" presId="urn:microsoft.com/office/officeart/2008/layout/VerticalCurvedList"/>
    <dgm:cxn modelId="{F4545545-2299-49E5-A36A-646D885E270E}" type="presParOf" srcId="{5C279779-3ABD-4376-97FB-92CF65FA0C2D}" destId="{CFA47CFD-A0EA-47B9-8C7F-BB9557F7155D}" srcOrd="2" destOrd="0" presId="urn:microsoft.com/office/officeart/2008/layout/VerticalCurvedList"/>
    <dgm:cxn modelId="{1E660B6C-DF55-44CE-A5A4-69768EB1EE65}" type="presParOf" srcId="{5C279779-3ABD-4376-97FB-92CF65FA0C2D}" destId="{1D85AF7A-7843-46BE-BA49-BB75577C6D46}" srcOrd="3" destOrd="0" presId="urn:microsoft.com/office/officeart/2008/layout/VerticalCurvedList"/>
    <dgm:cxn modelId="{8BDB8296-3039-4EF7-9318-350599C66763}" type="presParOf" srcId="{A85F7A20-D9BD-4417-85F8-D2AE229C6B97}" destId="{9B56C3C2-5939-48E2-86A3-0C2841304D22}" srcOrd="1" destOrd="0" presId="urn:microsoft.com/office/officeart/2008/layout/VerticalCurvedList"/>
    <dgm:cxn modelId="{8340D473-6F58-453C-BE8C-AA73D4E80534}" type="presParOf" srcId="{A85F7A20-D9BD-4417-85F8-D2AE229C6B97}" destId="{F001CB6C-DFEB-4329-B537-F0F07C6B30C6}" srcOrd="2" destOrd="0" presId="urn:microsoft.com/office/officeart/2008/layout/VerticalCurvedList"/>
    <dgm:cxn modelId="{414AC744-B8DF-4653-A874-F2BD14C49D4A}" type="presParOf" srcId="{F001CB6C-DFEB-4329-B537-F0F07C6B30C6}" destId="{2245815F-4D99-440B-A310-F4AA147BAB81}" srcOrd="0" destOrd="0" presId="urn:microsoft.com/office/officeart/2008/layout/VerticalCurvedList"/>
    <dgm:cxn modelId="{6E39C63A-CF39-43DE-A8AD-B75CB7E03A26}" type="presParOf" srcId="{A85F7A20-D9BD-4417-85F8-D2AE229C6B97}" destId="{3E15417A-A35A-4755-A75E-C6DF371D3278}" srcOrd="3" destOrd="0" presId="urn:microsoft.com/office/officeart/2008/layout/VerticalCurvedList"/>
    <dgm:cxn modelId="{0A88994C-CF56-412D-81CD-FD4AB8FF529A}" type="presParOf" srcId="{A85F7A20-D9BD-4417-85F8-D2AE229C6B97}" destId="{EA306568-B75D-4150-A643-4D93C806EEC5}" srcOrd="4" destOrd="0" presId="urn:microsoft.com/office/officeart/2008/layout/VerticalCurvedList"/>
    <dgm:cxn modelId="{BCA1736C-CFF1-4A57-93D3-8642976CD0D8}" type="presParOf" srcId="{EA306568-B75D-4150-A643-4D93C806EEC5}" destId="{D17B463F-ED2A-4423-93DF-8857ABE3DF72}" srcOrd="0" destOrd="0" presId="urn:microsoft.com/office/officeart/2008/layout/VerticalCurvedList"/>
    <dgm:cxn modelId="{618DE9E8-1385-4416-9EC3-51F005E85383}" type="presParOf" srcId="{A85F7A20-D9BD-4417-85F8-D2AE229C6B97}" destId="{616190F1-3C2D-4569-85EE-87B0BCFE032C}" srcOrd="5" destOrd="0" presId="urn:microsoft.com/office/officeart/2008/layout/VerticalCurvedList"/>
    <dgm:cxn modelId="{6ABD6A9E-6CA2-4404-9D3B-3948408CEE6F}" type="presParOf" srcId="{A85F7A20-D9BD-4417-85F8-D2AE229C6B97}" destId="{3A93175D-041B-45D5-98DF-67557E576C85}" srcOrd="6" destOrd="0" presId="urn:microsoft.com/office/officeart/2008/layout/VerticalCurvedList"/>
    <dgm:cxn modelId="{E287431A-464C-4DC5-92FA-0F48321153E5}" type="presParOf" srcId="{3A93175D-041B-45D5-98DF-67557E576C85}" destId="{118DDB63-0109-4739-94B4-F82C763A1A13}"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7083C7-2BF0-4162-AD50-D6CB42E34209}">
      <dsp:nvSpPr>
        <dsp:cNvPr id="0" name=""/>
        <dsp:cNvSpPr/>
      </dsp:nvSpPr>
      <dsp:spPr>
        <a:xfrm>
          <a:off x="2344663" y="912144"/>
          <a:ext cx="5101624" cy="5101624"/>
        </a:xfrm>
        <a:prstGeom prst="blockArc">
          <a:avLst>
            <a:gd name="adj1" fmla="val 8833568"/>
            <a:gd name="adj2" fmla="val 16672122"/>
            <a:gd name="adj3" fmla="val 4642"/>
          </a:avLst>
        </a:prstGeom>
        <a:solidFill>
          <a:schemeClr val="accent1">
            <a:tint val="60000"/>
            <a:hueOff val="0"/>
            <a:satOff val="0"/>
            <a:lumOff val="0"/>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sp>
    <dsp:sp modelId="{934CCDD7-8DF2-4DA0-BD18-85A7AA79048C}">
      <dsp:nvSpPr>
        <dsp:cNvPr id="0" name=""/>
        <dsp:cNvSpPr/>
      </dsp:nvSpPr>
      <dsp:spPr>
        <a:xfrm>
          <a:off x="2657225" y="2430325"/>
          <a:ext cx="5210339" cy="3995541"/>
        </a:xfrm>
        <a:prstGeom prst="blockArc">
          <a:avLst>
            <a:gd name="adj1" fmla="val 628807"/>
            <a:gd name="adj2" fmla="val 10268581"/>
            <a:gd name="adj3" fmla="val 4642"/>
          </a:avLst>
        </a:prstGeom>
        <a:solidFill>
          <a:schemeClr val="accent1">
            <a:tint val="60000"/>
            <a:hueOff val="0"/>
            <a:satOff val="0"/>
            <a:lumOff val="0"/>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sp>
    <dsp:sp modelId="{7331648E-5BAA-4660-8FC6-DB3E0572E6EC}">
      <dsp:nvSpPr>
        <dsp:cNvPr id="0" name=""/>
        <dsp:cNvSpPr/>
      </dsp:nvSpPr>
      <dsp:spPr>
        <a:xfrm>
          <a:off x="3123829" y="896794"/>
          <a:ext cx="5101624" cy="5101624"/>
        </a:xfrm>
        <a:prstGeom prst="blockArc">
          <a:avLst>
            <a:gd name="adj1" fmla="val 15592443"/>
            <a:gd name="adj2" fmla="val 2107706"/>
            <a:gd name="adj3" fmla="val 4642"/>
          </a:avLst>
        </a:prstGeom>
        <a:solidFill>
          <a:schemeClr val="accent1">
            <a:tint val="60000"/>
            <a:hueOff val="0"/>
            <a:satOff val="0"/>
            <a:lumOff val="0"/>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sp>
    <dsp:sp modelId="{71380980-D59C-4411-BCCA-BD3F5D34A479}">
      <dsp:nvSpPr>
        <dsp:cNvPr id="0" name=""/>
        <dsp:cNvSpPr/>
      </dsp:nvSpPr>
      <dsp:spPr>
        <a:xfrm>
          <a:off x="3556960" y="2210213"/>
          <a:ext cx="3359250" cy="2552405"/>
        </a:xfrm>
        <a:prstGeom prst="ellipse">
          <a:avLst/>
        </a:prstGeom>
        <a:solidFill>
          <a:schemeClr val="l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ru-RU" sz="2000" b="1" kern="1200" dirty="0">
              <a:latin typeface="a_Albionic" panose="020B0903060703020204" pitchFamily="34" charset="-52"/>
              <a:cs typeface="Times New Roman" pitchFamily="18" charset="0"/>
            </a:rPr>
            <a:t>Муниципальные программы  муниципального образования </a:t>
          </a:r>
        </a:p>
        <a:p>
          <a:pPr marL="0" lvl="0" indent="0" algn="ctr" defTabSz="889000">
            <a:lnSpc>
              <a:spcPct val="90000"/>
            </a:lnSpc>
            <a:spcBef>
              <a:spcPct val="0"/>
            </a:spcBef>
            <a:spcAft>
              <a:spcPct val="35000"/>
            </a:spcAft>
            <a:buNone/>
          </a:pPr>
          <a:r>
            <a:rPr lang="ru-RU" sz="2000" b="1" kern="1200" dirty="0">
              <a:latin typeface="a_Albionic" panose="020B0903060703020204" pitchFamily="34" charset="-52"/>
              <a:cs typeface="Times New Roman" pitchFamily="18" charset="0"/>
            </a:rPr>
            <a:t>«Дмитриевский район»</a:t>
          </a:r>
        </a:p>
      </dsp:txBody>
      <dsp:txXfrm>
        <a:off x="4048911" y="2584004"/>
        <a:ext cx="2375348" cy="1804823"/>
      </dsp:txXfrm>
    </dsp:sp>
    <dsp:sp modelId="{04B2C144-30A7-4B43-AF3D-063B6CFB16FE}">
      <dsp:nvSpPr>
        <dsp:cNvPr id="0" name=""/>
        <dsp:cNvSpPr/>
      </dsp:nvSpPr>
      <dsp:spPr>
        <a:xfrm>
          <a:off x="4027685" y="-172262"/>
          <a:ext cx="2417800" cy="2334141"/>
        </a:xfrm>
        <a:prstGeom prst="ellipse">
          <a:avLst/>
        </a:prstGeom>
        <a:solidFill>
          <a:schemeClr val="l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ru-RU" sz="1800" b="1" kern="1200" dirty="0">
              <a:latin typeface="Times New Roman" pitchFamily="18" charset="0"/>
              <a:cs typeface="Times New Roman" pitchFamily="18" charset="0"/>
            </a:rPr>
            <a:t>Новое качество жизни</a:t>
          </a:r>
        </a:p>
      </dsp:txBody>
      <dsp:txXfrm>
        <a:off x="4381764" y="169565"/>
        <a:ext cx="1709642" cy="1650487"/>
      </dsp:txXfrm>
    </dsp:sp>
    <dsp:sp modelId="{C87BB52B-6262-4D55-9BE4-2C9C55AC28F6}">
      <dsp:nvSpPr>
        <dsp:cNvPr id="0" name=""/>
        <dsp:cNvSpPr/>
      </dsp:nvSpPr>
      <dsp:spPr>
        <a:xfrm>
          <a:off x="6548442" y="3688867"/>
          <a:ext cx="2327990" cy="2384876"/>
        </a:xfrm>
        <a:prstGeom prst="ellipse">
          <a:avLst/>
        </a:prstGeom>
        <a:solidFill>
          <a:schemeClr val="l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ru-RU" sz="1800" b="1" kern="1200" dirty="0">
              <a:latin typeface="Times New Roman" pitchFamily="18" charset="0"/>
              <a:cs typeface="Times New Roman" pitchFamily="18" charset="0"/>
            </a:rPr>
            <a:t>Развитие экономики</a:t>
          </a:r>
        </a:p>
      </dsp:txBody>
      <dsp:txXfrm>
        <a:off x="6889368" y="4038124"/>
        <a:ext cx="1646138" cy="1686362"/>
      </dsp:txXfrm>
    </dsp:sp>
    <dsp:sp modelId="{72147F6D-1961-41F9-ABB3-FDA6219AE332}">
      <dsp:nvSpPr>
        <dsp:cNvPr id="0" name=""/>
        <dsp:cNvSpPr/>
      </dsp:nvSpPr>
      <dsp:spPr>
        <a:xfrm>
          <a:off x="1577865" y="3619287"/>
          <a:ext cx="2445264" cy="2384876"/>
        </a:xfrm>
        <a:prstGeom prst="ellipse">
          <a:avLst/>
        </a:prstGeom>
        <a:solidFill>
          <a:schemeClr val="l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ru-RU" sz="1600" b="1" kern="1200" dirty="0">
              <a:latin typeface="Times New Roman" pitchFamily="18" charset="0"/>
              <a:cs typeface="Times New Roman" pitchFamily="18" charset="0"/>
            </a:rPr>
            <a:t>Эффективное муниципальное управление</a:t>
          </a:r>
        </a:p>
      </dsp:txBody>
      <dsp:txXfrm>
        <a:off x="1935966" y="3968544"/>
        <a:ext cx="1729062" cy="168636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60AF71-8347-4CB1-88CD-AC761E6BB793}">
      <dsp:nvSpPr>
        <dsp:cNvPr id="0" name=""/>
        <dsp:cNvSpPr/>
      </dsp:nvSpPr>
      <dsp:spPr>
        <a:xfrm>
          <a:off x="0" y="0"/>
          <a:ext cx="5272392" cy="5272392"/>
        </a:xfrm>
        <a:prstGeom prst="triangle">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sp>
    <dsp:sp modelId="{84DAED17-45DD-441C-96F7-41E5B39C692D}">
      <dsp:nvSpPr>
        <dsp:cNvPr id="0" name=""/>
        <dsp:cNvSpPr/>
      </dsp:nvSpPr>
      <dsp:spPr>
        <a:xfrm>
          <a:off x="3077344" y="488515"/>
          <a:ext cx="3427054" cy="937085"/>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57200" extrusionH="600" contourW="3000">
          <a:bevelT w="48600" h="18600" prst="relaxedInset"/>
          <a:bevelB w="48600" h="8600" prst="relaxedInset"/>
        </a:sp3d>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ru-RU" sz="1800" b="1" kern="1200" dirty="0">
              <a:latin typeface="Times New Roman" panose="02020603050405020304" pitchFamily="18" charset="0"/>
              <a:cs typeface="Times New Roman" panose="02020603050405020304" pitchFamily="18" charset="0"/>
            </a:rPr>
            <a:t>Оценка 2024 год-</a:t>
          </a:r>
        </a:p>
        <a:p>
          <a:pPr marL="0" lvl="0" indent="0" algn="ctr" defTabSz="800100">
            <a:lnSpc>
              <a:spcPct val="90000"/>
            </a:lnSpc>
            <a:spcBef>
              <a:spcPct val="0"/>
            </a:spcBef>
            <a:spcAft>
              <a:spcPct val="35000"/>
            </a:spcAft>
            <a:buNone/>
          </a:pPr>
          <a:r>
            <a:rPr lang="ru-RU" sz="1800" b="1" kern="1200" dirty="0">
              <a:solidFill>
                <a:schemeClr val="tx1"/>
              </a:solidFill>
              <a:latin typeface="Times New Roman" panose="02020603050405020304" pitchFamily="18" charset="0"/>
              <a:cs typeface="Times New Roman" panose="02020603050405020304" pitchFamily="18" charset="0"/>
            </a:rPr>
            <a:t>48 517 194 рублей</a:t>
          </a:r>
        </a:p>
      </dsp:txBody>
      <dsp:txXfrm>
        <a:off x="3123089" y="534260"/>
        <a:ext cx="3335564" cy="845595"/>
      </dsp:txXfrm>
    </dsp:sp>
    <dsp:sp modelId="{D119C177-C10A-4682-B8E6-A566E5BA0D64}">
      <dsp:nvSpPr>
        <dsp:cNvPr id="0" name=""/>
        <dsp:cNvSpPr/>
      </dsp:nvSpPr>
      <dsp:spPr>
        <a:xfrm>
          <a:off x="3077344" y="1581975"/>
          <a:ext cx="3427054" cy="937085"/>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57200" extrusionH="600" contourW="3000">
          <a:bevelT w="48600" h="18600" prst="relaxedInset"/>
          <a:bevelB w="48600" h="8600" prst="relaxedInset"/>
        </a:sp3d>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ru-RU" sz="1800" b="1" kern="1200" dirty="0">
              <a:solidFill>
                <a:schemeClr val="tx1"/>
              </a:solidFill>
              <a:latin typeface="Times New Roman" panose="02020603050405020304" pitchFamily="18" charset="0"/>
              <a:cs typeface="Times New Roman" panose="02020603050405020304" pitchFamily="18" charset="0"/>
            </a:rPr>
            <a:t>Прогноз 2025 год- </a:t>
          </a:r>
        </a:p>
        <a:p>
          <a:pPr marL="0" lvl="0" indent="0" algn="ctr" defTabSz="800100">
            <a:lnSpc>
              <a:spcPct val="90000"/>
            </a:lnSpc>
            <a:spcBef>
              <a:spcPct val="0"/>
            </a:spcBef>
            <a:spcAft>
              <a:spcPct val="35000"/>
            </a:spcAft>
            <a:buNone/>
          </a:pPr>
          <a:r>
            <a:rPr lang="ru-RU" sz="1800" b="1" kern="1200" dirty="0">
              <a:solidFill>
                <a:schemeClr val="tx1"/>
              </a:solidFill>
              <a:latin typeface="Times New Roman" panose="02020603050405020304" pitchFamily="18" charset="0"/>
              <a:cs typeface="Times New Roman" panose="02020603050405020304" pitchFamily="18" charset="0"/>
            </a:rPr>
            <a:t>43 344 197 рублей</a:t>
          </a:r>
        </a:p>
      </dsp:txBody>
      <dsp:txXfrm>
        <a:off x="3123089" y="1627720"/>
        <a:ext cx="3335564" cy="845595"/>
      </dsp:txXfrm>
    </dsp:sp>
    <dsp:sp modelId="{666884E4-1C46-40B2-94B1-F3975D0194AE}">
      <dsp:nvSpPr>
        <dsp:cNvPr id="0" name=""/>
        <dsp:cNvSpPr/>
      </dsp:nvSpPr>
      <dsp:spPr>
        <a:xfrm>
          <a:off x="3077344" y="2636196"/>
          <a:ext cx="3427054" cy="937085"/>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57200" extrusionH="600" contourW="3000">
          <a:bevelT w="48600" h="18600" prst="relaxedInset"/>
          <a:bevelB w="48600" h="8600" prst="relaxedInset"/>
        </a:sp3d>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ru-RU" sz="1800" b="1" kern="1200" dirty="0">
              <a:latin typeface="Times New Roman" panose="02020603050405020304" pitchFamily="18" charset="0"/>
              <a:cs typeface="Times New Roman" panose="02020603050405020304" pitchFamily="18" charset="0"/>
            </a:rPr>
            <a:t>Прогноз 2026 год-</a:t>
          </a:r>
        </a:p>
        <a:p>
          <a:pPr marL="0" lvl="0" indent="0" algn="ctr" defTabSz="800100">
            <a:lnSpc>
              <a:spcPct val="90000"/>
            </a:lnSpc>
            <a:spcBef>
              <a:spcPct val="0"/>
            </a:spcBef>
            <a:spcAft>
              <a:spcPct val="35000"/>
            </a:spcAft>
            <a:buNone/>
          </a:pPr>
          <a:r>
            <a:rPr lang="ru-RU" sz="1800" b="1" kern="1200" dirty="0">
              <a:latin typeface="Times New Roman" panose="02020603050405020304" pitchFamily="18" charset="0"/>
              <a:cs typeface="Times New Roman" panose="02020603050405020304" pitchFamily="18" charset="0"/>
            </a:rPr>
            <a:t>38 545 817 рублей</a:t>
          </a:r>
        </a:p>
      </dsp:txBody>
      <dsp:txXfrm>
        <a:off x="3123089" y="2681941"/>
        <a:ext cx="3335564" cy="845595"/>
      </dsp:txXfrm>
    </dsp:sp>
    <dsp:sp modelId="{911A9902-D605-4187-9193-A17492D018DD}">
      <dsp:nvSpPr>
        <dsp:cNvPr id="0" name=""/>
        <dsp:cNvSpPr/>
      </dsp:nvSpPr>
      <dsp:spPr>
        <a:xfrm>
          <a:off x="3077344" y="3690416"/>
          <a:ext cx="3427054" cy="937085"/>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57200" extrusionH="600" contourW="3000">
          <a:bevelT w="48600" h="18600" prst="relaxedInset"/>
          <a:bevelB w="48600" h="8600" prst="relaxedInset"/>
        </a:sp3d>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ru-RU" sz="1800" b="1" kern="1200" dirty="0">
              <a:solidFill>
                <a:schemeClr val="tx1"/>
              </a:solidFill>
              <a:latin typeface="Times New Roman" panose="02020603050405020304" pitchFamily="18" charset="0"/>
              <a:cs typeface="Times New Roman" panose="02020603050405020304" pitchFamily="18" charset="0"/>
            </a:rPr>
            <a:t>Прогноз 2027 год-</a:t>
          </a:r>
        </a:p>
        <a:p>
          <a:pPr marL="0" lvl="0" indent="0" algn="ctr" defTabSz="800100">
            <a:lnSpc>
              <a:spcPct val="90000"/>
            </a:lnSpc>
            <a:spcBef>
              <a:spcPct val="0"/>
            </a:spcBef>
            <a:spcAft>
              <a:spcPct val="35000"/>
            </a:spcAft>
            <a:buNone/>
          </a:pPr>
          <a:r>
            <a:rPr lang="ru-RU" sz="1800" b="1" kern="1200" dirty="0">
              <a:solidFill>
                <a:schemeClr val="tx1"/>
              </a:solidFill>
              <a:latin typeface="Times New Roman" panose="02020603050405020304" pitchFamily="18" charset="0"/>
              <a:cs typeface="Times New Roman" panose="02020603050405020304" pitchFamily="18" charset="0"/>
            </a:rPr>
            <a:t>39 196 817 рублей</a:t>
          </a:r>
        </a:p>
        <a:p>
          <a:pPr marL="0" lvl="0" indent="0" algn="ctr" defTabSz="800100">
            <a:lnSpc>
              <a:spcPct val="90000"/>
            </a:lnSpc>
            <a:spcBef>
              <a:spcPct val="0"/>
            </a:spcBef>
            <a:spcAft>
              <a:spcPct val="35000"/>
            </a:spcAft>
            <a:buNone/>
          </a:pPr>
          <a:endParaRPr lang="ru-RU" sz="1500" kern="1200" dirty="0"/>
        </a:p>
      </dsp:txBody>
      <dsp:txXfrm>
        <a:off x="3123089" y="3736161"/>
        <a:ext cx="3335564" cy="84559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12B123-E971-4B5A-BE70-2DCCF586CFC9}">
      <dsp:nvSpPr>
        <dsp:cNvPr id="0" name=""/>
        <dsp:cNvSpPr/>
      </dsp:nvSpPr>
      <dsp:spPr>
        <a:xfrm>
          <a:off x="-3756452" y="-577027"/>
          <a:ext cx="4477471" cy="4477471"/>
        </a:xfrm>
        <a:prstGeom prst="blockArc">
          <a:avLst>
            <a:gd name="adj1" fmla="val 18900000"/>
            <a:gd name="adj2" fmla="val 2700000"/>
            <a:gd name="adj3" fmla="val 482"/>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B56C3C2-5939-48E2-86A3-0C2841304D22}">
      <dsp:nvSpPr>
        <dsp:cNvPr id="0" name=""/>
        <dsp:cNvSpPr/>
      </dsp:nvSpPr>
      <dsp:spPr>
        <a:xfrm>
          <a:off x="463663" y="332341"/>
          <a:ext cx="4507105" cy="66468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27592" tIns="45720" rIns="45720" bIns="45720" numCol="1" spcCol="1270" anchor="ctr" anchorCtr="0">
          <a:noAutofit/>
        </a:bodyPr>
        <a:lstStyle/>
        <a:p>
          <a:pPr marL="0" lvl="0" indent="0" algn="l" defTabSz="800100">
            <a:lnSpc>
              <a:spcPct val="90000"/>
            </a:lnSpc>
            <a:spcBef>
              <a:spcPct val="0"/>
            </a:spcBef>
            <a:spcAft>
              <a:spcPct val="35000"/>
            </a:spcAft>
            <a:buNone/>
          </a:pPr>
          <a:r>
            <a:rPr lang="ru-RU" sz="1800" kern="1200" dirty="0">
              <a:latin typeface="Times New Roman" panose="02020603050405020304" pitchFamily="18" charset="0"/>
              <a:cs typeface="Times New Roman" panose="02020603050405020304" pitchFamily="18" charset="0"/>
            </a:rPr>
            <a:t>Образование</a:t>
          </a:r>
        </a:p>
      </dsp:txBody>
      <dsp:txXfrm>
        <a:off x="463663" y="332341"/>
        <a:ext cx="4507105" cy="664683"/>
      </dsp:txXfrm>
    </dsp:sp>
    <dsp:sp modelId="{2245815F-4D99-440B-A310-F4AA147BAB81}">
      <dsp:nvSpPr>
        <dsp:cNvPr id="0" name=""/>
        <dsp:cNvSpPr/>
      </dsp:nvSpPr>
      <dsp:spPr>
        <a:xfrm>
          <a:off x="48236" y="249256"/>
          <a:ext cx="830854" cy="830854"/>
        </a:xfrm>
        <a:prstGeom prst="ellipse">
          <a:avLst/>
        </a:prstGeom>
        <a:solidFill>
          <a:srgbClr val="FF000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E15417A-A35A-4755-A75E-C6DF371D3278}">
      <dsp:nvSpPr>
        <dsp:cNvPr id="0" name=""/>
        <dsp:cNvSpPr/>
      </dsp:nvSpPr>
      <dsp:spPr>
        <a:xfrm>
          <a:off x="705275" y="1329366"/>
          <a:ext cx="4265493" cy="66468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27592" tIns="45720" rIns="45720" bIns="45720" numCol="1" spcCol="1270" anchor="ctr" anchorCtr="0">
          <a:noAutofit/>
        </a:bodyPr>
        <a:lstStyle/>
        <a:p>
          <a:pPr marL="0" lvl="0" indent="0" algn="l" defTabSz="800100">
            <a:lnSpc>
              <a:spcPct val="90000"/>
            </a:lnSpc>
            <a:spcBef>
              <a:spcPct val="0"/>
            </a:spcBef>
            <a:spcAft>
              <a:spcPct val="35000"/>
            </a:spcAft>
            <a:buNone/>
          </a:pPr>
          <a:r>
            <a:rPr lang="ru-RU" sz="1800" kern="1200" dirty="0">
              <a:latin typeface="Times New Roman" panose="02020603050405020304" pitchFamily="18" charset="0"/>
              <a:cs typeface="Times New Roman" panose="02020603050405020304" pitchFamily="18" charset="0"/>
            </a:rPr>
            <a:t>Социальная политика</a:t>
          </a:r>
        </a:p>
      </dsp:txBody>
      <dsp:txXfrm>
        <a:off x="705275" y="1329366"/>
        <a:ext cx="4265493" cy="664683"/>
      </dsp:txXfrm>
    </dsp:sp>
    <dsp:sp modelId="{D17B463F-ED2A-4423-93DF-8857ABE3DF72}">
      <dsp:nvSpPr>
        <dsp:cNvPr id="0" name=""/>
        <dsp:cNvSpPr/>
      </dsp:nvSpPr>
      <dsp:spPr>
        <a:xfrm>
          <a:off x="289848" y="1246281"/>
          <a:ext cx="830854" cy="830854"/>
        </a:xfrm>
        <a:prstGeom prst="ellipse">
          <a:avLst/>
        </a:prstGeom>
        <a:solidFill>
          <a:srgbClr val="FFC00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16190F1-3C2D-4569-85EE-87B0BCFE032C}">
      <dsp:nvSpPr>
        <dsp:cNvPr id="0" name=""/>
        <dsp:cNvSpPr/>
      </dsp:nvSpPr>
      <dsp:spPr>
        <a:xfrm>
          <a:off x="483675" y="2326391"/>
          <a:ext cx="4507105" cy="66468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27592" tIns="50800" rIns="50800" bIns="50800" numCol="1" spcCol="1270" anchor="ctr" anchorCtr="0">
          <a:noAutofit/>
        </a:bodyPr>
        <a:lstStyle/>
        <a:p>
          <a:pPr marL="0" lvl="0" indent="0" algn="l" defTabSz="889000">
            <a:lnSpc>
              <a:spcPct val="90000"/>
            </a:lnSpc>
            <a:spcBef>
              <a:spcPct val="0"/>
            </a:spcBef>
            <a:spcAft>
              <a:spcPct val="35000"/>
            </a:spcAft>
            <a:buNone/>
          </a:pPr>
          <a:r>
            <a:rPr lang="ru-RU" sz="2000" kern="1200" dirty="0">
              <a:latin typeface="Times New Roman" panose="02020603050405020304" pitchFamily="18" charset="0"/>
              <a:cs typeface="Times New Roman" panose="02020603050405020304" pitchFamily="18" charset="0"/>
            </a:rPr>
            <a:t>Национальная экономика</a:t>
          </a:r>
        </a:p>
      </dsp:txBody>
      <dsp:txXfrm>
        <a:off x="483675" y="2326391"/>
        <a:ext cx="4507105" cy="664683"/>
      </dsp:txXfrm>
    </dsp:sp>
    <dsp:sp modelId="{118DDB63-0109-4739-94B4-F82C763A1A13}">
      <dsp:nvSpPr>
        <dsp:cNvPr id="0" name=""/>
        <dsp:cNvSpPr/>
      </dsp:nvSpPr>
      <dsp:spPr>
        <a:xfrm>
          <a:off x="48236" y="2243305"/>
          <a:ext cx="830854" cy="830854"/>
        </a:xfrm>
        <a:prstGeom prst="ellipse">
          <a:avLst/>
        </a:prstGeom>
        <a:solidFill>
          <a:srgbClr val="00FF0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0.16273</cdr:x>
      <cdr:y>0.53645</cdr:y>
    </cdr:from>
    <cdr:to>
      <cdr:x>0.26004</cdr:x>
      <cdr:y>0.80696</cdr:y>
    </cdr:to>
    <cdr:sp macro="" textlink="">
      <cdr:nvSpPr>
        <cdr:cNvPr id="2" name="TextBox 25"/>
        <cdr:cNvSpPr txBox="1"/>
      </cdr:nvSpPr>
      <cdr:spPr>
        <a:xfrm xmlns:a="http://schemas.openxmlformats.org/drawingml/2006/main">
          <a:off x="874946" y="1645852"/>
          <a:ext cx="523220" cy="829936"/>
        </a:xfrm>
        <a:prstGeom xmlns:a="http://schemas.openxmlformats.org/drawingml/2006/main" prst="rect">
          <a:avLst/>
        </a:prstGeom>
        <a:noFill xmlns:a="http://schemas.openxmlformats.org/drawingml/2006/main"/>
      </cdr:spPr>
      <cdr:txBody>
        <a:bodyPr xmlns:a="http://schemas.openxmlformats.org/drawingml/2006/main" vert="vert270" wrap="square" rtlCol="0">
          <a:spAutoFit/>
        </a:bodyPr>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pPr algn="l" rtl="0" fontAlgn="base">
            <a:spcBef>
              <a:spcPct val="0"/>
            </a:spcBef>
            <a:spcAft>
              <a:spcPct val="0"/>
            </a:spcAft>
          </a:pPr>
          <a:r>
            <a:rPr lang="ru-RU" b="1" kern="1200" dirty="0">
              <a:solidFill>
                <a:sysClr val="windowText" lastClr="000000"/>
              </a:solidFill>
              <a:latin typeface="Times New Roman" pitchFamily="18" charset="0"/>
              <a:cs typeface="Times New Roman" pitchFamily="18" charset="0"/>
            </a:rPr>
            <a:t>Отчет</a:t>
          </a:r>
          <a:r>
            <a:rPr lang="ru-RU" b="1" kern="1200" dirty="0">
              <a:solidFill>
                <a:sysClr val="windowText" lastClr="000000"/>
              </a:solidFill>
              <a:latin typeface="+mj-lt"/>
              <a:cs typeface="Arial" charset="0"/>
            </a:rPr>
            <a:t> 2023</a:t>
          </a:r>
        </a:p>
        <a:p xmlns:a="http://schemas.openxmlformats.org/drawingml/2006/main">
          <a:pPr algn="l" rtl="0" fontAlgn="base">
            <a:spcBef>
              <a:spcPct val="0"/>
            </a:spcBef>
            <a:spcAft>
              <a:spcPct val="0"/>
            </a:spcAft>
          </a:pPr>
          <a:endParaRPr lang="ru-RU" b="1" kern="1200" dirty="0">
            <a:solidFill>
              <a:sysClr val="windowText" lastClr="000000"/>
            </a:solidFill>
            <a:latin typeface="+mj-lt"/>
            <a:cs typeface="Arial" charset="0"/>
          </a:endParaRPr>
        </a:p>
      </cdr:txBody>
    </cdr:sp>
  </cdr:relSizeAnchor>
  <cdr:relSizeAnchor xmlns:cdr="http://schemas.openxmlformats.org/drawingml/2006/chartDrawing">
    <cdr:from>
      <cdr:x>0.31835</cdr:x>
      <cdr:y>0.56507</cdr:y>
    </cdr:from>
    <cdr:to>
      <cdr:x>0.41566</cdr:x>
      <cdr:y>0.813</cdr:y>
    </cdr:to>
    <cdr:sp macro="" textlink="">
      <cdr:nvSpPr>
        <cdr:cNvPr id="3" name="TextBox 19"/>
        <cdr:cNvSpPr txBox="1"/>
      </cdr:nvSpPr>
      <cdr:spPr>
        <a:xfrm xmlns:a="http://schemas.openxmlformats.org/drawingml/2006/main">
          <a:off x="1711664" y="1733659"/>
          <a:ext cx="523220" cy="760660"/>
        </a:xfrm>
        <a:prstGeom xmlns:a="http://schemas.openxmlformats.org/drawingml/2006/main" prst="rect">
          <a:avLst/>
        </a:prstGeom>
        <a:noFill xmlns:a="http://schemas.openxmlformats.org/drawingml/2006/main"/>
      </cdr:spPr>
      <cdr:txBody>
        <a:bodyPr xmlns:a="http://schemas.openxmlformats.org/drawingml/2006/main" vert="vert270" wrap="square" rtlCol="0">
          <a:spAutoFit/>
        </a:bodyPr>
        <a:lstStyle xmlns:a="http://schemas.openxmlformats.org/drawingml/2006/main">
          <a:defPPr>
            <a:defRPr lang="ru-RU"/>
          </a:defPPr>
          <a:lvl1pPr algn="l" rtl="0" fontAlgn="base">
            <a:spcBef>
              <a:spcPct val="0"/>
            </a:spcBef>
            <a:spcAft>
              <a:spcPct val="0"/>
            </a:spcAft>
            <a:defRPr kern="1200">
              <a:solidFill>
                <a:sysClr val="windowText" lastClr="000000"/>
              </a:solidFill>
              <a:latin typeface="Arial" charset="0"/>
              <a:cs typeface="Arial" charset="0"/>
            </a:defRPr>
          </a:lvl1pPr>
          <a:lvl2pPr marL="457200" algn="l" rtl="0" fontAlgn="base">
            <a:spcBef>
              <a:spcPct val="0"/>
            </a:spcBef>
            <a:spcAft>
              <a:spcPct val="0"/>
            </a:spcAft>
            <a:defRPr kern="1200">
              <a:solidFill>
                <a:sysClr val="windowText" lastClr="000000"/>
              </a:solidFill>
              <a:latin typeface="Arial" charset="0"/>
              <a:cs typeface="Arial" charset="0"/>
            </a:defRPr>
          </a:lvl2pPr>
          <a:lvl3pPr marL="914400" algn="l" rtl="0" fontAlgn="base">
            <a:spcBef>
              <a:spcPct val="0"/>
            </a:spcBef>
            <a:spcAft>
              <a:spcPct val="0"/>
            </a:spcAft>
            <a:defRPr kern="1200">
              <a:solidFill>
                <a:sysClr val="windowText" lastClr="000000"/>
              </a:solidFill>
              <a:latin typeface="Arial" charset="0"/>
              <a:cs typeface="Arial" charset="0"/>
            </a:defRPr>
          </a:lvl3pPr>
          <a:lvl4pPr marL="1371600" algn="l" rtl="0" fontAlgn="base">
            <a:spcBef>
              <a:spcPct val="0"/>
            </a:spcBef>
            <a:spcAft>
              <a:spcPct val="0"/>
            </a:spcAft>
            <a:defRPr kern="1200">
              <a:solidFill>
                <a:sysClr val="windowText" lastClr="000000"/>
              </a:solidFill>
              <a:latin typeface="Arial" charset="0"/>
              <a:cs typeface="Arial" charset="0"/>
            </a:defRPr>
          </a:lvl4pPr>
          <a:lvl5pPr marL="1828800" algn="l" rtl="0" fontAlgn="base">
            <a:spcBef>
              <a:spcPct val="0"/>
            </a:spcBef>
            <a:spcAft>
              <a:spcPct val="0"/>
            </a:spcAft>
            <a:defRPr kern="1200">
              <a:solidFill>
                <a:sysClr val="windowText" lastClr="000000"/>
              </a:solidFill>
              <a:latin typeface="Arial" charset="0"/>
              <a:cs typeface="Arial" charset="0"/>
            </a:defRPr>
          </a:lvl5pPr>
          <a:lvl6pPr marL="2286000" algn="l" defTabSz="914400" rtl="0" eaLnBrk="1" latinLnBrk="0" hangingPunct="1">
            <a:defRPr kern="1200">
              <a:solidFill>
                <a:sysClr val="windowText" lastClr="000000"/>
              </a:solidFill>
              <a:latin typeface="Arial" charset="0"/>
              <a:cs typeface="Arial" charset="0"/>
            </a:defRPr>
          </a:lvl6pPr>
          <a:lvl7pPr marL="2743200" algn="l" defTabSz="914400" rtl="0" eaLnBrk="1" latinLnBrk="0" hangingPunct="1">
            <a:defRPr kern="1200">
              <a:solidFill>
                <a:sysClr val="windowText" lastClr="000000"/>
              </a:solidFill>
              <a:latin typeface="Arial" charset="0"/>
              <a:cs typeface="Arial" charset="0"/>
            </a:defRPr>
          </a:lvl7pPr>
          <a:lvl8pPr marL="3200400" algn="l" defTabSz="914400" rtl="0" eaLnBrk="1" latinLnBrk="0" hangingPunct="1">
            <a:defRPr kern="1200">
              <a:solidFill>
                <a:sysClr val="windowText" lastClr="000000"/>
              </a:solidFill>
              <a:latin typeface="Arial" charset="0"/>
              <a:cs typeface="Arial" charset="0"/>
            </a:defRPr>
          </a:lvl8pPr>
          <a:lvl9pPr marL="3657600" algn="l" defTabSz="914400" rtl="0" eaLnBrk="1" latinLnBrk="0" hangingPunct="1">
            <a:defRPr kern="1200">
              <a:solidFill>
                <a:sysClr val="windowText" lastClr="000000"/>
              </a:solidFill>
              <a:latin typeface="Arial" charset="0"/>
              <a:cs typeface="Arial" charset="0"/>
            </a:defRPr>
          </a:lvl9pPr>
        </a:lstStyle>
        <a:p xmlns:a="http://schemas.openxmlformats.org/drawingml/2006/main">
          <a:r>
            <a:rPr lang="ru-RU" sz="1100" b="1" dirty="0">
              <a:latin typeface="Times New Roman" pitchFamily="18" charset="0"/>
              <a:cs typeface="Times New Roman" pitchFamily="18" charset="0"/>
            </a:rPr>
            <a:t>Оценка</a:t>
          </a:r>
          <a:r>
            <a:rPr lang="ru-RU" sz="1100" b="1" dirty="0">
              <a:latin typeface="+mj-lt"/>
            </a:rPr>
            <a:t> 2024</a:t>
          </a:r>
        </a:p>
      </cdr:txBody>
    </cdr:sp>
  </cdr:relSizeAnchor>
  <cdr:relSizeAnchor xmlns:cdr="http://schemas.openxmlformats.org/drawingml/2006/chartDrawing">
    <cdr:from>
      <cdr:x>0.47899</cdr:x>
      <cdr:y>0.55833</cdr:y>
    </cdr:from>
    <cdr:to>
      <cdr:x>0.5763</cdr:x>
      <cdr:y>0.81815</cdr:y>
    </cdr:to>
    <cdr:sp macro="" textlink="">
      <cdr:nvSpPr>
        <cdr:cNvPr id="4" name="TextBox 25"/>
        <cdr:cNvSpPr txBox="1"/>
      </cdr:nvSpPr>
      <cdr:spPr>
        <a:xfrm xmlns:a="http://schemas.openxmlformats.org/drawingml/2006/main">
          <a:off x="2575372" y="1712980"/>
          <a:ext cx="523220" cy="797139"/>
        </a:xfrm>
        <a:prstGeom xmlns:a="http://schemas.openxmlformats.org/drawingml/2006/main" prst="rect">
          <a:avLst/>
        </a:prstGeom>
        <a:noFill xmlns:a="http://schemas.openxmlformats.org/drawingml/2006/main"/>
      </cdr:spPr>
      <cdr:txBody>
        <a:bodyPr xmlns:a="http://schemas.openxmlformats.org/drawingml/2006/main" vert="vert270" wrap="square" rtlCol="0">
          <a:spAutoFit/>
        </a:bodyPr>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r>
            <a:rPr lang="ru-RU" b="1" dirty="0">
              <a:latin typeface="Times New Roman" pitchFamily="18" charset="0"/>
              <a:cs typeface="Times New Roman" pitchFamily="18" charset="0"/>
            </a:rPr>
            <a:t>Прогноз</a:t>
          </a:r>
          <a:r>
            <a:rPr lang="ru-RU" b="1" dirty="0">
              <a:latin typeface="+mj-lt"/>
              <a:cs typeface="Arial" charset="0"/>
            </a:rPr>
            <a:t> 2025</a:t>
          </a:r>
        </a:p>
      </cdr:txBody>
    </cdr:sp>
  </cdr:relSizeAnchor>
  <cdr:relSizeAnchor xmlns:cdr="http://schemas.openxmlformats.org/drawingml/2006/chartDrawing">
    <cdr:from>
      <cdr:x>0.62966</cdr:x>
      <cdr:y>0.5276</cdr:y>
    </cdr:from>
    <cdr:to>
      <cdr:x>0.72697</cdr:x>
      <cdr:y>0.81838</cdr:y>
    </cdr:to>
    <cdr:sp macro="" textlink="">
      <cdr:nvSpPr>
        <cdr:cNvPr id="5" name="TextBox 25"/>
        <cdr:cNvSpPr txBox="1"/>
      </cdr:nvSpPr>
      <cdr:spPr>
        <a:xfrm xmlns:a="http://schemas.openxmlformats.org/drawingml/2006/main">
          <a:off x="3385475" y="1618699"/>
          <a:ext cx="523220" cy="892126"/>
        </a:xfrm>
        <a:prstGeom xmlns:a="http://schemas.openxmlformats.org/drawingml/2006/main" prst="rect">
          <a:avLst/>
        </a:prstGeom>
        <a:noFill xmlns:a="http://schemas.openxmlformats.org/drawingml/2006/main"/>
      </cdr:spPr>
      <cdr:txBody>
        <a:bodyPr xmlns:a="http://schemas.openxmlformats.org/drawingml/2006/main" vert="vert270" wrap="square" rtlCol="0">
          <a:spAutoFit/>
        </a:bodyPr>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r>
            <a:rPr lang="ru-RU" b="1" dirty="0">
              <a:latin typeface="+mj-lt"/>
              <a:cs typeface="Arial" charset="0"/>
            </a:rPr>
            <a:t>Прогноз 2026</a:t>
          </a:r>
        </a:p>
      </cdr:txBody>
    </cdr:sp>
  </cdr:relSizeAnchor>
  <cdr:relSizeAnchor xmlns:cdr="http://schemas.openxmlformats.org/drawingml/2006/chartDrawing">
    <cdr:from>
      <cdr:x>0.80617</cdr:x>
      <cdr:y>0.55592</cdr:y>
    </cdr:from>
    <cdr:to>
      <cdr:x>0.90348</cdr:x>
      <cdr:y>0.82028</cdr:y>
    </cdr:to>
    <cdr:sp macro="" textlink="">
      <cdr:nvSpPr>
        <cdr:cNvPr id="6" name="TextBox 25"/>
        <cdr:cNvSpPr txBox="1"/>
      </cdr:nvSpPr>
      <cdr:spPr>
        <a:xfrm xmlns:a="http://schemas.openxmlformats.org/drawingml/2006/main">
          <a:off x="4334512" y="1705586"/>
          <a:ext cx="523220" cy="811068"/>
        </a:xfrm>
        <a:prstGeom xmlns:a="http://schemas.openxmlformats.org/drawingml/2006/main" prst="rect">
          <a:avLst/>
        </a:prstGeom>
        <a:noFill xmlns:a="http://schemas.openxmlformats.org/drawingml/2006/main"/>
      </cdr:spPr>
      <cdr:txBody>
        <a:bodyPr xmlns:a="http://schemas.openxmlformats.org/drawingml/2006/main" vert="vert270" wrap="square" rtlCol="0">
          <a:spAutoFit/>
        </a:bodyPr>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r>
            <a:rPr lang="ru-RU" b="1" dirty="0">
              <a:latin typeface="+mj-lt"/>
              <a:cs typeface="Arial" charset="0"/>
            </a:rPr>
            <a:t>Прогноз </a:t>
          </a:r>
          <a:r>
            <a:rPr lang="ru-RU" b="1" dirty="0">
              <a:latin typeface="Times New Roman" pitchFamily="18" charset="0"/>
              <a:cs typeface="Times New Roman" pitchFamily="18" charset="0"/>
            </a:rPr>
            <a:t>2027</a:t>
          </a:r>
        </a:p>
      </cdr:txBody>
    </cdr:sp>
  </cdr:relSizeAnchor>
</c:userShapes>
</file>

<file path=ppt/drawings/drawing2.xml><?xml version="1.0" encoding="utf-8"?>
<c:userShapes xmlns:c="http://schemas.openxmlformats.org/drawingml/2006/chart">
  <cdr:relSizeAnchor xmlns:cdr="http://schemas.openxmlformats.org/drawingml/2006/chartDrawing">
    <cdr:from>
      <cdr:x>0.21348</cdr:x>
      <cdr:y>0.04</cdr:y>
    </cdr:from>
    <cdr:to>
      <cdr:x>0.35864</cdr:x>
      <cdr:y>0.1209</cdr:y>
    </cdr:to>
    <cdr:sp macro="" textlink="">
      <cdr:nvSpPr>
        <cdr:cNvPr id="2" name="TextBox 1"/>
        <cdr:cNvSpPr txBox="1"/>
      </cdr:nvSpPr>
      <cdr:spPr>
        <a:xfrm xmlns:a="http://schemas.openxmlformats.org/drawingml/2006/main">
          <a:off x="1357322" y="142876"/>
          <a:ext cx="922929" cy="28896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0.15322</cdr:x>
      <cdr:y>0.14157</cdr:y>
    </cdr:from>
    <cdr:to>
      <cdr:x>0.30806</cdr:x>
      <cdr:y>0.40045</cdr:y>
    </cdr:to>
    <cdr:sp macro="" textlink="">
      <cdr:nvSpPr>
        <cdr:cNvPr id="3" name="TextBox 2"/>
        <cdr:cNvSpPr txBox="1"/>
      </cdr:nvSpPr>
      <cdr:spPr>
        <a:xfrm xmlns:a="http://schemas.openxmlformats.org/drawingml/2006/main">
          <a:off x="904860" y="500066"/>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0.15385</cdr:x>
      <cdr:y>0.20339</cdr:y>
    </cdr:from>
    <cdr:to>
      <cdr:x>0.33654</cdr:x>
      <cdr:y>0.33898</cdr:y>
    </cdr:to>
    <cdr:sp macro="" textlink="">
      <cdr:nvSpPr>
        <cdr:cNvPr id="4" name="TextBox 3"/>
        <cdr:cNvSpPr txBox="1"/>
      </cdr:nvSpPr>
      <cdr:spPr>
        <a:xfrm xmlns:a="http://schemas.openxmlformats.org/drawingml/2006/main">
          <a:off x="1143008" y="857256"/>
          <a:ext cx="1357322" cy="57150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userShapes>
</file>

<file path=ppt/drawings/drawing3.xml><?xml version="1.0" encoding="utf-8"?>
<c:userShapes xmlns:c="http://schemas.openxmlformats.org/drawingml/2006/chart">
  <cdr:relSizeAnchor xmlns:cdr="http://schemas.openxmlformats.org/drawingml/2006/chartDrawing">
    <cdr:from>
      <cdr:x>0.21348</cdr:x>
      <cdr:y>0.04</cdr:y>
    </cdr:from>
    <cdr:to>
      <cdr:x>0.35864</cdr:x>
      <cdr:y>0.1209</cdr:y>
    </cdr:to>
    <cdr:sp macro="" textlink="">
      <cdr:nvSpPr>
        <cdr:cNvPr id="2" name="TextBox 1"/>
        <cdr:cNvSpPr txBox="1"/>
      </cdr:nvSpPr>
      <cdr:spPr>
        <a:xfrm xmlns:a="http://schemas.openxmlformats.org/drawingml/2006/main">
          <a:off x="1357322" y="142876"/>
          <a:ext cx="922929" cy="28896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0.15322</cdr:x>
      <cdr:y>0.14157</cdr:y>
    </cdr:from>
    <cdr:to>
      <cdr:x>0.30806</cdr:x>
      <cdr:y>0.40045</cdr:y>
    </cdr:to>
    <cdr:sp macro="" textlink="">
      <cdr:nvSpPr>
        <cdr:cNvPr id="3" name="TextBox 2"/>
        <cdr:cNvSpPr txBox="1"/>
      </cdr:nvSpPr>
      <cdr:spPr>
        <a:xfrm xmlns:a="http://schemas.openxmlformats.org/drawingml/2006/main">
          <a:off x="904860" y="500066"/>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0.15385</cdr:x>
      <cdr:y>0.20339</cdr:y>
    </cdr:from>
    <cdr:to>
      <cdr:x>0.33654</cdr:x>
      <cdr:y>0.33898</cdr:y>
    </cdr:to>
    <cdr:sp macro="" textlink="">
      <cdr:nvSpPr>
        <cdr:cNvPr id="4" name="TextBox 3"/>
        <cdr:cNvSpPr txBox="1"/>
      </cdr:nvSpPr>
      <cdr:spPr>
        <a:xfrm xmlns:a="http://schemas.openxmlformats.org/drawingml/2006/main">
          <a:off x="1143008" y="857256"/>
          <a:ext cx="1357322" cy="57150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userShapes>
</file>

<file path=ppt/drawings/drawing4.xml><?xml version="1.0" encoding="utf-8"?>
<c:userShapes xmlns:c="http://schemas.openxmlformats.org/drawingml/2006/chart">
  <cdr:relSizeAnchor xmlns:cdr="http://schemas.openxmlformats.org/drawingml/2006/chartDrawing">
    <cdr:from>
      <cdr:x>0.21348</cdr:x>
      <cdr:y>0.04</cdr:y>
    </cdr:from>
    <cdr:to>
      <cdr:x>0.35864</cdr:x>
      <cdr:y>0.1209</cdr:y>
    </cdr:to>
    <cdr:sp macro="" textlink="">
      <cdr:nvSpPr>
        <cdr:cNvPr id="2" name="TextBox 1"/>
        <cdr:cNvSpPr txBox="1"/>
      </cdr:nvSpPr>
      <cdr:spPr>
        <a:xfrm xmlns:a="http://schemas.openxmlformats.org/drawingml/2006/main">
          <a:off x="1357322" y="142876"/>
          <a:ext cx="922929" cy="28896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0.15322</cdr:x>
      <cdr:y>0.14157</cdr:y>
    </cdr:from>
    <cdr:to>
      <cdr:x>0.30806</cdr:x>
      <cdr:y>0.40045</cdr:y>
    </cdr:to>
    <cdr:sp macro="" textlink="">
      <cdr:nvSpPr>
        <cdr:cNvPr id="3" name="TextBox 2"/>
        <cdr:cNvSpPr txBox="1"/>
      </cdr:nvSpPr>
      <cdr:spPr>
        <a:xfrm xmlns:a="http://schemas.openxmlformats.org/drawingml/2006/main">
          <a:off x="904860" y="500066"/>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0.15385</cdr:x>
      <cdr:y>0.20339</cdr:y>
    </cdr:from>
    <cdr:to>
      <cdr:x>0.33654</cdr:x>
      <cdr:y>0.33898</cdr:y>
    </cdr:to>
    <cdr:sp macro="" textlink="">
      <cdr:nvSpPr>
        <cdr:cNvPr id="4" name="TextBox 3"/>
        <cdr:cNvSpPr txBox="1"/>
      </cdr:nvSpPr>
      <cdr:spPr>
        <a:xfrm xmlns:a="http://schemas.openxmlformats.org/drawingml/2006/main">
          <a:off x="1143008" y="857256"/>
          <a:ext cx="1357322" cy="57150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29837" cy="498852"/>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sz="quarter" idx="1"/>
          </p:nvPr>
        </p:nvSpPr>
        <p:spPr>
          <a:xfrm>
            <a:off x="3829761" y="0"/>
            <a:ext cx="2929837" cy="498852"/>
          </a:xfrm>
          <a:prstGeom prst="rect">
            <a:avLst/>
          </a:prstGeom>
        </p:spPr>
        <p:txBody>
          <a:bodyPr vert="horz" lIns="91440" tIns="45720" rIns="91440" bIns="45720" rtlCol="0"/>
          <a:lstStyle>
            <a:lvl1pPr algn="r">
              <a:defRPr sz="1200"/>
            </a:lvl1pPr>
          </a:lstStyle>
          <a:p>
            <a:fld id="{9ACB2AC9-CE3D-417C-814B-E0DAE9650517}" type="datetimeFigureOut">
              <a:rPr lang="ru-RU" smtClean="0"/>
              <a:t>22.11.2024</a:t>
            </a:fld>
            <a:endParaRPr lang="ru-RU" dirty="0"/>
          </a:p>
        </p:txBody>
      </p:sp>
      <p:sp>
        <p:nvSpPr>
          <p:cNvPr id="4" name="Нижний колонтитул 3"/>
          <p:cNvSpPr>
            <a:spLocks noGrp="1"/>
          </p:cNvSpPr>
          <p:nvPr>
            <p:ph type="ftr" sz="quarter" idx="2"/>
          </p:nvPr>
        </p:nvSpPr>
        <p:spPr>
          <a:xfrm>
            <a:off x="0" y="9443664"/>
            <a:ext cx="2929837" cy="498851"/>
          </a:xfrm>
          <a:prstGeom prst="rect">
            <a:avLst/>
          </a:prstGeom>
        </p:spPr>
        <p:txBody>
          <a:bodyPr vert="horz" lIns="91440" tIns="45720" rIns="91440" bIns="45720" rtlCol="0" anchor="b"/>
          <a:lstStyle>
            <a:lvl1pPr algn="l">
              <a:defRPr sz="1200"/>
            </a:lvl1pPr>
          </a:lstStyle>
          <a:p>
            <a:endParaRPr lang="ru-RU" dirty="0"/>
          </a:p>
        </p:txBody>
      </p:sp>
      <p:sp>
        <p:nvSpPr>
          <p:cNvPr id="5" name="Номер слайда 4"/>
          <p:cNvSpPr>
            <a:spLocks noGrp="1"/>
          </p:cNvSpPr>
          <p:nvPr>
            <p:ph type="sldNum" sz="quarter" idx="3"/>
          </p:nvPr>
        </p:nvSpPr>
        <p:spPr>
          <a:xfrm>
            <a:off x="3829761" y="9443664"/>
            <a:ext cx="2929837" cy="498851"/>
          </a:xfrm>
          <a:prstGeom prst="rect">
            <a:avLst/>
          </a:prstGeom>
        </p:spPr>
        <p:txBody>
          <a:bodyPr vert="horz" lIns="91440" tIns="45720" rIns="91440" bIns="45720" rtlCol="0" anchor="b"/>
          <a:lstStyle>
            <a:lvl1pPr algn="r">
              <a:defRPr sz="1200"/>
            </a:lvl1pPr>
          </a:lstStyle>
          <a:p>
            <a:fld id="{0AA4A148-6938-48B2-AC73-1FCF3686EEEA}" type="slidenum">
              <a:rPr lang="ru-RU" smtClean="0"/>
              <a:t>‹#›</a:t>
            </a:fld>
            <a:endParaRPr lang="ru-RU" dirty="0"/>
          </a:p>
        </p:txBody>
      </p:sp>
    </p:spTree>
    <p:extLst>
      <p:ext uri="{BB962C8B-B14F-4D97-AF65-F5344CB8AC3E}">
        <p14:creationId xmlns:p14="http://schemas.microsoft.com/office/powerpoint/2010/main" val="4059317578"/>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29837" cy="498852"/>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29761" y="0"/>
            <a:ext cx="2929837" cy="498852"/>
          </a:xfrm>
          <a:prstGeom prst="rect">
            <a:avLst/>
          </a:prstGeom>
        </p:spPr>
        <p:txBody>
          <a:bodyPr vert="horz" lIns="91440" tIns="45720" rIns="91440" bIns="45720" rtlCol="0"/>
          <a:lstStyle>
            <a:lvl1pPr algn="r">
              <a:defRPr sz="1200"/>
            </a:lvl1pPr>
          </a:lstStyle>
          <a:p>
            <a:fld id="{712B2299-5BFB-4C46-AB5B-DC8CA18A204E}" type="datetimeFigureOut">
              <a:rPr lang="ru-RU" smtClean="0"/>
              <a:t>22.11.2024</a:t>
            </a:fld>
            <a:endParaRPr lang="ru-RU" dirty="0"/>
          </a:p>
        </p:txBody>
      </p:sp>
      <p:sp>
        <p:nvSpPr>
          <p:cNvPr id="4" name="Образ слайда 3"/>
          <p:cNvSpPr>
            <a:spLocks noGrp="1" noRot="1" noChangeAspect="1"/>
          </p:cNvSpPr>
          <p:nvPr>
            <p:ph type="sldImg" idx="2"/>
          </p:nvPr>
        </p:nvSpPr>
        <p:spPr>
          <a:xfrm>
            <a:off x="398463" y="1243013"/>
            <a:ext cx="5964237" cy="3355975"/>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76117" y="4784835"/>
            <a:ext cx="5408930" cy="3914864"/>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9443664"/>
            <a:ext cx="2929837" cy="498851"/>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29761" y="9443664"/>
            <a:ext cx="2929837" cy="498851"/>
          </a:xfrm>
          <a:prstGeom prst="rect">
            <a:avLst/>
          </a:prstGeom>
        </p:spPr>
        <p:txBody>
          <a:bodyPr vert="horz" lIns="91440" tIns="45720" rIns="91440" bIns="45720" rtlCol="0" anchor="b"/>
          <a:lstStyle>
            <a:lvl1pPr algn="r">
              <a:defRPr sz="1200"/>
            </a:lvl1pPr>
          </a:lstStyle>
          <a:p>
            <a:fld id="{9691AF40-077B-40F3-A06A-CC017A66F22B}" type="slidenum">
              <a:rPr lang="ru-RU" smtClean="0"/>
              <a:t>‹#›</a:t>
            </a:fld>
            <a:endParaRPr lang="ru-RU" dirty="0"/>
          </a:p>
        </p:txBody>
      </p:sp>
    </p:spTree>
    <p:extLst>
      <p:ext uri="{BB962C8B-B14F-4D97-AF65-F5344CB8AC3E}">
        <p14:creationId xmlns:p14="http://schemas.microsoft.com/office/powerpoint/2010/main" val="88016984"/>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9691AF40-077B-40F3-A06A-CC017A66F22B}" type="slidenum">
              <a:rPr lang="ru-RU" smtClean="0"/>
              <a:t>1</a:t>
            </a:fld>
            <a:endParaRPr lang="ru-RU" dirty="0"/>
          </a:p>
        </p:txBody>
      </p:sp>
      <p:sp>
        <p:nvSpPr>
          <p:cNvPr id="5" name="Верхний колонтитул 4"/>
          <p:cNvSpPr>
            <a:spLocks noGrp="1"/>
          </p:cNvSpPr>
          <p:nvPr>
            <p:ph type="hdr" sz="quarter" idx="11"/>
          </p:nvPr>
        </p:nvSpPr>
        <p:spPr/>
        <p:txBody>
          <a:bodyPr/>
          <a:lstStyle/>
          <a:p>
            <a:endParaRPr lang="ru-RU" dirty="0"/>
          </a:p>
        </p:txBody>
      </p:sp>
    </p:spTree>
    <p:extLst>
      <p:ext uri="{BB962C8B-B14F-4D97-AF65-F5344CB8AC3E}">
        <p14:creationId xmlns:p14="http://schemas.microsoft.com/office/powerpoint/2010/main" val="8832608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9691AF40-077B-40F3-A06A-CC017A66F22B}" type="slidenum">
              <a:rPr lang="ru-RU" smtClean="0"/>
              <a:t>4</a:t>
            </a:fld>
            <a:endParaRPr lang="ru-RU" dirty="0"/>
          </a:p>
        </p:txBody>
      </p:sp>
      <p:sp>
        <p:nvSpPr>
          <p:cNvPr id="5" name="Верхний колонтитул 4"/>
          <p:cNvSpPr>
            <a:spLocks noGrp="1"/>
          </p:cNvSpPr>
          <p:nvPr>
            <p:ph type="hdr" sz="quarter" idx="11"/>
          </p:nvPr>
        </p:nvSpPr>
        <p:spPr/>
        <p:txBody>
          <a:bodyPr/>
          <a:lstStyle/>
          <a:p>
            <a:endParaRPr lang="ru-RU" dirty="0"/>
          </a:p>
        </p:txBody>
      </p:sp>
    </p:spTree>
    <p:extLst>
      <p:ext uri="{BB962C8B-B14F-4D97-AF65-F5344CB8AC3E}">
        <p14:creationId xmlns:p14="http://schemas.microsoft.com/office/powerpoint/2010/main" val="40643418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9691AF40-077B-40F3-A06A-CC017A66F22B}" type="slidenum">
              <a:rPr lang="ru-RU" smtClean="0"/>
              <a:t>5</a:t>
            </a:fld>
            <a:endParaRPr lang="ru-RU" dirty="0"/>
          </a:p>
        </p:txBody>
      </p:sp>
      <p:sp>
        <p:nvSpPr>
          <p:cNvPr id="5" name="Верхний колонтитул 4"/>
          <p:cNvSpPr>
            <a:spLocks noGrp="1"/>
          </p:cNvSpPr>
          <p:nvPr>
            <p:ph type="hdr" sz="quarter" idx="11"/>
          </p:nvPr>
        </p:nvSpPr>
        <p:spPr/>
        <p:txBody>
          <a:bodyPr/>
          <a:lstStyle/>
          <a:p>
            <a:endParaRPr lang="ru-RU" dirty="0"/>
          </a:p>
        </p:txBody>
      </p:sp>
    </p:spTree>
    <p:extLst>
      <p:ext uri="{BB962C8B-B14F-4D97-AF65-F5344CB8AC3E}">
        <p14:creationId xmlns:p14="http://schemas.microsoft.com/office/powerpoint/2010/main" val="17858176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E402897-CDC8-48F9-8EE5-A57F98CA1F01}" type="slidenum">
              <a:rPr lang="ru-RU" smtClean="0"/>
              <a:t>13</a:t>
            </a:fld>
            <a:endParaRPr lang="ru-RU" dirty="0"/>
          </a:p>
        </p:txBody>
      </p:sp>
      <p:sp>
        <p:nvSpPr>
          <p:cNvPr id="5" name="Верхний колонтитул 4"/>
          <p:cNvSpPr>
            <a:spLocks noGrp="1"/>
          </p:cNvSpPr>
          <p:nvPr>
            <p:ph type="hdr" sz="quarter" idx="11"/>
          </p:nvPr>
        </p:nvSpPr>
        <p:spPr/>
        <p:txBody>
          <a:bodyPr/>
          <a:lstStyle/>
          <a:p>
            <a:endParaRPr lang="ru-RU" dirty="0"/>
          </a:p>
        </p:txBody>
      </p:sp>
    </p:spTree>
    <p:extLst>
      <p:ext uri="{BB962C8B-B14F-4D97-AF65-F5344CB8AC3E}">
        <p14:creationId xmlns:p14="http://schemas.microsoft.com/office/powerpoint/2010/main" val="16984967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E402897-CDC8-48F9-8EE5-A57F98CA1F01}" type="slidenum">
              <a:rPr lang="ru-RU" smtClean="0"/>
              <a:t>52</a:t>
            </a:fld>
            <a:endParaRPr lang="ru-RU" dirty="0"/>
          </a:p>
        </p:txBody>
      </p:sp>
      <p:sp>
        <p:nvSpPr>
          <p:cNvPr id="5" name="Верхний колонтитул 4"/>
          <p:cNvSpPr>
            <a:spLocks noGrp="1"/>
          </p:cNvSpPr>
          <p:nvPr>
            <p:ph type="hdr" sz="quarter" idx="11"/>
          </p:nvPr>
        </p:nvSpPr>
        <p:spPr/>
        <p:txBody>
          <a:bodyPr/>
          <a:lstStyle/>
          <a:p>
            <a:endParaRPr lang="ru-RU" dirty="0"/>
          </a:p>
        </p:txBody>
      </p:sp>
    </p:spTree>
    <p:extLst>
      <p:ext uri="{BB962C8B-B14F-4D97-AF65-F5344CB8AC3E}">
        <p14:creationId xmlns:p14="http://schemas.microsoft.com/office/powerpoint/2010/main" val="23291392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E402897-CDC8-48F9-8EE5-A57F98CA1F01}" type="slidenum">
              <a:rPr lang="ru-RU" smtClean="0"/>
              <a:t>53</a:t>
            </a:fld>
            <a:endParaRPr lang="ru-RU" dirty="0"/>
          </a:p>
        </p:txBody>
      </p:sp>
      <p:sp>
        <p:nvSpPr>
          <p:cNvPr id="5" name="Верхний колонтитул 4"/>
          <p:cNvSpPr>
            <a:spLocks noGrp="1"/>
          </p:cNvSpPr>
          <p:nvPr>
            <p:ph type="hdr" sz="quarter" idx="11"/>
          </p:nvPr>
        </p:nvSpPr>
        <p:spPr/>
        <p:txBody>
          <a:bodyPr/>
          <a:lstStyle/>
          <a:p>
            <a:endParaRPr lang="ru-RU" dirty="0"/>
          </a:p>
        </p:txBody>
      </p:sp>
    </p:spTree>
    <p:extLst>
      <p:ext uri="{BB962C8B-B14F-4D97-AF65-F5344CB8AC3E}">
        <p14:creationId xmlns:p14="http://schemas.microsoft.com/office/powerpoint/2010/main" val="12856855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a:xfrm>
            <a:off x="228899" y="1433871"/>
            <a:ext cx="4119995" cy="1384995"/>
          </a:xfrm>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90E0DE1A-2710-4F16-9942-1374579259F5}" type="datetime1">
              <a:rPr lang="en-US" smtClean="0">
                <a:solidFill>
                  <a:prstClr val="black">
                    <a:tint val="75000"/>
                  </a:prstClr>
                </a:solidFill>
              </a:rPr>
              <a:t>11/22/2024</a:t>
            </a:fld>
            <a:endParaRPr lang="en-US" dirty="0">
              <a:solidFill>
                <a:prstClr val="black">
                  <a:tint val="75000"/>
                </a:prstClr>
              </a:solidFill>
            </a:endParaRPr>
          </a:p>
        </p:txBody>
      </p:sp>
      <p:sp>
        <p:nvSpPr>
          <p:cNvPr id="5" name="Foot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5"/>
          <p:cNvSpPr>
            <a:spLocks noGrp="1"/>
          </p:cNvSpPr>
          <p:nvPr>
            <p:ph type="sldNum" sz="quarter" idx="12"/>
          </p:nvPr>
        </p:nvSpPr>
        <p:spPr/>
        <p:txBody>
          <a:bodyPr/>
          <a:lstStyle/>
          <a:p>
            <a:fld id="{80F073CC-40D5-4B23-8DF0-9BD0A0C12F2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6636863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AAEA7C00-91D9-4298-B6C1-FF4719251BC2}" type="datetime1">
              <a:rPr lang="en-US" smtClean="0"/>
              <a:t>11/22/2024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563560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933ECC6-CF16-4328-B64A-B00EB563AECF}" type="datetime1">
              <a:rPr lang="en-US" smtClean="0"/>
              <a:t>11/22/2024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627323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ru-RU"/>
              <a:t>Образец заголовка</a:t>
            </a:r>
            <a:endParaRPr lang="en-US" dirty="0"/>
          </a:p>
        </p:txBody>
      </p:sp>
      <p:sp>
        <p:nvSpPr>
          <p:cNvPr id="3" name="Content Placeholder 2"/>
          <p:cNvSpPr>
            <a:spLocks noGrp="1"/>
          </p:cNvSpPr>
          <p:nvPr>
            <p:ph idx="1"/>
          </p:nvPr>
        </p:nvSpPr>
        <p:spPr>
          <a:xfrm>
            <a:off x="684211" y="685800"/>
            <a:ext cx="5943602" cy="5308600"/>
          </a:xfrm>
        </p:spPr>
        <p:txBody>
          <a:bodyPr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23" indent="0">
              <a:buNone/>
              <a:defRPr sz="1200"/>
            </a:lvl2pPr>
            <a:lvl3pPr marL="914445" indent="0">
              <a:buNone/>
              <a:defRPr sz="1001"/>
            </a:lvl3pPr>
            <a:lvl4pPr marL="1371669" indent="0">
              <a:buNone/>
              <a:defRPr sz="900"/>
            </a:lvl4pPr>
            <a:lvl5pPr marL="1828892" indent="0">
              <a:buNone/>
              <a:defRPr sz="900"/>
            </a:lvl5pPr>
            <a:lvl6pPr marL="2286114" indent="0">
              <a:buNone/>
              <a:defRPr sz="900"/>
            </a:lvl6pPr>
            <a:lvl7pPr marL="2743336" indent="0">
              <a:buNone/>
              <a:defRPr sz="900"/>
            </a:lvl7pPr>
            <a:lvl8pPr marL="3200561" indent="0">
              <a:buNone/>
              <a:defRPr sz="900"/>
            </a:lvl8pPr>
            <a:lvl9pPr marL="3657784"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6BA07D77-2790-43DE-A18D-EDCDE53CB517}" type="datetime1">
              <a:rPr lang="en-US" smtClean="0"/>
              <a:t>11/22/2024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241289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1" cy="1143000"/>
          </a:xfrm>
        </p:spPr>
        <p:txBody>
          <a:bodyPr anchor="b">
            <a:normAutofit/>
          </a:bodyPr>
          <a:lstStyle>
            <a:lvl1pPr algn="l">
              <a:defRPr sz="2800" b="0"/>
            </a:lvl1pPr>
          </a:lstStyle>
          <a:p>
            <a:r>
              <a:rPr lang="ru-RU"/>
              <a:t>Образец заголовка</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23" indent="0">
              <a:buNone/>
              <a:defRPr sz="1600"/>
            </a:lvl2pPr>
            <a:lvl3pPr marL="914445" indent="0">
              <a:buNone/>
              <a:defRPr sz="1600"/>
            </a:lvl3pPr>
            <a:lvl4pPr marL="1371669" indent="0">
              <a:buNone/>
              <a:defRPr sz="1600"/>
            </a:lvl4pPr>
            <a:lvl5pPr marL="1828892" indent="0">
              <a:buNone/>
              <a:defRPr sz="1600"/>
            </a:lvl5pPr>
            <a:lvl6pPr marL="2286114" indent="0">
              <a:buNone/>
              <a:defRPr sz="1600"/>
            </a:lvl6pPr>
            <a:lvl7pPr marL="2743336" indent="0">
              <a:buNone/>
              <a:defRPr sz="1600"/>
            </a:lvl7pPr>
            <a:lvl8pPr marL="3200561" indent="0">
              <a:buNone/>
              <a:defRPr sz="1600"/>
            </a:lvl8pPr>
            <a:lvl9pPr marL="3657784" indent="0">
              <a:buNone/>
              <a:defRPr sz="1600"/>
            </a:lvl9pPr>
          </a:lstStyle>
          <a:p>
            <a:r>
              <a:rPr lang="ru-RU" dirty="0"/>
              <a:t>Вставка рисунка</a:t>
            </a:r>
            <a:endParaRPr lang="en-US" dirty="0"/>
          </a:p>
        </p:txBody>
      </p:sp>
      <p:sp>
        <p:nvSpPr>
          <p:cNvPr id="4" name="Text Placeholder 3"/>
          <p:cNvSpPr>
            <a:spLocks noGrp="1"/>
          </p:cNvSpPr>
          <p:nvPr>
            <p:ph type="body" sz="half" idx="2"/>
          </p:nvPr>
        </p:nvSpPr>
        <p:spPr>
          <a:xfrm>
            <a:off x="4722815" y="2777068"/>
            <a:ext cx="6021388" cy="2048933"/>
          </a:xfrm>
        </p:spPr>
        <p:txBody>
          <a:bodyPr anchor="t">
            <a:normAutofit/>
          </a:bodyPr>
          <a:lstStyle>
            <a:lvl1pPr marL="0" indent="0">
              <a:buNone/>
              <a:defRPr sz="1801"/>
            </a:lvl1pPr>
            <a:lvl2pPr marL="457223" indent="0">
              <a:buNone/>
              <a:defRPr sz="1200"/>
            </a:lvl2pPr>
            <a:lvl3pPr marL="914445" indent="0">
              <a:buNone/>
              <a:defRPr sz="1001"/>
            </a:lvl3pPr>
            <a:lvl4pPr marL="1371669" indent="0">
              <a:buNone/>
              <a:defRPr sz="900"/>
            </a:lvl4pPr>
            <a:lvl5pPr marL="1828892" indent="0">
              <a:buNone/>
              <a:defRPr sz="900"/>
            </a:lvl5pPr>
            <a:lvl6pPr marL="2286114" indent="0">
              <a:buNone/>
              <a:defRPr sz="900"/>
            </a:lvl6pPr>
            <a:lvl7pPr marL="2743336" indent="0">
              <a:buNone/>
              <a:defRPr sz="900"/>
            </a:lvl7pPr>
            <a:lvl8pPr marL="3200561" indent="0">
              <a:buNone/>
              <a:defRPr sz="900"/>
            </a:lvl8pPr>
            <a:lvl9pPr marL="3657784"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553907B9-5674-4DC9-A2DC-9FB01EC7FCED}" type="datetime1">
              <a:rPr lang="en-US" smtClean="0"/>
              <a:t>11/22/2024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584247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17" name="Picture Placeholder 2"/>
          <p:cNvSpPr>
            <a:spLocks noGrp="1" noChangeAspect="1"/>
          </p:cNvSpPr>
          <p:nvPr>
            <p:ph type="pic" idx="13"/>
          </p:nvPr>
        </p:nvSpPr>
        <p:spPr>
          <a:xfrm>
            <a:off x="685799"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23" indent="0">
              <a:buNone/>
              <a:defRPr sz="1600"/>
            </a:lvl2pPr>
            <a:lvl3pPr marL="914445" indent="0">
              <a:buNone/>
              <a:defRPr sz="1600"/>
            </a:lvl3pPr>
            <a:lvl4pPr marL="1371669" indent="0">
              <a:buNone/>
              <a:defRPr sz="1600"/>
            </a:lvl4pPr>
            <a:lvl5pPr marL="1828892" indent="0">
              <a:buNone/>
              <a:defRPr sz="1600"/>
            </a:lvl5pPr>
            <a:lvl6pPr marL="2286114" indent="0">
              <a:buNone/>
              <a:defRPr sz="1600"/>
            </a:lvl6pPr>
            <a:lvl7pPr marL="2743336" indent="0">
              <a:buNone/>
              <a:defRPr sz="1600"/>
            </a:lvl7pPr>
            <a:lvl8pPr marL="3200561" indent="0">
              <a:buNone/>
              <a:defRPr sz="1600"/>
            </a:lvl8pPr>
            <a:lvl9pPr marL="3657784" indent="0">
              <a:buNone/>
              <a:defRPr sz="1600"/>
            </a:lvl9pPr>
          </a:lstStyle>
          <a:p>
            <a:r>
              <a:rPr lang="ru-RU" dirty="0"/>
              <a:t>Вставка рисунка</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23" indent="0">
              <a:buFontTx/>
              <a:buNone/>
              <a:defRPr/>
            </a:lvl2pPr>
            <a:lvl3pPr marL="914445" indent="0">
              <a:buFontTx/>
              <a:buNone/>
              <a:defRPr/>
            </a:lvl3pPr>
            <a:lvl4pPr marL="1371669" indent="0">
              <a:buFontTx/>
              <a:buNone/>
              <a:defRPr/>
            </a:lvl4pPr>
            <a:lvl5pPr marL="1828892" indent="0">
              <a:buFontTx/>
              <a:buNone/>
              <a:defRPr/>
            </a:lvl5pPr>
          </a:lstStyle>
          <a:p>
            <a:pPr lvl="0"/>
            <a:r>
              <a:rPr lang="ru-RU"/>
              <a:t>Образец текста</a:t>
            </a:r>
          </a:p>
        </p:txBody>
      </p:sp>
      <p:sp>
        <p:nvSpPr>
          <p:cNvPr id="3" name="Date Placeholder 2"/>
          <p:cNvSpPr>
            <a:spLocks noGrp="1"/>
          </p:cNvSpPr>
          <p:nvPr>
            <p:ph type="dt" sz="half" idx="10"/>
          </p:nvPr>
        </p:nvSpPr>
        <p:spPr/>
        <p:txBody>
          <a:bodyPr/>
          <a:lstStyle/>
          <a:p>
            <a:fld id="{894BF109-32AE-4A6C-9CE8-F9E162313C69}" type="datetime1">
              <a:rPr lang="en-US" smtClean="0"/>
              <a:t>11/22/2024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59442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ru-RU"/>
              <a:t>Образец заголовка</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23" indent="0">
              <a:buNone/>
              <a:defRPr sz="1801">
                <a:solidFill>
                  <a:schemeClr val="tx1">
                    <a:tint val="75000"/>
                  </a:schemeClr>
                </a:solidFill>
              </a:defRPr>
            </a:lvl2pPr>
            <a:lvl3pPr marL="914445" indent="0">
              <a:buNone/>
              <a:defRPr sz="1600">
                <a:solidFill>
                  <a:schemeClr val="tx1">
                    <a:tint val="75000"/>
                  </a:schemeClr>
                </a:solidFill>
              </a:defRPr>
            </a:lvl3pPr>
            <a:lvl4pPr marL="1371669" indent="0">
              <a:buNone/>
              <a:defRPr sz="1401">
                <a:solidFill>
                  <a:schemeClr val="tx1">
                    <a:tint val="75000"/>
                  </a:schemeClr>
                </a:solidFill>
              </a:defRPr>
            </a:lvl4pPr>
            <a:lvl5pPr marL="1828892" indent="0">
              <a:buNone/>
              <a:defRPr sz="1401">
                <a:solidFill>
                  <a:schemeClr val="tx1">
                    <a:tint val="75000"/>
                  </a:schemeClr>
                </a:solidFill>
              </a:defRPr>
            </a:lvl5pPr>
            <a:lvl6pPr marL="2286114" indent="0">
              <a:buNone/>
              <a:defRPr sz="1401">
                <a:solidFill>
                  <a:schemeClr val="tx1">
                    <a:tint val="75000"/>
                  </a:schemeClr>
                </a:solidFill>
              </a:defRPr>
            </a:lvl6pPr>
            <a:lvl7pPr marL="2743336" indent="0">
              <a:buNone/>
              <a:defRPr sz="1401">
                <a:solidFill>
                  <a:schemeClr val="tx1">
                    <a:tint val="75000"/>
                  </a:schemeClr>
                </a:solidFill>
              </a:defRPr>
            </a:lvl7pPr>
            <a:lvl8pPr marL="3200561" indent="0">
              <a:buNone/>
              <a:defRPr sz="1401">
                <a:solidFill>
                  <a:schemeClr val="tx1">
                    <a:tint val="75000"/>
                  </a:schemeClr>
                </a:solidFill>
              </a:defRPr>
            </a:lvl8pPr>
            <a:lvl9pPr marL="3657784" indent="0">
              <a:buNone/>
              <a:defRPr sz="1401">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2BA151A2-2BFF-447A-9FDC-B92DA40029E0}" type="datetime1">
              <a:rPr lang="en-US" smtClean="0"/>
              <a:t>11/22/2024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357206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1412" y="685800"/>
            <a:ext cx="9144002" cy="2743200"/>
          </a:xfrm>
        </p:spPr>
        <p:txBody>
          <a:bodyPr anchor="ctr">
            <a:normAutofit/>
          </a:bodyPr>
          <a:lstStyle>
            <a:lvl1pPr algn="l">
              <a:defRPr sz="3200" b="0" cap="all">
                <a:solidFill>
                  <a:schemeClr val="tx1"/>
                </a:solidFill>
              </a:defRPr>
            </a:lvl1pPr>
          </a:lstStyle>
          <a:p>
            <a:r>
              <a:rPr lang="ru-RU"/>
              <a:t>Образец заголовка</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23" indent="0">
              <a:buFontTx/>
              <a:buNone/>
              <a:defRPr/>
            </a:lvl2pPr>
            <a:lvl3pPr marL="914445" indent="0">
              <a:buFontTx/>
              <a:buNone/>
              <a:defRPr/>
            </a:lvl3pPr>
            <a:lvl4pPr marL="1371669" indent="0">
              <a:buFontTx/>
              <a:buNone/>
              <a:defRPr/>
            </a:lvl4pPr>
            <a:lvl5pPr marL="1828892" indent="0">
              <a:buFontTx/>
              <a:buNone/>
              <a:defRPr/>
            </a:lvl5pPr>
          </a:lstStyle>
          <a:p>
            <a:pPr lvl="0"/>
            <a:r>
              <a:rPr lang="ru-RU"/>
              <a:t>Образец текста</a:t>
            </a:r>
          </a:p>
        </p:txBody>
      </p:sp>
      <p:sp>
        <p:nvSpPr>
          <p:cNvPr id="3" name="Text Placeholder 2"/>
          <p:cNvSpPr>
            <a:spLocks noGrp="1"/>
          </p:cNvSpPr>
          <p:nvPr>
            <p:ph type="body" idx="1"/>
          </p:nvPr>
        </p:nvSpPr>
        <p:spPr>
          <a:xfrm>
            <a:off x="684213" y="4301070"/>
            <a:ext cx="8534400" cy="1684865"/>
          </a:xfrm>
        </p:spPr>
        <p:txBody>
          <a:bodyPr anchor="ctr">
            <a:normAutofit/>
          </a:bodyPr>
          <a:lstStyle>
            <a:lvl1pPr marL="0" indent="0" algn="l">
              <a:buNone/>
              <a:defRPr sz="2000">
                <a:solidFill>
                  <a:schemeClr val="bg2">
                    <a:lumMod val="75000"/>
                  </a:schemeClr>
                </a:solidFill>
              </a:defRPr>
            </a:lvl1pPr>
            <a:lvl2pPr marL="457223" indent="0">
              <a:buNone/>
              <a:defRPr sz="1801">
                <a:solidFill>
                  <a:schemeClr val="tx1">
                    <a:tint val="75000"/>
                  </a:schemeClr>
                </a:solidFill>
              </a:defRPr>
            </a:lvl2pPr>
            <a:lvl3pPr marL="914445" indent="0">
              <a:buNone/>
              <a:defRPr sz="1600">
                <a:solidFill>
                  <a:schemeClr val="tx1">
                    <a:tint val="75000"/>
                  </a:schemeClr>
                </a:solidFill>
              </a:defRPr>
            </a:lvl3pPr>
            <a:lvl4pPr marL="1371669" indent="0">
              <a:buNone/>
              <a:defRPr sz="1401">
                <a:solidFill>
                  <a:schemeClr val="tx1">
                    <a:tint val="75000"/>
                  </a:schemeClr>
                </a:solidFill>
              </a:defRPr>
            </a:lvl4pPr>
            <a:lvl5pPr marL="1828892" indent="0">
              <a:buNone/>
              <a:defRPr sz="1401">
                <a:solidFill>
                  <a:schemeClr val="tx1">
                    <a:tint val="75000"/>
                  </a:schemeClr>
                </a:solidFill>
              </a:defRPr>
            </a:lvl5pPr>
            <a:lvl6pPr marL="2286114" indent="0">
              <a:buNone/>
              <a:defRPr sz="1401">
                <a:solidFill>
                  <a:schemeClr val="tx1">
                    <a:tint val="75000"/>
                  </a:schemeClr>
                </a:solidFill>
              </a:defRPr>
            </a:lvl6pPr>
            <a:lvl7pPr marL="2743336" indent="0">
              <a:buNone/>
              <a:defRPr sz="1401">
                <a:solidFill>
                  <a:schemeClr val="tx1">
                    <a:tint val="75000"/>
                  </a:schemeClr>
                </a:solidFill>
              </a:defRPr>
            </a:lvl7pPr>
            <a:lvl8pPr marL="3200561" indent="0">
              <a:buNone/>
              <a:defRPr sz="1401">
                <a:solidFill>
                  <a:schemeClr val="tx1">
                    <a:tint val="75000"/>
                  </a:schemeClr>
                </a:solidFill>
              </a:defRPr>
            </a:lvl8pPr>
            <a:lvl9pPr marL="3657784" indent="0">
              <a:buNone/>
              <a:defRPr sz="1401">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29196670-0FF7-4201-AA0D-F3BAC574C4D0}" type="datetime1">
              <a:rPr lang="en-US" smtClean="0"/>
              <a:t>11/22/2024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14" name="TextBox 13"/>
          <p:cNvSpPr txBox="1"/>
          <p:nvPr/>
        </p:nvSpPr>
        <p:spPr>
          <a:xfrm>
            <a:off x="531812" y="812223"/>
            <a:ext cx="609600" cy="584776"/>
          </a:xfrm>
          <a:prstGeom prst="rect">
            <a:avLst/>
          </a:prstGeom>
        </p:spPr>
        <p:txBody>
          <a:bodyPr vert="horz" lIns="91440" tIns="45721" rIns="91440" bIns="45721"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1" rIns="91440" bIns="45721"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9130088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ru-RU"/>
              <a:t>Образец заголовка</a:t>
            </a:r>
            <a:endParaRPr lang="en-US" dirty="0"/>
          </a:p>
        </p:txBody>
      </p:sp>
      <p:sp>
        <p:nvSpPr>
          <p:cNvPr id="3" name="Text Placeholder 2"/>
          <p:cNvSpPr>
            <a:spLocks noGrp="1"/>
          </p:cNvSpPr>
          <p:nvPr>
            <p:ph type="body" idx="1"/>
          </p:nvPr>
        </p:nvSpPr>
        <p:spPr>
          <a:xfrm>
            <a:off x="684212" y="5132981"/>
            <a:ext cx="8535989" cy="860400"/>
          </a:xfrm>
        </p:spPr>
        <p:txBody>
          <a:bodyPr anchor="t">
            <a:normAutofit/>
          </a:bodyPr>
          <a:lstStyle>
            <a:lvl1pPr marL="0" indent="0" algn="l">
              <a:buNone/>
              <a:defRPr sz="2000">
                <a:solidFill>
                  <a:schemeClr val="bg2">
                    <a:lumMod val="75000"/>
                  </a:schemeClr>
                </a:solidFill>
              </a:defRPr>
            </a:lvl1pPr>
            <a:lvl2pPr marL="457223" indent="0">
              <a:buNone/>
              <a:defRPr sz="1801">
                <a:solidFill>
                  <a:schemeClr val="tx1">
                    <a:tint val="75000"/>
                  </a:schemeClr>
                </a:solidFill>
              </a:defRPr>
            </a:lvl2pPr>
            <a:lvl3pPr marL="914445" indent="0">
              <a:buNone/>
              <a:defRPr sz="1600">
                <a:solidFill>
                  <a:schemeClr val="tx1">
                    <a:tint val="75000"/>
                  </a:schemeClr>
                </a:solidFill>
              </a:defRPr>
            </a:lvl3pPr>
            <a:lvl4pPr marL="1371669" indent="0">
              <a:buNone/>
              <a:defRPr sz="1401">
                <a:solidFill>
                  <a:schemeClr val="tx1">
                    <a:tint val="75000"/>
                  </a:schemeClr>
                </a:solidFill>
              </a:defRPr>
            </a:lvl4pPr>
            <a:lvl5pPr marL="1828892" indent="0">
              <a:buNone/>
              <a:defRPr sz="1401">
                <a:solidFill>
                  <a:schemeClr val="tx1">
                    <a:tint val="75000"/>
                  </a:schemeClr>
                </a:solidFill>
              </a:defRPr>
            </a:lvl5pPr>
            <a:lvl6pPr marL="2286114" indent="0">
              <a:buNone/>
              <a:defRPr sz="1401">
                <a:solidFill>
                  <a:schemeClr val="tx1">
                    <a:tint val="75000"/>
                  </a:schemeClr>
                </a:solidFill>
              </a:defRPr>
            </a:lvl6pPr>
            <a:lvl7pPr marL="2743336" indent="0">
              <a:buNone/>
              <a:defRPr sz="1401">
                <a:solidFill>
                  <a:schemeClr val="tx1">
                    <a:tint val="75000"/>
                  </a:schemeClr>
                </a:solidFill>
              </a:defRPr>
            </a:lvl7pPr>
            <a:lvl8pPr marL="3200561" indent="0">
              <a:buNone/>
              <a:defRPr sz="1401">
                <a:solidFill>
                  <a:schemeClr val="tx1">
                    <a:tint val="75000"/>
                  </a:schemeClr>
                </a:solidFill>
              </a:defRPr>
            </a:lvl8pPr>
            <a:lvl9pPr marL="3657784" indent="0">
              <a:buNone/>
              <a:defRPr sz="1401">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19DFFD02-1FBA-43B5-BA13-59DDC7F21D51}" type="datetime1">
              <a:rPr lang="en-US" smtClean="0"/>
              <a:t>11/22/2024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7762847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ru-RU"/>
              <a:t>Образец заголовка</a:t>
            </a:r>
            <a:endParaRPr lang="en-US" dirty="0"/>
          </a:p>
        </p:txBody>
      </p:sp>
      <p:sp>
        <p:nvSpPr>
          <p:cNvPr id="10" name="Text Placeholder 9"/>
          <p:cNvSpPr>
            <a:spLocks noGrp="1"/>
          </p:cNvSpPr>
          <p:nvPr>
            <p:ph type="body" sz="quarter" idx="13"/>
          </p:nvPr>
        </p:nvSpPr>
        <p:spPr>
          <a:xfrm>
            <a:off x="684212" y="3928535"/>
            <a:ext cx="8534402"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ru-RU"/>
              <a:t>Образец текста</a:t>
            </a:r>
          </a:p>
        </p:txBody>
      </p:sp>
      <p:sp>
        <p:nvSpPr>
          <p:cNvPr id="3" name="Text Placeholder 2"/>
          <p:cNvSpPr>
            <a:spLocks noGrp="1"/>
          </p:cNvSpPr>
          <p:nvPr>
            <p:ph type="body" idx="1"/>
          </p:nvPr>
        </p:nvSpPr>
        <p:spPr>
          <a:xfrm>
            <a:off x="684212" y="4978401"/>
            <a:ext cx="8534402" cy="1016000"/>
          </a:xfrm>
        </p:spPr>
        <p:txBody>
          <a:bodyPr anchor="t">
            <a:normAutofit/>
          </a:bodyPr>
          <a:lstStyle>
            <a:lvl1pPr marL="0" indent="0" algn="l">
              <a:buNone/>
              <a:defRPr sz="1801">
                <a:solidFill>
                  <a:schemeClr val="bg2">
                    <a:lumMod val="75000"/>
                  </a:schemeClr>
                </a:solidFill>
              </a:defRPr>
            </a:lvl1pPr>
            <a:lvl2pPr marL="457223" indent="0">
              <a:buNone/>
              <a:defRPr sz="1801">
                <a:solidFill>
                  <a:schemeClr val="tx1">
                    <a:tint val="75000"/>
                  </a:schemeClr>
                </a:solidFill>
              </a:defRPr>
            </a:lvl2pPr>
            <a:lvl3pPr marL="914445" indent="0">
              <a:buNone/>
              <a:defRPr sz="1600">
                <a:solidFill>
                  <a:schemeClr val="tx1">
                    <a:tint val="75000"/>
                  </a:schemeClr>
                </a:solidFill>
              </a:defRPr>
            </a:lvl3pPr>
            <a:lvl4pPr marL="1371669" indent="0">
              <a:buNone/>
              <a:defRPr sz="1401">
                <a:solidFill>
                  <a:schemeClr val="tx1">
                    <a:tint val="75000"/>
                  </a:schemeClr>
                </a:solidFill>
              </a:defRPr>
            </a:lvl4pPr>
            <a:lvl5pPr marL="1828892" indent="0">
              <a:buNone/>
              <a:defRPr sz="1401">
                <a:solidFill>
                  <a:schemeClr val="tx1">
                    <a:tint val="75000"/>
                  </a:schemeClr>
                </a:solidFill>
              </a:defRPr>
            </a:lvl5pPr>
            <a:lvl6pPr marL="2286114" indent="0">
              <a:buNone/>
              <a:defRPr sz="1401">
                <a:solidFill>
                  <a:schemeClr val="tx1">
                    <a:tint val="75000"/>
                  </a:schemeClr>
                </a:solidFill>
              </a:defRPr>
            </a:lvl6pPr>
            <a:lvl7pPr marL="2743336" indent="0">
              <a:buNone/>
              <a:defRPr sz="1401">
                <a:solidFill>
                  <a:schemeClr val="tx1">
                    <a:tint val="75000"/>
                  </a:schemeClr>
                </a:solidFill>
              </a:defRPr>
            </a:lvl7pPr>
            <a:lvl8pPr marL="3200561" indent="0">
              <a:buNone/>
              <a:defRPr sz="1401">
                <a:solidFill>
                  <a:schemeClr val="tx1">
                    <a:tint val="75000"/>
                  </a:schemeClr>
                </a:solidFill>
              </a:defRPr>
            </a:lvl8pPr>
            <a:lvl9pPr marL="3657784" indent="0">
              <a:buNone/>
              <a:defRPr sz="1401">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771AE886-8373-49C9-9B68-906FC995CB9E}" type="datetime1">
              <a:rPr lang="en-US" smtClean="0"/>
              <a:t>11/22/2024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11" name="TextBox 10"/>
          <p:cNvSpPr txBox="1"/>
          <p:nvPr/>
        </p:nvSpPr>
        <p:spPr>
          <a:xfrm>
            <a:off x="531812" y="812223"/>
            <a:ext cx="609600" cy="584776"/>
          </a:xfrm>
          <a:prstGeom prst="rect">
            <a:avLst/>
          </a:prstGeom>
        </p:spPr>
        <p:txBody>
          <a:bodyPr vert="horz" lIns="91440" tIns="45721" rIns="91440" bIns="45721"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1" rIns="91440" bIns="45721"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31502304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ru-RU"/>
              <a:t>Образец заголовка</a:t>
            </a:r>
            <a:endParaRPr lang="en-US" dirty="0"/>
          </a:p>
        </p:txBody>
      </p:sp>
      <p:sp>
        <p:nvSpPr>
          <p:cNvPr id="10" name="Text Placeholder 9"/>
          <p:cNvSpPr>
            <a:spLocks noGrp="1"/>
          </p:cNvSpPr>
          <p:nvPr>
            <p:ph type="body" sz="quarter" idx="13"/>
          </p:nvPr>
        </p:nvSpPr>
        <p:spPr>
          <a:xfrm>
            <a:off x="684212" y="3928535"/>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ru-RU"/>
              <a:t>Образец текста</a:t>
            </a:r>
          </a:p>
        </p:txBody>
      </p:sp>
      <p:sp>
        <p:nvSpPr>
          <p:cNvPr id="3" name="Text Placeholder 2"/>
          <p:cNvSpPr>
            <a:spLocks noGrp="1"/>
          </p:cNvSpPr>
          <p:nvPr>
            <p:ph type="body" idx="1"/>
          </p:nvPr>
        </p:nvSpPr>
        <p:spPr>
          <a:xfrm>
            <a:off x="684212" y="4766736"/>
            <a:ext cx="8534402" cy="1227667"/>
          </a:xfrm>
        </p:spPr>
        <p:txBody>
          <a:bodyPr anchor="t">
            <a:normAutofit/>
          </a:bodyPr>
          <a:lstStyle>
            <a:lvl1pPr marL="0" indent="0" algn="l">
              <a:buNone/>
              <a:defRPr sz="1801">
                <a:solidFill>
                  <a:schemeClr val="bg2">
                    <a:lumMod val="75000"/>
                  </a:schemeClr>
                </a:solidFill>
              </a:defRPr>
            </a:lvl1pPr>
            <a:lvl2pPr marL="457223" indent="0">
              <a:buNone/>
              <a:defRPr sz="1801">
                <a:solidFill>
                  <a:schemeClr val="tx1">
                    <a:tint val="75000"/>
                  </a:schemeClr>
                </a:solidFill>
              </a:defRPr>
            </a:lvl2pPr>
            <a:lvl3pPr marL="914445" indent="0">
              <a:buNone/>
              <a:defRPr sz="1600">
                <a:solidFill>
                  <a:schemeClr val="tx1">
                    <a:tint val="75000"/>
                  </a:schemeClr>
                </a:solidFill>
              </a:defRPr>
            </a:lvl3pPr>
            <a:lvl4pPr marL="1371669" indent="0">
              <a:buNone/>
              <a:defRPr sz="1401">
                <a:solidFill>
                  <a:schemeClr val="tx1">
                    <a:tint val="75000"/>
                  </a:schemeClr>
                </a:solidFill>
              </a:defRPr>
            </a:lvl4pPr>
            <a:lvl5pPr marL="1828892" indent="0">
              <a:buNone/>
              <a:defRPr sz="1401">
                <a:solidFill>
                  <a:schemeClr val="tx1">
                    <a:tint val="75000"/>
                  </a:schemeClr>
                </a:solidFill>
              </a:defRPr>
            </a:lvl5pPr>
            <a:lvl6pPr marL="2286114" indent="0">
              <a:buNone/>
              <a:defRPr sz="1401">
                <a:solidFill>
                  <a:schemeClr val="tx1">
                    <a:tint val="75000"/>
                  </a:schemeClr>
                </a:solidFill>
              </a:defRPr>
            </a:lvl6pPr>
            <a:lvl7pPr marL="2743336" indent="0">
              <a:buNone/>
              <a:defRPr sz="1401">
                <a:solidFill>
                  <a:schemeClr val="tx1">
                    <a:tint val="75000"/>
                  </a:schemeClr>
                </a:solidFill>
              </a:defRPr>
            </a:lvl7pPr>
            <a:lvl8pPr marL="3200561" indent="0">
              <a:buNone/>
              <a:defRPr sz="1401">
                <a:solidFill>
                  <a:schemeClr val="tx1">
                    <a:tint val="75000"/>
                  </a:schemeClr>
                </a:solidFill>
              </a:defRPr>
            </a:lvl8pPr>
            <a:lvl9pPr marL="3657784" indent="0">
              <a:buNone/>
              <a:defRPr sz="1401">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38D49F97-A01E-4D1C-BA8D-7FFCC4DB94E1}" type="datetime1">
              <a:rPr lang="en-US" smtClean="0"/>
              <a:t>11/22/2024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78951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228899" y="5797816"/>
            <a:ext cx="1052887" cy="276999"/>
          </a:xfrm>
        </p:spPr>
        <p:txBody>
          <a:bodyPr/>
          <a:lstStyle/>
          <a:p>
            <a:fld id="{D1F99A67-5908-4AC8-96C7-E8CBC3480F3C}" type="datetime1">
              <a:rPr lang="en-US" smtClean="0"/>
              <a:t>11/22/2024</a:t>
            </a:fld>
            <a:endParaRPr lang="ru-RU" dirty="0"/>
          </a:p>
        </p:txBody>
      </p:sp>
      <p:sp>
        <p:nvSpPr>
          <p:cNvPr id="3" name="Footer Placeholder 2"/>
          <p:cNvSpPr>
            <a:spLocks noGrp="1"/>
          </p:cNvSpPr>
          <p:nvPr>
            <p:ph type="ftr" sz="quarter" idx="11"/>
          </p:nvPr>
        </p:nvSpPr>
        <p:spPr/>
        <p:txBody>
          <a:bodyPr/>
          <a:lstStyle/>
          <a:p>
            <a:endParaRPr lang="ru-RU" dirty="0"/>
          </a:p>
        </p:txBody>
      </p:sp>
      <p:sp>
        <p:nvSpPr>
          <p:cNvPr id="4" name="Slide Number Placeholder 3"/>
          <p:cNvSpPr>
            <a:spLocks noGrp="1"/>
          </p:cNvSpPr>
          <p:nvPr>
            <p:ph type="sldNum" sz="quarter" idx="12"/>
          </p:nvPr>
        </p:nvSpPr>
        <p:spPr/>
        <p:txBody>
          <a:bodyPr/>
          <a:lstStyle/>
          <a:p>
            <a:fld id="{70513BE8-C78F-45D0-83F1-20C75CE82E68}" type="slidenum">
              <a:rPr lang="ru-RU" smtClean="0"/>
              <a:t>‹#›</a:t>
            </a:fld>
            <a:endParaRPr lang="ru-RU" dirty="0"/>
          </a:p>
        </p:txBody>
      </p:sp>
    </p:spTree>
    <p:extLst>
      <p:ext uri="{BB962C8B-B14F-4D97-AF65-F5344CB8AC3E}">
        <p14:creationId xmlns:p14="http://schemas.microsoft.com/office/powerpoint/2010/main" val="13497825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8543336B-7640-4AD3-A4DC-C6ACF2C0054D}" type="datetime1">
              <a:rPr lang="en-US" smtClean="0"/>
              <a:t>11/22/2024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322375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1" cy="4572000"/>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685801" y="685800"/>
            <a:ext cx="7823200" cy="5308600"/>
          </a:xfrm>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1D5D2379-173E-481F-AB57-A9D762D05990}" type="datetime1">
              <a:rPr lang="en-US" smtClean="0"/>
              <a:t>11/22/2024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503886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chart">
  <p:cSld name="Заголовок и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p:spPr>
        <p:txBody>
          <a:bodyPr/>
          <a:lstStyle/>
          <a:p>
            <a:r>
              <a:rPr lang="ru-RU"/>
              <a:t>Образец заголовка</a:t>
            </a:r>
          </a:p>
        </p:txBody>
      </p:sp>
      <p:sp>
        <p:nvSpPr>
          <p:cNvPr id="3" name="Диаграмма 2"/>
          <p:cNvSpPr>
            <a:spLocks noGrp="1"/>
          </p:cNvSpPr>
          <p:nvPr>
            <p:ph type="chart" idx="1"/>
          </p:nvPr>
        </p:nvSpPr>
        <p:spPr>
          <a:xfrm>
            <a:off x="609600" y="1600201"/>
            <a:ext cx="10972800" cy="4525963"/>
          </a:xfrm>
        </p:spPr>
        <p:txBody>
          <a:bodyPr/>
          <a:lstStyle/>
          <a:p>
            <a:pPr lvl="0"/>
            <a:endParaRPr lang="ru-RU" noProof="0" dirty="0"/>
          </a:p>
        </p:txBody>
      </p:sp>
      <p:sp>
        <p:nvSpPr>
          <p:cNvPr id="4" name="Rectangle 4"/>
          <p:cNvSpPr>
            <a:spLocks noGrp="1" noChangeArrowheads="1"/>
          </p:cNvSpPr>
          <p:nvPr>
            <p:ph type="dt" sz="half" idx="10"/>
          </p:nvPr>
        </p:nvSpPr>
        <p:spPr>
          <a:ln/>
        </p:spPr>
        <p:txBody>
          <a:bodyPr/>
          <a:lstStyle>
            <a:lvl1pPr>
              <a:defRPr/>
            </a:lvl1pPr>
          </a:lstStyle>
          <a:p>
            <a:pPr>
              <a:defRPr/>
            </a:pPr>
            <a:fld id="{2F1819B5-CF0A-492C-8061-80CE4B230D29}" type="datetime1">
              <a:rPr lang="en-US" smtClean="0"/>
              <a:t>11/22/2024</a:t>
            </a:fld>
            <a:endParaRPr lang="ru-RU" dirty="0"/>
          </a:p>
        </p:txBody>
      </p:sp>
      <p:sp>
        <p:nvSpPr>
          <p:cNvPr id="5" name="Rectangle 5"/>
          <p:cNvSpPr>
            <a:spLocks noGrp="1" noChangeArrowheads="1"/>
          </p:cNvSpPr>
          <p:nvPr>
            <p:ph type="ftr" sz="quarter" idx="11"/>
          </p:nvPr>
        </p:nvSpPr>
        <p:spPr>
          <a:ln/>
        </p:spPr>
        <p:txBody>
          <a:bodyPr/>
          <a:lstStyle>
            <a:lvl1pPr>
              <a:defRPr/>
            </a:lvl1pPr>
          </a:lstStyle>
          <a:p>
            <a:pPr>
              <a:defRPr/>
            </a:pPr>
            <a:endParaRPr lang="ru-RU" dirty="0"/>
          </a:p>
        </p:txBody>
      </p:sp>
      <p:sp>
        <p:nvSpPr>
          <p:cNvPr id="6" name="Rectangle 6"/>
          <p:cNvSpPr>
            <a:spLocks noGrp="1" noChangeArrowheads="1"/>
          </p:cNvSpPr>
          <p:nvPr>
            <p:ph type="sldNum" sz="quarter" idx="12"/>
          </p:nvPr>
        </p:nvSpPr>
        <p:spPr>
          <a:ln/>
        </p:spPr>
        <p:txBody>
          <a:bodyPr/>
          <a:lstStyle>
            <a:lvl1pPr>
              <a:defRPr/>
            </a:lvl1pPr>
          </a:lstStyle>
          <a:p>
            <a:pPr>
              <a:defRPr/>
            </a:pPr>
            <a:fld id="{EC88A7CC-333E-41DE-A68C-7FEC577F0B40}" type="slidenum">
              <a:rPr lang="ru-RU" altLang="ru-RU"/>
              <a:pPr>
                <a:defRPr/>
              </a:pPr>
              <a:t>‹#›</a:t>
            </a:fld>
            <a:endParaRPr lang="ru-RU" altLang="ru-RU" dirty="0"/>
          </a:p>
        </p:txBody>
      </p:sp>
    </p:spTree>
    <p:extLst>
      <p:ext uri="{BB962C8B-B14F-4D97-AF65-F5344CB8AC3E}">
        <p14:creationId xmlns:p14="http://schemas.microsoft.com/office/powerpoint/2010/main" val="2122683009"/>
      </p:ext>
    </p:extLst>
  </p:cSld>
  <p:clrMapOvr>
    <a:masterClrMapping/>
  </p:clrMapOvr>
  <p:transition spd="med">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4218" y="685802"/>
            <a:ext cx="8001001" cy="2971801"/>
          </a:xfrm>
        </p:spPr>
        <p:txBody>
          <a:bodyPr anchor="b">
            <a:normAutofit/>
          </a:bodyPr>
          <a:lstStyle>
            <a:lvl1pPr algn="l">
              <a:defRPr sz="4800">
                <a:effectLst/>
              </a:defRPr>
            </a:lvl1pPr>
          </a:lstStyle>
          <a:p>
            <a:r>
              <a:rPr lang="ru-RU"/>
              <a:t>Образец заголовка</a:t>
            </a:r>
            <a:endParaRPr lang="en-US" dirty="0"/>
          </a:p>
        </p:txBody>
      </p:sp>
      <p:sp>
        <p:nvSpPr>
          <p:cNvPr id="3" name="Subtitle 2"/>
          <p:cNvSpPr>
            <a:spLocks noGrp="1"/>
          </p:cNvSpPr>
          <p:nvPr>
            <p:ph type="subTitle" idx="1"/>
          </p:nvPr>
        </p:nvSpPr>
        <p:spPr>
          <a:xfrm>
            <a:off x="684212" y="3843871"/>
            <a:ext cx="6400800" cy="1947333"/>
          </a:xfrm>
        </p:spPr>
        <p:txBody>
          <a:bodyPr anchor="t">
            <a:normAutofit/>
          </a:bodyPr>
          <a:lstStyle>
            <a:lvl1pPr marL="0" indent="0" algn="l">
              <a:buNone/>
              <a:defRPr sz="2100">
                <a:solidFill>
                  <a:schemeClr val="bg2">
                    <a:lumMod val="75000"/>
                  </a:schemeClr>
                </a:solidFill>
              </a:defRPr>
            </a:lvl1pPr>
            <a:lvl2pPr marL="457223" indent="0" algn="ctr">
              <a:buNone/>
              <a:defRPr>
                <a:solidFill>
                  <a:schemeClr val="tx1">
                    <a:tint val="75000"/>
                  </a:schemeClr>
                </a:solidFill>
              </a:defRPr>
            </a:lvl2pPr>
            <a:lvl3pPr marL="914445" indent="0" algn="ctr">
              <a:buNone/>
              <a:defRPr>
                <a:solidFill>
                  <a:schemeClr val="tx1">
                    <a:tint val="75000"/>
                  </a:schemeClr>
                </a:solidFill>
              </a:defRPr>
            </a:lvl3pPr>
            <a:lvl4pPr marL="1371669" indent="0" algn="ctr">
              <a:buNone/>
              <a:defRPr>
                <a:solidFill>
                  <a:schemeClr val="tx1">
                    <a:tint val="75000"/>
                  </a:schemeClr>
                </a:solidFill>
              </a:defRPr>
            </a:lvl4pPr>
            <a:lvl5pPr marL="1828892" indent="0" algn="ctr">
              <a:buNone/>
              <a:defRPr>
                <a:solidFill>
                  <a:schemeClr val="tx1">
                    <a:tint val="75000"/>
                  </a:schemeClr>
                </a:solidFill>
              </a:defRPr>
            </a:lvl5pPr>
            <a:lvl6pPr marL="2286114" indent="0" algn="ctr">
              <a:buNone/>
              <a:defRPr>
                <a:solidFill>
                  <a:schemeClr val="tx1">
                    <a:tint val="75000"/>
                  </a:schemeClr>
                </a:solidFill>
              </a:defRPr>
            </a:lvl6pPr>
            <a:lvl7pPr marL="2743336" indent="0" algn="ctr">
              <a:buNone/>
              <a:defRPr>
                <a:solidFill>
                  <a:schemeClr val="tx1">
                    <a:tint val="75000"/>
                  </a:schemeClr>
                </a:solidFill>
              </a:defRPr>
            </a:lvl7pPr>
            <a:lvl8pPr marL="3200561" indent="0" algn="ctr">
              <a:buNone/>
              <a:defRPr>
                <a:solidFill>
                  <a:schemeClr val="tx1">
                    <a:tint val="75000"/>
                  </a:schemeClr>
                </a:solidFill>
              </a:defRPr>
            </a:lvl8pPr>
            <a:lvl9pPr marL="3657784"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4C1E93A1-CE49-4BCD-B38C-05E0EA740AF0}" type="datetime1">
              <a:rPr lang="en-US" smtClean="0"/>
              <a:t>11/22/2024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6" name="Straight Connector 15"/>
          <p:cNvCxnSpPr/>
          <p:nvPr/>
        </p:nvCxnSpPr>
        <p:spPr>
          <a:xfrm flipH="1">
            <a:off x="8228013" y="8468"/>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1" y="91549"/>
            <a:ext cx="6080654"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30" y="228600"/>
            <a:ext cx="4953001"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8" y="32281"/>
            <a:ext cx="4852988"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4"/>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998851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4218" y="685802"/>
            <a:ext cx="8001001" cy="2971801"/>
          </a:xfrm>
        </p:spPr>
        <p:txBody>
          <a:bodyPr anchor="b">
            <a:normAutofit/>
          </a:bodyPr>
          <a:lstStyle>
            <a:lvl1pPr algn="l">
              <a:defRPr sz="4800">
                <a:effectLst/>
              </a:defRPr>
            </a:lvl1pPr>
          </a:lstStyle>
          <a:p>
            <a:r>
              <a:rPr lang="ru-RU"/>
              <a:t>Образец заголовка</a:t>
            </a:r>
            <a:endParaRPr lang="en-US" dirty="0"/>
          </a:p>
        </p:txBody>
      </p:sp>
      <p:sp>
        <p:nvSpPr>
          <p:cNvPr id="3" name="Subtitle 2"/>
          <p:cNvSpPr>
            <a:spLocks noGrp="1"/>
          </p:cNvSpPr>
          <p:nvPr>
            <p:ph type="subTitle" idx="1"/>
          </p:nvPr>
        </p:nvSpPr>
        <p:spPr>
          <a:xfrm>
            <a:off x="684212" y="3843871"/>
            <a:ext cx="6400800" cy="1947333"/>
          </a:xfrm>
        </p:spPr>
        <p:txBody>
          <a:bodyPr anchor="t">
            <a:normAutofit/>
          </a:bodyPr>
          <a:lstStyle>
            <a:lvl1pPr marL="0" indent="0" algn="l">
              <a:buNone/>
              <a:defRPr sz="2100">
                <a:solidFill>
                  <a:schemeClr val="bg2">
                    <a:lumMod val="75000"/>
                  </a:schemeClr>
                </a:solidFill>
              </a:defRPr>
            </a:lvl1pPr>
            <a:lvl2pPr marL="457223" indent="0" algn="ctr">
              <a:buNone/>
              <a:defRPr>
                <a:solidFill>
                  <a:schemeClr val="tx1">
                    <a:tint val="75000"/>
                  </a:schemeClr>
                </a:solidFill>
              </a:defRPr>
            </a:lvl2pPr>
            <a:lvl3pPr marL="914445" indent="0" algn="ctr">
              <a:buNone/>
              <a:defRPr>
                <a:solidFill>
                  <a:schemeClr val="tx1">
                    <a:tint val="75000"/>
                  </a:schemeClr>
                </a:solidFill>
              </a:defRPr>
            </a:lvl3pPr>
            <a:lvl4pPr marL="1371669" indent="0" algn="ctr">
              <a:buNone/>
              <a:defRPr>
                <a:solidFill>
                  <a:schemeClr val="tx1">
                    <a:tint val="75000"/>
                  </a:schemeClr>
                </a:solidFill>
              </a:defRPr>
            </a:lvl4pPr>
            <a:lvl5pPr marL="1828892" indent="0" algn="ctr">
              <a:buNone/>
              <a:defRPr>
                <a:solidFill>
                  <a:schemeClr val="tx1">
                    <a:tint val="75000"/>
                  </a:schemeClr>
                </a:solidFill>
              </a:defRPr>
            </a:lvl5pPr>
            <a:lvl6pPr marL="2286114" indent="0" algn="ctr">
              <a:buNone/>
              <a:defRPr>
                <a:solidFill>
                  <a:schemeClr val="tx1">
                    <a:tint val="75000"/>
                  </a:schemeClr>
                </a:solidFill>
              </a:defRPr>
            </a:lvl6pPr>
            <a:lvl7pPr marL="2743336" indent="0" algn="ctr">
              <a:buNone/>
              <a:defRPr>
                <a:solidFill>
                  <a:schemeClr val="tx1">
                    <a:tint val="75000"/>
                  </a:schemeClr>
                </a:solidFill>
              </a:defRPr>
            </a:lvl7pPr>
            <a:lvl8pPr marL="3200561" indent="0" algn="ctr">
              <a:buNone/>
              <a:defRPr>
                <a:solidFill>
                  <a:schemeClr val="tx1">
                    <a:tint val="75000"/>
                  </a:schemeClr>
                </a:solidFill>
              </a:defRPr>
            </a:lvl8pPr>
            <a:lvl9pPr marL="3657784"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0867FF54-F220-44DF-AF96-53655BC3AC9F}" type="datetime1">
              <a:rPr lang="en-US" smtClean="0"/>
              <a:t>11/22/2024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6" name="Straight Connector 15"/>
          <p:cNvCxnSpPr/>
          <p:nvPr/>
        </p:nvCxnSpPr>
        <p:spPr>
          <a:xfrm flipH="1">
            <a:off x="8228013" y="8468"/>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1" y="91549"/>
            <a:ext cx="6080654"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30" y="228600"/>
            <a:ext cx="4953001"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8" y="32281"/>
            <a:ext cx="4852988"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4"/>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667989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nchor="ct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5BF356EE-8AE0-4E45-8159-0F9825CE9CDC}" type="datetime1">
              <a:rPr lang="en-US" smtClean="0"/>
              <a:t>11/22/2024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7725187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84212" y="2006601"/>
            <a:ext cx="8534402" cy="2281600"/>
          </a:xfrm>
        </p:spPr>
        <p:txBody>
          <a:bodyPr anchor="b">
            <a:normAutofit/>
          </a:bodyPr>
          <a:lstStyle>
            <a:lvl1pPr algn="l">
              <a:defRPr sz="3600" b="0" cap="all"/>
            </a:lvl1pPr>
          </a:lstStyle>
          <a:p>
            <a:r>
              <a:rPr lang="ru-RU"/>
              <a:t>Образец заголовка</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1">
                <a:solidFill>
                  <a:schemeClr val="bg2">
                    <a:lumMod val="75000"/>
                  </a:schemeClr>
                </a:solidFill>
              </a:defRPr>
            </a:lvl1pPr>
            <a:lvl2pPr marL="457223" indent="0">
              <a:buNone/>
              <a:defRPr sz="1801">
                <a:solidFill>
                  <a:schemeClr val="tx1">
                    <a:tint val="75000"/>
                  </a:schemeClr>
                </a:solidFill>
              </a:defRPr>
            </a:lvl2pPr>
            <a:lvl3pPr marL="914445" indent="0">
              <a:buNone/>
              <a:defRPr sz="1600">
                <a:solidFill>
                  <a:schemeClr val="tx1">
                    <a:tint val="75000"/>
                  </a:schemeClr>
                </a:solidFill>
              </a:defRPr>
            </a:lvl3pPr>
            <a:lvl4pPr marL="1371669" indent="0">
              <a:buNone/>
              <a:defRPr sz="1401">
                <a:solidFill>
                  <a:schemeClr val="tx1">
                    <a:tint val="75000"/>
                  </a:schemeClr>
                </a:solidFill>
              </a:defRPr>
            </a:lvl4pPr>
            <a:lvl5pPr marL="1828892" indent="0">
              <a:buNone/>
              <a:defRPr sz="1401">
                <a:solidFill>
                  <a:schemeClr val="tx1">
                    <a:tint val="75000"/>
                  </a:schemeClr>
                </a:solidFill>
              </a:defRPr>
            </a:lvl5pPr>
            <a:lvl6pPr marL="2286114" indent="0">
              <a:buNone/>
              <a:defRPr sz="1401">
                <a:solidFill>
                  <a:schemeClr val="tx1">
                    <a:tint val="75000"/>
                  </a:schemeClr>
                </a:solidFill>
              </a:defRPr>
            </a:lvl6pPr>
            <a:lvl7pPr marL="2743336" indent="0">
              <a:buNone/>
              <a:defRPr sz="1401">
                <a:solidFill>
                  <a:schemeClr val="tx1">
                    <a:tint val="75000"/>
                  </a:schemeClr>
                </a:solidFill>
              </a:defRPr>
            </a:lvl7pPr>
            <a:lvl8pPr marL="3200561" indent="0">
              <a:buNone/>
              <a:defRPr sz="1401">
                <a:solidFill>
                  <a:schemeClr val="tx1">
                    <a:tint val="75000"/>
                  </a:schemeClr>
                </a:solidFill>
              </a:defRPr>
            </a:lvl8pPr>
            <a:lvl9pPr marL="3657784" indent="0">
              <a:buNone/>
              <a:defRPr sz="1401">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DC2A1FAC-4AF9-475D-B124-2C956132DA2B}" type="datetime1">
              <a:rPr lang="en-US" smtClean="0"/>
              <a:t>11/22/2024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48173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84218" y="685804"/>
            <a:ext cx="4937655" cy="361526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5808133" y="685801"/>
            <a:ext cx="4934478" cy="3615266"/>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08DC865A-CFF3-4719-BE03-5B4AEBD334B6}" type="datetime1">
              <a:rPr lang="en-US" smtClean="0"/>
              <a:t>11/22/2024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288650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a:t>Образец заголовка</a:t>
            </a:r>
            <a:endParaRPr lang="en-US" dirty="0"/>
          </a:p>
        </p:txBody>
      </p:sp>
      <p:sp>
        <p:nvSpPr>
          <p:cNvPr id="3" name="Text Placeholder 2"/>
          <p:cNvSpPr>
            <a:spLocks noGrp="1"/>
          </p:cNvSpPr>
          <p:nvPr>
            <p:ph type="body" idx="1"/>
          </p:nvPr>
        </p:nvSpPr>
        <p:spPr>
          <a:xfrm>
            <a:off x="972086" y="685800"/>
            <a:ext cx="4649787" cy="576262"/>
          </a:xfrm>
        </p:spPr>
        <p:txBody>
          <a:bodyPr anchor="b">
            <a:noAutofit/>
          </a:bodyPr>
          <a:lstStyle>
            <a:lvl1pPr marL="0" indent="0">
              <a:buNone/>
              <a:defRPr sz="2800" b="0">
                <a:solidFill>
                  <a:schemeClr val="tx1"/>
                </a:solidFill>
              </a:defRPr>
            </a:lvl1pPr>
            <a:lvl2pPr marL="457223" indent="0">
              <a:buNone/>
              <a:defRPr sz="2000" b="1"/>
            </a:lvl2pPr>
            <a:lvl3pPr marL="914445" indent="0">
              <a:buNone/>
              <a:defRPr sz="1801" b="1"/>
            </a:lvl3pPr>
            <a:lvl4pPr marL="1371669" indent="0">
              <a:buNone/>
              <a:defRPr sz="1600" b="1"/>
            </a:lvl4pPr>
            <a:lvl5pPr marL="1828892" indent="0">
              <a:buNone/>
              <a:defRPr sz="1600" b="1"/>
            </a:lvl5pPr>
            <a:lvl6pPr marL="2286114" indent="0">
              <a:buNone/>
              <a:defRPr sz="1600" b="1"/>
            </a:lvl6pPr>
            <a:lvl7pPr marL="2743336" indent="0">
              <a:buNone/>
              <a:defRPr sz="1600" b="1"/>
            </a:lvl7pPr>
            <a:lvl8pPr marL="3200561" indent="0">
              <a:buNone/>
              <a:defRPr sz="1600" b="1"/>
            </a:lvl8pPr>
            <a:lvl9pPr marL="3657784" indent="0">
              <a:buNone/>
              <a:defRPr sz="1600" b="1"/>
            </a:lvl9pPr>
          </a:lstStyle>
          <a:p>
            <a:pPr lvl="0"/>
            <a:r>
              <a:rPr lang="ru-RU"/>
              <a:t>Образец текста</a:t>
            </a:r>
          </a:p>
        </p:txBody>
      </p:sp>
      <p:sp>
        <p:nvSpPr>
          <p:cNvPr id="4" name="Content Placeholder 3"/>
          <p:cNvSpPr>
            <a:spLocks noGrp="1"/>
          </p:cNvSpPr>
          <p:nvPr>
            <p:ph sz="half" idx="2"/>
          </p:nvPr>
        </p:nvSpPr>
        <p:spPr>
          <a:xfrm>
            <a:off x="684218" y="1270530"/>
            <a:ext cx="4937655" cy="3030538"/>
          </a:xfrm>
        </p:spPr>
        <p:txBody>
          <a:bodyPr anchor="t">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079067" y="685800"/>
            <a:ext cx="4665134" cy="576262"/>
          </a:xfrm>
        </p:spPr>
        <p:txBody>
          <a:bodyPr anchor="b">
            <a:noAutofit/>
          </a:bodyPr>
          <a:lstStyle>
            <a:lvl1pPr marL="0" indent="0">
              <a:buNone/>
              <a:defRPr sz="2800" b="0">
                <a:solidFill>
                  <a:schemeClr val="tx1"/>
                </a:solidFill>
              </a:defRPr>
            </a:lvl1pPr>
            <a:lvl2pPr marL="457223" indent="0">
              <a:buNone/>
              <a:defRPr sz="2000" b="1"/>
            </a:lvl2pPr>
            <a:lvl3pPr marL="914445" indent="0">
              <a:buNone/>
              <a:defRPr sz="1801" b="1"/>
            </a:lvl3pPr>
            <a:lvl4pPr marL="1371669" indent="0">
              <a:buNone/>
              <a:defRPr sz="1600" b="1"/>
            </a:lvl4pPr>
            <a:lvl5pPr marL="1828892" indent="0">
              <a:buNone/>
              <a:defRPr sz="1600" b="1"/>
            </a:lvl5pPr>
            <a:lvl6pPr marL="2286114" indent="0">
              <a:buNone/>
              <a:defRPr sz="1600" b="1"/>
            </a:lvl6pPr>
            <a:lvl7pPr marL="2743336" indent="0">
              <a:buNone/>
              <a:defRPr sz="1600" b="1"/>
            </a:lvl7pPr>
            <a:lvl8pPr marL="3200561" indent="0">
              <a:buNone/>
              <a:defRPr sz="1600" b="1"/>
            </a:lvl8pPr>
            <a:lvl9pPr marL="3657784" indent="0">
              <a:buNone/>
              <a:defRPr sz="1600" b="1"/>
            </a:lvl9pPr>
          </a:lstStyle>
          <a:p>
            <a:pPr lvl="0"/>
            <a:r>
              <a:rPr lang="ru-RU"/>
              <a:t>Образец текста</a:t>
            </a:r>
          </a:p>
        </p:txBody>
      </p:sp>
      <p:sp>
        <p:nvSpPr>
          <p:cNvPr id="6" name="Content Placeholder 5"/>
          <p:cNvSpPr>
            <a:spLocks noGrp="1"/>
          </p:cNvSpPr>
          <p:nvPr>
            <p:ph sz="quarter" idx="4"/>
          </p:nvPr>
        </p:nvSpPr>
        <p:spPr>
          <a:xfrm>
            <a:off x="5806546" y="1262064"/>
            <a:ext cx="4929188" cy="3030538"/>
          </a:xfrm>
        </p:spPr>
        <p:txBody>
          <a:bodyPr anchor="t">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E9056509-5063-4A62-A2A1-FAE8EE7C5E57}" type="datetime1">
              <a:rPr lang="en-US" smtClean="0"/>
              <a:t>11/22/2024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1396122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18"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17" Type="http://schemas.openxmlformats.org/officeDocument/2006/relationships/slideLayout" Target="../slideLayouts/slideLayout21.xml"/><Relationship Id="rId2" Type="http://schemas.openxmlformats.org/officeDocument/2006/relationships/slideLayout" Target="../slideLayouts/slideLayout6.xml"/><Relationship Id="rId16" Type="http://schemas.openxmlformats.org/officeDocument/2006/relationships/slideLayout" Target="../slideLayouts/slideLayout20.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5" Type="http://schemas.openxmlformats.org/officeDocument/2006/relationships/slideLayout" Target="../slideLayouts/slideLayout1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88000">
              <a:srgbClr val="2880BB"/>
            </a:gs>
            <a:gs pos="62000">
              <a:schemeClr val="bg2">
                <a:lumMod val="60000"/>
                <a:lumOff val="40000"/>
              </a:schemeClr>
            </a:gs>
            <a:gs pos="99000">
              <a:schemeClr val="tx1"/>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28899" y="249372"/>
            <a:ext cx="4119995" cy="27699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228899" y="1433873"/>
            <a:ext cx="4119995"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1556453" y="5797820"/>
            <a:ext cx="1464887" cy="276999"/>
          </a:xfrm>
          <a:prstGeom prst="rect">
            <a:avLst/>
          </a:prstGeom>
        </p:spPr>
        <p:txBody>
          <a:bodyPr wrap="square" lIns="0" tIns="0" rIns="0" bIns="0">
            <a:spAutoFit/>
          </a:bodyPr>
          <a:lstStyle>
            <a:lvl1pPr algn="ctr">
              <a:defRPr>
                <a:solidFill>
                  <a:schemeClr val="tx1">
                    <a:tint val="75000"/>
                  </a:schemeClr>
                </a:solidFill>
              </a:defRPr>
            </a:lvl1pPr>
          </a:lstStyle>
          <a:p>
            <a:pPr defTabSz="533123"/>
            <a:endParaRPr lang="ru-RU" dirty="0">
              <a:solidFill>
                <a:prstClr val="black">
                  <a:tint val="75000"/>
                </a:prstClr>
              </a:solidFill>
            </a:endParaRPr>
          </a:p>
        </p:txBody>
      </p:sp>
      <p:sp>
        <p:nvSpPr>
          <p:cNvPr id="5" name="Holder 5"/>
          <p:cNvSpPr>
            <a:spLocks noGrp="1"/>
          </p:cNvSpPr>
          <p:nvPr>
            <p:ph type="dt" sz="half" idx="6"/>
          </p:nvPr>
        </p:nvSpPr>
        <p:spPr>
          <a:xfrm>
            <a:off x="228899" y="5797815"/>
            <a:ext cx="1052887" cy="553998"/>
          </a:xfrm>
          <a:prstGeom prst="rect">
            <a:avLst/>
          </a:prstGeom>
        </p:spPr>
        <p:txBody>
          <a:bodyPr wrap="square" lIns="0" tIns="0" rIns="0" bIns="0">
            <a:spAutoFit/>
          </a:bodyPr>
          <a:lstStyle>
            <a:lvl1pPr algn="l">
              <a:defRPr>
                <a:solidFill>
                  <a:schemeClr val="tx1">
                    <a:tint val="75000"/>
                  </a:schemeClr>
                </a:solidFill>
              </a:defRPr>
            </a:lvl1pPr>
          </a:lstStyle>
          <a:p>
            <a:pPr defTabSz="533123"/>
            <a:fld id="{31258224-3CE1-40C2-9271-D5D46B2CE359}" type="datetime1">
              <a:rPr lang="en-US" smtClean="0">
                <a:solidFill>
                  <a:prstClr val="black">
                    <a:tint val="75000"/>
                  </a:prstClr>
                </a:solidFill>
              </a:rPr>
              <a:t>11/22/2024</a:t>
            </a:fld>
            <a:endParaRPr lang="en-US" dirty="0">
              <a:solidFill>
                <a:prstClr val="black">
                  <a:tint val="75000"/>
                </a:prstClr>
              </a:solidFill>
            </a:endParaRPr>
          </a:p>
        </p:txBody>
      </p:sp>
      <p:sp>
        <p:nvSpPr>
          <p:cNvPr id="6" name="Holder 6"/>
          <p:cNvSpPr>
            <a:spLocks noGrp="1"/>
          </p:cNvSpPr>
          <p:nvPr>
            <p:ph type="sldNum" sz="quarter" idx="7"/>
          </p:nvPr>
        </p:nvSpPr>
        <p:spPr>
          <a:xfrm>
            <a:off x="3296008" y="5797820"/>
            <a:ext cx="1052887" cy="276999"/>
          </a:xfrm>
          <a:prstGeom prst="rect">
            <a:avLst/>
          </a:prstGeom>
        </p:spPr>
        <p:txBody>
          <a:bodyPr wrap="square" lIns="0" tIns="0" rIns="0" bIns="0">
            <a:spAutoFit/>
          </a:bodyPr>
          <a:lstStyle>
            <a:lvl1pPr algn="r">
              <a:defRPr>
                <a:solidFill>
                  <a:schemeClr val="tx1">
                    <a:tint val="75000"/>
                  </a:schemeClr>
                </a:solidFill>
              </a:defRPr>
            </a:lvl1pPr>
          </a:lstStyle>
          <a:p>
            <a:pPr defTabSz="533123"/>
            <a:fld id="{B6F15528-21DE-4FAA-801E-634DDDAF4B2B}" type="slidenum">
              <a:rPr lang="ru-RU" smtClean="0">
                <a:solidFill>
                  <a:prstClr val="black">
                    <a:tint val="75000"/>
                  </a:prstClr>
                </a:solidFill>
              </a:rPr>
              <a:pPr defTabSz="533123"/>
              <a:t>‹#›</a:t>
            </a:fld>
            <a:endParaRPr lang="ru-RU" dirty="0">
              <a:solidFill>
                <a:prstClr val="black">
                  <a:tint val="75000"/>
                </a:prstClr>
              </a:solidFill>
            </a:endParaRPr>
          </a:p>
        </p:txBody>
      </p:sp>
    </p:spTree>
    <p:extLst>
      <p:ext uri="{BB962C8B-B14F-4D97-AF65-F5344CB8AC3E}">
        <p14:creationId xmlns:p14="http://schemas.microsoft.com/office/powerpoint/2010/main" val="4270823658"/>
      </p:ext>
    </p:extLst>
  </p:cSld>
  <p:clrMap bg1="lt1" tx1="dk1" bg2="lt2" tx2="dk2" accent1="accent1" accent2="accent2" accent3="accent3" accent4="accent4" accent5="accent5" accent6="accent6" hlink="hlink" folHlink="folHlink"/>
  <p:sldLayoutIdLst>
    <p:sldLayoutId id="2147483671" r:id="rId1"/>
    <p:sldLayoutId id="2147483691" r:id="rId2"/>
    <p:sldLayoutId id="2147483692" r:id="rId3"/>
    <p:sldLayoutId id="2147483693" r:id="rId4"/>
  </p:sldLayoutIdLst>
  <p:hf hdr="0" ftr="0" dt="0"/>
  <p:txStyles>
    <p:titleStyle>
      <a:lvl1pPr>
        <a:defRPr>
          <a:latin typeface="+mj-lt"/>
          <a:ea typeface="+mj-ea"/>
          <a:cs typeface="+mj-cs"/>
        </a:defRPr>
      </a:lvl1pPr>
    </p:titleStyle>
    <p:bodyStyle>
      <a:lvl1pPr marL="0">
        <a:defRPr>
          <a:latin typeface="+mn-lt"/>
          <a:ea typeface="+mn-ea"/>
          <a:cs typeface="+mn-cs"/>
        </a:defRPr>
      </a:lvl1pPr>
      <a:lvl2pPr marL="266562">
        <a:defRPr>
          <a:latin typeface="+mn-lt"/>
          <a:ea typeface="+mn-ea"/>
          <a:cs typeface="+mn-cs"/>
        </a:defRPr>
      </a:lvl2pPr>
      <a:lvl3pPr marL="533123">
        <a:defRPr>
          <a:latin typeface="+mn-lt"/>
          <a:ea typeface="+mn-ea"/>
          <a:cs typeface="+mn-cs"/>
        </a:defRPr>
      </a:lvl3pPr>
      <a:lvl4pPr marL="799683">
        <a:defRPr>
          <a:latin typeface="+mn-lt"/>
          <a:ea typeface="+mn-ea"/>
          <a:cs typeface="+mn-cs"/>
        </a:defRPr>
      </a:lvl4pPr>
      <a:lvl5pPr marL="1066244">
        <a:defRPr>
          <a:latin typeface="+mn-lt"/>
          <a:ea typeface="+mn-ea"/>
          <a:cs typeface="+mn-cs"/>
        </a:defRPr>
      </a:lvl5pPr>
      <a:lvl6pPr marL="1332806">
        <a:defRPr>
          <a:latin typeface="+mn-lt"/>
          <a:ea typeface="+mn-ea"/>
          <a:cs typeface="+mn-cs"/>
        </a:defRPr>
      </a:lvl6pPr>
      <a:lvl7pPr marL="1599368">
        <a:defRPr>
          <a:latin typeface="+mn-lt"/>
          <a:ea typeface="+mn-ea"/>
          <a:cs typeface="+mn-cs"/>
        </a:defRPr>
      </a:lvl7pPr>
      <a:lvl8pPr marL="1865926">
        <a:defRPr>
          <a:latin typeface="+mn-lt"/>
          <a:ea typeface="+mn-ea"/>
          <a:cs typeface="+mn-cs"/>
        </a:defRPr>
      </a:lvl8pPr>
      <a:lvl9pPr marL="2132489">
        <a:defRPr>
          <a:latin typeface="+mn-lt"/>
          <a:ea typeface="+mn-ea"/>
          <a:cs typeface="+mn-cs"/>
        </a:defRPr>
      </a:lvl9pPr>
    </p:bodyStyle>
    <p:otherStyle>
      <a:lvl1pPr marL="0">
        <a:defRPr>
          <a:latin typeface="+mn-lt"/>
          <a:ea typeface="+mn-ea"/>
          <a:cs typeface="+mn-cs"/>
        </a:defRPr>
      </a:lvl1pPr>
      <a:lvl2pPr marL="266562">
        <a:defRPr>
          <a:latin typeface="+mn-lt"/>
          <a:ea typeface="+mn-ea"/>
          <a:cs typeface="+mn-cs"/>
        </a:defRPr>
      </a:lvl2pPr>
      <a:lvl3pPr marL="533123">
        <a:defRPr>
          <a:latin typeface="+mn-lt"/>
          <a:ea typeface="+mn-ea"/>
          <a:cs typeface="+mn-cs"/>
        </a:defRPr>
      </a:lvl3pPr>
      <a:lvl4pPr marL="799683">
        <a:defRPr>
          <a:latin typeface="+mn-lt"/>
          <a:ea typeface="+mn-ea"/>
          <a:cs typeface="+mn-cs"/>
        </a:defRPr>
      </a:lvl4pPr>
      <a:lvl5pPr marL="1066244">
        <a:defRPr>
          <a:latin typeface="+mn-lt"/>
          <a:ea typeface="+mn-ea"/>
          <a:cs typeface="+mn-cs"/>
        </a:defRPr>
      </a:lvl5pPr>
      <a:lvl6pPr marL="1332806">
        <a:defRPr>
          <a:latin typeface="+mn-lt"/>
          <a:ea typeface="+mn-ea"/>
          <a:cs typeface="+mn-cs"/>
        </a:defRPr>
      </a:lvl6pPr>
      <a:lvl7pPr marL="1599368">
        <a:defRPr>
          <a:latin typeface="+mn-lt"/>
          <a:ea typeface="+mn-ea"/>
          <a:cs typeface="+mn-cs"/>
        </a:defRPr>
      </a:lvl7pPr>
      <a:lvl8pPr marL="1865926">
        <a:defRPr>
          <a:latin typeface="+mn-lt"/>
          <a:ea typeface="+mn-ea"/>
          <a:cs typeface="+mn-cs"/>
        </a:defRPr>
      </a:lvl8pPr>
      <a:lvl9pPr marL="2132489">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88000">
              <a:srgbClr val="2880BB"/>
            </a:gs>
            <a:gs pos="62000">
              <a:schemeClr val="bg2">
                <a:lumMod val="60000"/>
                <a:lumOff val="40000"/>
              </a:schemeClr>
            </a:gs>
            <a:gs pos="99000">
              <a:schemeClr val="tx1"/>
            </a:gs>
          </a:gsLst>
          <a:path path="circle">
            <a:fillToRect l="100000" t="100000"/>
          </a:path>
          <a:tileRect r="-100000" b="-100000"/>
        </a:gradFill>
        <a:effectLst/>
      </p:bgPr>
    </p:bg>
    <p:spTree>
      <p:nvGrpSpPr>
        <p:cNvPr id="1" name=""/>
        <p:cNvGrpSpPr/>
        <p:nvPr/>
      </p:nvGrpSpPr>
      <p:grpSpPr>
        <a:xfrm>
          <a:off x="0" y="0"/>
          <a:ext cx="0" cy="0"/>
          <a:chOff x="0" y="0"/>
          <a:chExt cx="0" cy="0"/>
        </a:xfrm>
      </p:grpSpPr>
      <p:grpSp>
        <p:nvGrpSpPr>
          <p:cNvPr id="7" name="Group 6"/>
          <p:cNvGrpSpPr/>
          <p:nvPr/>
        </p:nvGrpSpPr>
        <p:grpSpPr>
          <a:xfrm>
            <a:off x="9206971" y="2963335"/>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5"/>
            <a:ext cx="8534400" cy="1507067"/>
          </a:xfrm>
          <a:prstGeom prst="rect">
            <a:avLst/>
          </a:prstGeom>
          <a:effectLst/>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684212" y="685804"/>
            <a:ext cx="8534400" cy="3615267"/>
          </a:xfrm>
          <a:prstGeom prst="rect">
            <a:avLst/>
          </a:prstGeom>
        </p:spPr>
        <p:txBody>
          <a:bodyPr vert="horz" lIns="91440" tIns="45720" rIns="91440" bIns="45720" rtlCol="0"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9904419" y="6172204"/>
            <a:ext cx="1600201" cy="365125"/>
          </a:xfrm>
          <a:prstGeom prst="rect">
            <a:avLst/>
          </a:prstGeom>
        </p:spPr>
        <p:txBody>
          <a:bodyPr vert="horz" lIns="91440" tIns="45720" rIns="91440" bIns="45720" rtlCol="0" anchor="t"/>
          <a:lstStyle>
            <a:lvl1pPr algn="r">
              <a:defRPr sz="1001" b="0" i="0">
                <a:solidFill>
                  <a:schemeClr val="bg2">
                    <a:lumMod val="50000"/>
                  </a:schemeClr>
                </a:solidFill>
                <a:effectLst/>
                <a:latin typeface="+mn-lt"/>
              </a:defRPr>
            </a:lvl1pPr>
          </a:lstStyle>
          <a:p>
            <a:fld id="{0A48D4D5-111E-4F49-B69B-839933477C36}" type="datetime1">
              <a:rPr lang="en-US" smtClean="0"/>
              <a:t>11/22/2024</a:t>
            </a:fld>
            <a:endParaRPr lang="en-US" dirty="0"/>
          </a:p>
        </p:txBody>
      </p:sp>
      <p:sp>
        <p:nvSpPr>
          <p:cNvPr id="5" name="Footer Placeholder 4"/>
          <p:cNvSpPr>
            <a:spLocks noGrp="1"/>
          </p:cNvSpPr>
          <p:nvPr>
            <p:ph type="ftr" sz="quarter" idx="3"/>
          </p:nvPr>
        </p:nvSpPr>
        <p:spPr>
          <a:xfrm>
            <a:off x="684213" y="6172204"/>
            <a:ext cx="7543801" cy="365125"/>
          </a:xfrm>
          <a:prstGeom prst="rect">
            <a:avLst/>
          </a:prstGeom>
        </p:spPr>
        <p:txBody>
          <a:bodyPr vert="horz" lIns="91440" tIns="45720" rIns="91440" bIns="45720" rtlCol="0" anchor="t"/>
          <a:lstStyle>
            <a:lvl1pPr algn="l">
              <a:defRPr sz="1001" b="0" i="0">
                <a:solidFill>
                  <a:schemeClr val="bg2">
                    <a:lumMod val="50000"/>
                  </a:schemeClr>
                </a:solidFill>
                <a:effectLst/>
                <a:latin typeface="+mn-lt"/>
              </a:defRPr>
            </a:lvl1pPr>
          </a:lstStyle>
          <a:p>
            <a:endParaRPr lang="en-US" dirty="0"/>
          </a:p>
        </p:txBody>
      </p:sp>
      <p:sp>
        <p:nvSpPr>
          <p:cNvPr id="6" name="Slide Number Placeholder 5"/>
          <p:cNvSpPr>
            <a:spLocks noGrp="1"/>
          </p:cNvSpPr>
          <p:nvPr>
            <p:ph type="sldNum" sz="quarter" idx="4"/>
          </p:nvPr>
        </p:nvSpPr>
        <p:spPr>
          <a:xfrm>
            <a:off x="10363206" y="5578477"/>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61319161"/>
      </p:ext>
    </p:extLst>
  </p:cSld>
  <p:clrMap bg1="dk1" tx1="lt1" bg2="dk2"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Lst>
  <p:hf hdr="0" ftr="0" dt="0"/>
  <p:txStyles>
    <p:titleStyle>
      <a:lvl1pPr algn="l" defTabSz="457223"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64" indent="-285764" algn="l" defTabSz="457223" rtl="0" eaLnBrk="1" latinLnBrk="0" hangingPunct="1">
        <a:spcBef>
          <a:spcPct val="20000"/>
        </a:spcBef>
        <a:spcAft>
          <a:spcPts val="601"/>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87" indent="-285764" algn="l" defTabSz="457223" rtl="0" eaLnBrk="1" latinLnBrk="0" hangingPunct="1">
        <a:spcBef>
          <a:spcPct val="20000"/>
        </a:spcBef>
        <a:spcAft>
          <a:spcPts val="601"/>
        </a:spcAft>
        <a:buClr>
          <a:schemeClr val="tx1"/>
        </a:buClr>
        <a:buSzPct val="80000"/>
        <a:buFont typeface="Wingdings 3" panose="05040102010807070707" pitchFamily="18" charset="2"/>
        <a:buChar char=""/>
        <a:defRPr sz="1801" kern="1200" cap="none">
          <a:solidFill>
            <a:schemeClr val="bg2">
              <a:lumMod val="75000"/>
            </a:schemeClr>
          </a:solidFill>
          <a:effectLst/>
          <a:latin typeface="+mn-lt"/>
          <a:ea typeface="+mn-ea"/>
          <a:cs typeface="+mn-cs"/>
        </a:defRPr>
      </a:lvl2pPr>
      <a:lvl3pPr marL="1200211" indent="-285764" algn="l" defTabSz="457223" rtl="0" eaLnBrk="1" latinLnBrk="0" hangingPunct="1">
        <a:spcBef>
          <a:spcPct val="20000"/>
        </a:spcBef>
        <a:spcAft>
          <a:spcPts val="601"/>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127" indent="-171460" algn="l" defTabSz="457223" rtl="0" eaLnBrk="1" latinLnBrk="0" hangingPunct="1">
        <a:spcBef>
          <a:spcPct val="20000"/>
        </a:spcBef>
        <a:spcAft>
          <a:spcPts val="601"/>
        </a:spcAft>
        <a:buClr>
          <a:schemeClr val="tx1"/>
        </a:buClr>
        <a:buSzPct val="80000"/>
        <a:buFont typeface="Wingdings 3" panose="05040102010807070707" pitchFamily="18" charset="2"/>
        <a:buChar char=""/>
        <a:defRPr sz="1401" kern="1200" cap="none">
          <a:solidFill>
            <a:schemeClr val="bg2">
              <a:lumMod val="75000"/>
            </a:schemeClr>
          </a:solidFill>
          <a:effectLst/>
          <a:latin typeface="+mn-lt"/>
          <a:ea typeface="+mn-ea"/>
          <a:cs typeface="+mn-cs"/>
        </a:defRPr>
      </a:lvl4pPr>
      <a:lvl5pPr marL="2000350" indent="-171460" algn="l" defTabSz="457223" rtl="0" eaLnBrk="1" latinLnBrk="0" hangingPunct="1">
        <a:spcBef>
          <a:spcPct val="20000"/>
        </a:spcBef>
        <a:spcAft>
          <a:spcPts val="601"/>
        </a:spcAft>
        <a:buClr>
          <a:schemeClr val="tx1"/>
        </a:buClr>
        <a:buSzPct val="80000"/>
        <a:buFont typeface="Wingdings 3" panose="05040102010807070707" pitchFamily="18" charset="2"/>
        <a:buChar char=""/>
        <a:defRPr sz="1401" kern="1200" cap="none">
          <a:solidFill>
            <a:schemeClr val="bg2">
              <a:lumMod val="75000"/>
            </a:schemeClr>
          </a:solidFill>
          <a:effectLst/>
          <a:latin typeface="+mn-lt"/>
          <a:ea typeface="+mn-ea"/>
          <a:cs typeface="+mn-cs"/>
        </a:defRPr>
      </a:lvl5pPr>
      <a:lvl6pPr marL="2514728" indent="-228613" algn="l" defTabSz="457223" rtl="0" eaLnBrk="1" latinLnBrk="0" hangingPunct="1">
        <a:spcBef>
          <a:spcPct val="20000"/>
        </a:spcBef>
        <a:spcAft>
          <a:spcPts val="601"/>
        </a:spcAft>
        <a:buClr>
          <a:schemeClr val="tx1"/>
        </a:buClr>
        <a:buSzPct val="80000"/>
        <a:buFont typeface="Wingdings 3" panose="05040102010807070707" pitchFamily="18" charset="2"/>
        <a:buChar char=""/>
        <a:defRPr sz="1401" kern="1200" cap="none">
          <a:solidFill>
            <a:schemeClr val="bg2">
              <a:lumMod val="75000"/>
            </a:schemeClr>
          </a:solidFill>
          <a:effectLst/>
          <a:latin typeface="+mn-lt"/>
          <a:ea typeface="+mn-ea"/>
          <a:cs typeface="+mn-cs"/>
        </a:defRPr>
      </a:lvl6pPr>
      <a:lvl7pPr marL="2971948" indent="-228613" algn="l" defTabSz="457223" rtl="0" eaLnBrk="1" latinLnBrk="0" hangingPunct="1">
        <a:spcBef>
          <a:spcPct val="20000"/>
        </a:spcBef>
        <a:spcAft>
          <a:spcPts val="601"/>
        </a:spcAft>
        <a:buClr>
          <a:schemeClr val="tx1"/>
        </a:buClr>
        <a:buSzPct val="80000"/>
        <a:buFont typeface="Wingdings 3" panose="05040102010807070707" pitchFamily="18" charset="2"/>
        <a:buChar char=""/>
        <a:defRPr sz="1401" kern="1200" cap="none">
          <a:solidFill>
            <a:schemeClr val="bg2">
              <a:lumMod val="75000"/>
            </a:schemeClr>
          </a:solidFill>
          <a:effectLst/>
          <a:latin typeface="+mn-lt"/>
          <a:ea typeface="+mn-ea"/>
          <a:cs typeface="+mn-cs"/>
        </a:defRPr>
      </a:lvl7pPr>
      <a:lvl8pPr marL="3429172" indent="-228613" algn="l" defTabSz="457223" rtl="0" eaLnBrk="1" latinLnBrk="0" hangingPunct="1">
        <a:spcBef>
          <a:spcPct val="20000"/>
        </a:spcBef>
        <a:spcAft>
          <a:spcPts val="601"/>
        </a:spcAft>
        <a:buClr>
          <a:schemeClr val="tx1"/>
        </a:buClr>
        <a:buSzPct val="80000"/>
        <a:buFont typeface="Wingdings 3" panose="05040102010807070707" pitchFamily="18" charset="2"/>
        <a:buChar char=""/>
        <a:defRPr sz="1401" kern="1200" cap="none">
          <a:solidFill>
            <a:schemeClr val="bg2">
              <a:lumMod val="75000"/>
            </a:schemeClr>
          </a:solidFill>
          <a:effectLst/>
          <a:latin typeface="+mn-lt"/>
          <a:ea typeface="+mn-ea"/>
          <a:cs typeface="+mn-cs"/>
        </a:defRPr>
      </a:lvl8pPr>
      <a:lvl9pPr marL="3886395" indent="-228613" algn="l" defTabSz="457223" rtl="0" eaLnBrk="1" latinLnBrk="0" hangingPunct="1">
        <a:spcBef>
          <a:spcPct val="20000"/>
        </a:spcBef>
        <a:spcAft>
          <a:spcPts val="601"/>
        </a:spcAft>
        <a:buClr>
          <a:schemeClr val="tx1"/>
        </a:buClr>
        <a:buSzPct val="80000"/>
        <a:buFont typeface="Wingdings 3" panose="05040102010807070707" pitchFamily="18" charset="2"/>
        <a:buChar char=""/>
        <a:defRPr sz="1401" kern="1200" cap="none">
          <a:solidFill>
            <a:schemeClr val="bg2">
              <a:lumMod val="75000"/>
            </a:schemeClr>
          </a:solidFill>
          <a:effectLst/>
          <a:latin typeface="+mn-lt"/>
          <a:ea typeface="+mn-ea"/>
          <a:cs typeface="+mn-cs"/>
        </a:defRPr>
      </a:lvl9pPr>
    </p:bodyStyle>
    <p:otherStyle>
      <a:defPPr>
        <a:defRPr lang="en-US"/>
      </a:defPPr>
      <a:lvl1pPr marL="0" algn="l" defTabSz="457223" rtl="0" eaLnBrk="1" latinLnBrk="0" hangingPunct="1">
        <a:defRPr sz="1801" kern="1200">
          <a:solidFill>
            <a:schemeClr val="tx1"/>
          </a:solidFill>
          <a:latin typeface="+mn-lt"/>
          <a:ea typeface="+mn-ea"/>
          <a:cs typeface="+mn-cs"/>
        </a:defRPr>
      </a:lvl1pPr>
      <a:lvl2pPr marL="457223" algn="l" defTabSz="457223" rtl="0" eaLnBrk="1" latinLnBrk="0" hangingPunct="1">
        <a:defRPr sz="1801" kern="1200">
          <a:solidFill>
            <a:schemeClr val="tx1"/>
          </a:solidFill>
          <a:latin typeface="+mn-lt"/>
          <a:ea typeface="+mn-ea"/>
          <a:cs typeface="+mn-cs"/>
        </a:defRPr>
      </a:lvl2pPr>
      <a:lvl3pPr marL="914445" algn="l" defTabSz="457223" rtl="0" eaLnBrk="1" latinLnBrk="0" hangingPunct="1">
        <a:defRPr sz="1801" kern="1200">
          <a:solidFill>
            <a:schemeClr val="tx1"/>
          </a:solidFill>
          <a:latin typeface="+mn-lt"/>
          <a:ea typeface="+mn-ea"/>
          <a:cs typeface="+mn-cs"/>
        </a:defRPr>
      </a:lvl3pPr>
      <a:lvl4pPr marL="1371669" algn="l" defTabSz="457223" rtl="0" eaLnBrk="1" latinLnBrk="0" hangingPunct="1">
        <a:defRPr sz="1801" kern="1200">
          <a:solidFill>
            <a:schemeClr val="tx1"/>
          </a:solidFill>
          <a:latin typeface="+mn-lt"/>
          <a:ea typeface="+mn-ea"/>
          <a:cs typeface="+mn-cs"/>
        </a:defRPr>
      </a:lvl4pPr>
      <a:lvl5pPr marL="1828892" algn="l" defTabSz="457223" rtl="0" eaLnBrk="1" latinLnBrk="0" hangingPunct="1">
        <a:defRPr sz="1801" kern="1200">
          <a:solidFill>
            <a:schemeClr val="tx1"/>
          </a:solidFill>
          <a:latin typeface="+mn-lt"/>
          <a:ea typeface="+mn-ea"/>
          <a:cs typeface="+mn-cs"/>
        </a:defRPr>
      </a:lvl5pPr>
      <a:lvl6pPr marL="2286114" algn="l" defTabSz="457223" rtl="0" eaLnBrk="1" latinLnBrk="0" hangingPunct="1">
        <a:defRPr sz="1801" kern="1200">
          <a:solidFill>
            <a:schemeClr val="tx1"/>
          </a:solidFill>
          <a:latin typeface="+mn-lt"/>
          <a:ea typeface="+mn-ea"/>
          <a:cs typeface="+mn-cs"/>
        </a:defRPr>
      </a:lvl6pPr>
      <a:lvl7pPr marL="2743336" algn="l" defTabSz="457223" rtl="0" eaLnBrk="1" latinLnBrk="0" hangingPunct="1">
        <a:defRPr sz="1801" kern="1200">
          <a:solidFill>
            <a:schemeClr val="tx1"/>
          </a:solidFill>
          <a:latin typeface="+mn-lt"/>
          <a:ea typeface="+mn-ea"/>
          <a:cs typeface="+mn-cs"/>
        </a:defRPr>
      </a:lvl7pPr>
      <a:lvl8pPr marL="3200561" algn="l" defTabSz="457223" rtl="0" eaLnBrk="1" latinLnBrk="0" hangingPunct="1">
        <a:defRPr sz="1801" kern="1200">
          <a:solidFill>
            <a:schemeClr val="tx1"/>
          </a:solidFill>
          <a:latin typeface="+mn-lt"/>
          <a:ea typeface="+mn-ea"/>
          <a:cs typeface="+mn-cs"/>
        </a:defRPr>
      </a:lvl8pPr>
      <a:lvl9pPr marL="3657784" algn="l" defTabSz="457223"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2.xml"/><Relationship Id="rId4" Type="http://schemas.openxmlformats.org/officeDocument/2006/relationships/chart" Target="../charts/chart5.xml"/></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2.xml"/><Relationship Id="rId4" Type="http://schemas.openxmlformats.org/officeDocument/2006/relationships/chart" Target="../charts/chart8.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2.xml"/><Relationship Id="rId4" Type="http://schemas.openxmlformats.org/officeDocument/2006/relationships/chart" Target="../charts/char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chart" Target="../charts/chart12.xml"/><Relationship Id="rId1" Type="http://schemas.openxmlformats.org/officeDocument/2006/relationships/slideLayout" Target="../slideLayouts/slideLayout2.xml"/><Relationship Id="rId4" Type="http://schemas.openxmlformats.org/officeDocument/2006/relationships/chart" Target="../charts/chart1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chart" Target="../charts/chart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chart" Target="../charts/chart1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chart" Target="../charts/chart1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chart" Target="../charts/chart2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chart" Target="../charts/chart2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chart" Target="../charts/chart2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chart" Target="../charts/chart2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chart" Target="../charts/chart2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chart" Target="../charts/chart2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24.jpg"/><Relationship Id="rId7" Type="http://schemas.openxmlformats.org/officeDocument/2006/relationships/diagramQuickStyle" Target="../diagrams/quickStyle2.xml"/><Relationship Id="rId2" Type="http://schemas.openxmlformats.org/officeDocument/2006/relationships/image" Target="../media/image23.jpeg"/><Relationship Id="rId1" Type="http://schemas.openxmlformats.org/officeDocument/2006/relationships/slideLayout" Target="../slideLayouts/slideLayout2.xml"/><Relationship Id="rId6" Type="http://schemas.openxmlformats.org/officeDocument/2006/relationships/diagramLayout" Target="../diagrams/layout2.xml"/><Relationship Id="rId5" Type="http://schemas.openxmlformats.org/officeDocument/2006/relationships/diagramData" Target="../diagrams/data2.xml"/><Relationship Id="rId10" Type="http://schemas.openxmlformats.org/officeDocument/2006/relationships/image" Target="../media/image26.png"/><Relationship Id="rId4" Type="http://schemas.openxmlformats.org/officeDocument/2006/relationships/image" Target="../media/image25.jpeg"/><Relationship Id="rId9" Type="http://schemas.microsoft.com/office/2007/relationships/diagramDrawing" Target="../diagrams/drawing2.xml"/></Relationships>
</file>

<file path=ppt/slides/_rels/slide4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chart" Target="../charts/chart27.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55.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chart" Target="../charts/chart28.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4214" y="177473"/>
            <a:ext cx="8001001" cy="2971801"/>
          </a:xfrm>
        </p:spPr>
        <p:txBody>
          <a:bodyPr>
            <a:noAutofit/>
          </a:bodyPr>
          <a:lstStyle/>
          <a:p>
            <a:r>
              <a:rPr lang="ru-RU" sz="5400" b="1" dirty="0"/>
              <a:t>Б</a:t>
            </a:r>
            <a:r>
              <a:rPr lang="ru-RU" sz="4400" b="1" dirty="0"/>
              <a:t>ЮДЖЕТ</a:t>
            </a:r>
            <a:br>
              <a:rPr lang="ru-RU" sz="4400" b="1" dirty="0"/>
            </a:br>
            <a:r>
              <a:rPr lang="ru-RU" sz="4400" b="1" dirty="0"/>
              <a:t>ДЛЯ  ГРАЖДАН </a:t>
            </a:r>
            <a:r>
              <a:rPr lang="ru-RU" sz="5400" b="1" dirty="0"/>
              <a:t>Д</a:t>
            </a:r>
            <a:r>
              <a:rPr lang="ru-RU" sz="4400" b="1" dirty="0"/>
              <a:t>митриевского района </a:t>
            </a:r>
            <a:r>
              <a:rPr lang="ru-RU" sz="5400" b="1" dirty="0"/>
              <a:t>к</a:t>
            </a:r>
            <a:r>
              <a:rPr lang="ru-RU" sz="4400" b="1" dirty="0"/>
              <a:t>урской области</a:t>
            </a:r>
            <a:endParaRPr lang="ru-RU" sz="4400" dirty="0"/>
          </a:p>
        </p:txBody>
      </p:sp>
      <p:sp>
        <p:nvSpPr>
          <p:cNvPr id="3" name="Подзаголовок 2"/>
          <p:cNvSpPr>
            <a:spLocks noGrp="1"/>
          </p:cNvSpPr>
          <p:nvPr>
            <p:ph type="subTitle" idx="1"/>
          </p:nvPr>
        </p:nvSpPr>
        <p:spPr>
          <a:xfrm>
            <a:off x="596290" y="4283486"/>
            <a:ext cx="7668480" cy="1947333"/>
          </a:xfrm>
        </p:spPr>
        <p:txBody>
          <a:bodyPr>
            <a:normAutofit/>
          </a:bodyPr>
          <a:lstStyle/>
          <a:p>
            <a:r>
              <a:rPr lang="ru-RU" dirty="0">
                <a:solidFill>
                  <a:schemeClr val="bg1"/>
                </a:solidFill>
              </a:rPr>
              <a:t>к проекту решения Представительного Собрания Дмитриевского района Курской области  «О бюджете муниципального образования «Дмитриевский муниципальный район» Курской области на 2025 год и на плановый период 2026 и 2027 годов»</a:t>
            </a:r>
          </a:p>
          <a:p>
            <a:endParaRPr lang="ru-RU" dirty="0"/>
          </a:p>
        </p:txBody>
      </p:sp>
      <p:sp>
        <p:nvSpPr>
          <p:cNvPr id="6" name="Прямоугольник 5"/>
          <p:cNvSpPr/>
          <p:nvPr/>
        </p:nvSpPr>
        <p:spPr>
          <a:xfrm>
            <a:off x="1370055" y="3509762"/>
            <a:ext cx="3490503" cy="596253"/>
          </a:xfrm>
          <a:prstGeom prst="rect">
            <a:avLst/>
          </a:prstGeom>
        </p:spPr>
        <p:txBody>
          <a:bodyPr wrap="square">
            <a:spAutoFit/>
          </a:bodyPr>
          <a:lstStyle/>
          <a:p>
            <a:pPr>
              <a:lnSpc>
                <a:spcPts val="3641"/>
              </a:lnSpc>
            </a:pPr>
            <a:r>
              <a:rPr lang="ru-RU" sz="5401" b="1" spc="11" dirty="0">
                <a:solidFill>
                  <a:srgbClr val="002060"/>
                </a:solidFill>
                <a:latin typeface="APTACQ+Calibri Light"/>
                <a:cs typeface="APTACQ+Calibri Light"/>
              </a:rPr>
              <a:t>2025-2027</a:t>
            </a:r>
          </a:p>
        </p:txBody>
      </p:sp>
    </p:spTree>
    <p:extLst>
      <p:ext uri="{BB962C8B-B14F-4D97-AF65-F5344CB8AC3E}">
        <p14:creationId xmlns:p14="http://schemas.microsoft.com/office/powerpoint/2010/main" val="26750443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047146" y="0"/>
            <a:ext cx="7851528" cy="584775"/>
          </a:xfrm>
          <a:prstGeom prst="rect">
            <a:avLst/>
          </a:prstGeom>
        </p:spPr>
        <p:txBody>
          <a:bodyPr wrap="square">
            <a:spAutoFit/>
          </a:bodyPr>
          <a:lstStyle/>
          <a:p>
            <a:pPr algn="ctr"/>
            <a:r>
              <a:rPr lang="ru-RU" sz="3200" b="1" dirty="0">
                <a:solidFill>
                  <a:srgbClr val="000000"/>
                </a:solidFill>
                <a:latin typeface="Times New Roman" panose="02020603050405020304" pitchFamily="18" charset="0"/>
                <a:cs typeface="Times New Roman" panose="02020603050405020304" pitchFamily="18" charset="0"/>
              </a:rPr>
              <a:t>Социально-экономические показатели</a:t>
            </a:r>
            <a:endParaRPr lang="ru-RU" sz="3200" b="1" dirty="0">
              <a:latin typeface="Times New Roman" panose="02020603050405020304" pitchFamily="18" charset="0"/>
              <a:cs typeface="Times New Roman" panose="02020603050405020304" pitchFamily="18" charset="0"/>
            </a:endParaRPr>
          </a:p>
        </p:txBody>
      </p:sp>
      <p:graphicFrame>
        <p:nvGraphicFramePr>
          <p:cNvPr id="7" name="Диаграмма 6"/>
          <p:cNvGraphicFramePr/>
          <p:nvPr>
            <p:extLst>
              <p:ext uri="{D42A27DB-BD31-4B8C-83A1-F6EECF244321}">
                <p14:modId xmlns:p14="http://schemas.microsoft.com/office/powerpoint/2010/main" val="1719479397"/>
              </p:ext>
            </p:extLst>
          </p:nvPr>
        </p:nvGraphicFramePr>
        <p:xfrm>
          <a:off x="109442" y="1322614"/>
          <a:ext cx="5687620" cy="2615925"/>
        </p:xfrm>
        <a:graphic>
          <a:graphicData uri="http://schemas.openxmlformats.org/drawingml/2006/chart">
            <c:chart xmlns:c="http://schemas.openxmlformats.org/drawingml/2006/chart" xmlns:r="http://schemas.openxmlformats.org/officeDocument/2006/relationships" r:id="rId2"/>
          </a:graphicData>
        </a:graphic>
      </p:graphicFrame>
      <p:sp>
        <p:nvSpPr>
          <p:cNvPr id="5" name="Прямоугольник 4"/>
          <p:cNvSpPr/>
          <p:nvPr/>
        </p:nvSpPr>
        <p:spPr>
          <a:xfrm>
            <a:off x="1088274" y="848525"/>
            <a:ext cx="3456395" cy="369460"/>
          </a:xfrm>
          <a:prstGeom prst="rect">
            <a:avLst/>
          </a:prstGeom>
        </p:spPr>
        <p:txBody>
          <a:bodyPr wrap="none">
            <a:spAutoFit/>
          </a:bodyPr>
          <a:lstStyle/>
          <a:p>
            <a:pPr algn="ctr"/>
            <a:r>
              <a:rPr lang="ru-RU" sz="1801" b="1" dirty="0">
                <a:latin typeface="Times New Roman" panose="02020603050405020304" pitchFamily="18" charset="0"/>
                <a:cs typeface="Times New Roman" panose="02020603050405020304" pitchFamily="18" charset="0"/>
              </a:rPr>
              <a:t>Численность работающих, чел.</a:t>
            </a:r>
          </a:p>
        </p:txBody>
      </p:sp>
      <p:sp>
        <p:nvSpPr>
          <p:cNvPr id="6" name="Прямоугольник 5"/>
          <p:cNvSpPr/>
          <p:nvPr/>
        </p:nvSpPr>
        <p:spPr>
          <a:xfrm>
            <a:off x="5797061" y="848525"/>
            <a:ext cx="6096000" cy="646587"/>
          </a:xfrm>
          <a:prstGeom prst="rect">
            <a:avLst/>
          </a:prstGeom>
        </p:spPr>
        <p:txBody>
          <a:bodyPr>
            <a:spAutoFit/>
          </a:bodyPr>
          <a:lstStyle/>
          <a:p>
            <a:pPr algn="ctr"/>
            <a:r>
              <a:rPr lang="ru-RU" sz="1801" b="1" dirty="0">
                <a:latin typeface="Times New Roman" panose="02020603050405020304" pitchFamily="18" charset="0"/>
                <a:cs typeface="Times New Roman" panose="02020603050405020304" pitchFamily="18" charset="0"/>
              </a:rPr>
              <a:t>Среднемесячная заработная плата одного работающего, (рублей)</a:t>
            </a:r>
          </a:p>
        </p:txBody>
      </p:sp>
      <p:sp>
        <p:nvSpPr>
          <p:cNvPr id="10" name="Прямоугольник 9"/>
          <p:cNvSpPr/>
          <p:nvPr/>
        </p:nvSpPr>
        <p:spPr>
          <a:xfrm>
            <a:off x="4050902" y="4035642"/>
            <a:ext cx="3896772" cy="369460"/>
          </a:xfrm>
          <a:prstGeom prst="rect">
            <a:avLst/>
          </a:prstGeom>
        </p:spPr>
        <p:txBody>
          <a:bodyPr wrap="none">
            <a:spAutoFit/>
          </a:bodyPr>
          <a:lstStyle/>
          <a:p>
            <a:pPr algn="ctr"/>
            <a:r>
              <a:rPr lang="ru-RU" sz="1801" b="1" dirty="0">
                <a:latin typeface="Times New Roman" panose="02020603050405020304" pitchFamily="18" charset="0"/>
                <a:cs typeface="Times New Roman" panose="02020603050405020304" pitchFamily="18" charset="0"/>
              </a:rPr>
              <a:t>Фонд оплаты труда, (в тыс. рублей)</a:t>
            </a:r>
          </a:p>
        </p:txBody>
      </p:sp>
      <p:graphicFrame>
        <p:nvGraphicFramePr>
          <p:cNvPr id="11" name="Диаграмма 10"/>
          <p:cNvGraphicFramePr/>
          <p:nvPr>
            <p:extLst>
              <p:ext uri="{D42A27DB-BD31-4B8C-83A1-F6EECF244321}">
                <p14:modId xmlns:p14="http://schemas.microsoft.com/office/powerpoint/2010/main" val="3685621560"/>
              </p:ext>
            </p:extLst>
          </p:nvPr>
        </p:nvGraphicFramePr>
        <p:xfrm>
          <a:off x="2767903" y="4482193"/>
          <a:ext cx="5847422" cy="223701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Диаграмма 11"/>
          <p:cNvGraphicFramePr/>
          <p:nvPr>
            <p:extLst>
              <p:ext uri="{D42A27DB-BD31-4B8C-83A1-F6EECF244321}">
                <p14:modId xmlns:p14="http://schemas.microsoft.com/office/powerpoint/2010/main" val="3701529559"/>
              </p:ext>
            </p:extLst>
          </p:nvPr>
        </p:nvGraphicFramePr>
        <p:xfrm>
          <a:off x="6340932" y="1494860"/>
          <a:ext cx="5464629" cy="2500603"/>
        </p:xfrm>
        <a:graphic>
          <a:graphicData uri="http://schemas.openxmlformats.org/drawingml/2006/chart">
            <c:chart xmlns:c="http://schemas.openxmlformats.org/drawingml/2006/chart" xmlns:r="http://schemas.openxmlformats.org/officeDocument/2006/relationships" r:id="rId4"/>
          </a:graphicData>
        </a:graphic>
      </p:graphicFrame>
      <p:sp>
        <p:nvSpPr>
          <p:cNvPr id="4" name="Номер слайда 3"/>
          <p:cNvSpPr>
            <a:spLocks noGrp="1"/>
          </p:cNvSpPr>
          <p:nvPr>
            <p:ph type="sldNum" sz="quarter" idx="12"/>
          </p:nvPr>
        </p:nvSpPr>
        <p:spPr>
          <a:xfrm>
            <a:off x="-343778" y="6439658"/>
            <a:ext cx="1052887" cy="276999"/>
          </a:xfrm>
        </p:spPr>
        <p:txBody>
          <a:bodyPr/>
          <a:lstStyle/>
          <a:p>
            <a:fld id="{70513BE8-C78F-45D0-83F1-20C75CE82E68}" type="slidenum">
              <a:rPr lang="ru-RU" smtClean="0"/>
              <a:t>10</a:t>
            </a:fld>
            <a:endParaRPr lang="ru-RU" dirty="0"/>
          </a:p>
        </p:txBody>
      </p:sp>
    </p:spTree>
    <p:extLst>
      <p:ext uri="{BB962C8B-B14F-4D97-AF65-F5344CB8AC3E}">
        <p14:creationId xmlns:p14="http://schemas.microsoft.com/office/powerpoint/2010/main" val="31410200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Диаграмма 4"/>
          <p:cNvGraphicFramePr/>
          <p:nvPr>
            <p:extLst>
              <p:ext uri="{D42A27DB-BD31-4B8C-83A1-F6EECF244321}">
                <p14:modId xmlns:p14="http://schemas.microsoft.com/office/powerpoint/2010/main" val="763479041"/>
              </p:ext>
            </p:extLst>
          </p:nvPr>
        </p:nvGraphicFramePr>
        <p:xfrm>
          <a:off x="607783" y="1221350"/>
          <a:ext cx="5376672" cy="3068043"/>
        </p:xfrm>
        <a:graphic>
          <a:graphicData uri="http://schemas.openxmlformats.org/drawingml/2006/chart">
            <c:chart xmlns:c="http://schemas.openxmlformats.org/drawingml/2006/chart" xmlns:r="http://schemas.openxmlformats.org/officeDocument/2006/relationships" r:id="rId2"/>
          </a:graphicData>
        </a:graphic>
      </p:graphicFrame>
      <p:sp>
        <p:nvSpPr>
          <p:cNvPr id="6" name="Прямоугольник 5"/>
          <p:cNvSpPr/>
          <p:nvPr/>
        </p:nvSpPr>
        <p:spPr>
          <a:xfrm>
            <a:off x="607783" y="851890"/>
            <a:ext cx="4555285" cy="369460"/>
          </a:xfrm>
          <a:prstGeom prst="rect">
            <a:avLst/>
          </a:prstGeom>
        </p:spPr>
        <p:txBody>
          <a:bodyPr wrap="none">
            <a:spAutoFit/>
          </a:bodyPr>
          <a:lstStyle/>
          <a:p>
            <a:pPr algn="ctr"/>
            <a:r>
              <a:rPr lang="ru-RU" sz="1801" b="1" dirty="0">
                <a:latin typeface="Times New Roman" pitchFamily="18" charset="0"/>
                <a:cs typeface="Times New Roman" pitchFamily="18" charset="0"/>
              </a:rPr>
              <a:t>Оборот розничной  торговли  (в тыс. руб.)</a:t>
            </a:r>
          </a:p>
        </p:txBody>
      </p:sp>
      <p:graphicFrame>
        <p:nvGraphicFramePr>
          <p:cNvPr id="7" name="Диаграмма 6"/>
          <p:cNvGraphicFramePr/>
          <p:nvPr>
            <p:extLst>
              <p:ext uri="{D42A27DB-BD31-4B8C-83A1-F6EECF244321}">
                <p14:modId xmlns:p14="http://schemas.microsoft.com/office/powerpoint/2010/main" val="2466999776"/>
              </p:ext>
            </p:extLst>
          </p:nvPr>
        </p:nvGraphicFramePr>
        <p:xfrm>
          <a:off x="3531534" y="4410067"/>
          <a:ext cx="5847422" cy="2485799"/>
        </p:xfrm>
        <a:graphic>
          <a:graphicData uri="http://schemas.openxmlformats.org/drawingml/2006/chart">
            <c:chart xmlns:c="http://schemas.openxmlformats.org/drawingml/2006/chart" xmlns:r="http://schemas.openxmlformats.org/officeDocument/2006/relationships" r:id="rId3"/>
          </a:graphicData>
        </a:graphic>
      </p:graphicFrame>
      <p:sp>
        <p:nvSpPr>
          <p:cNvPr id="8" name="Прямоугольник 7"/>
          <p:cNvSpPr/>
          <p:nvPr/>
        </p:nvSpPr>
        <p:spPr>
          <a:xfrm>
            <a:off x="6901836" y="844639"/>
            <a:ext cx="4954240" cy="369460"/>
          </a:xfrm>
          <a:prstGeom prst="rect">
            <a:avLst/>
          </a:prstGeom>
        </p:spPr>
        <p:txBody>
          <a:bodyPr wrap="none">
            <a:spAutoFit/>
          </a:bodyPr>
          <a:lstStyle/>
          <a:p>
            <a:pPr algn="ctr"/>
            <a:r>
              <a:rPr lang="ru-RU" sz="1801" b="1" dirty="0">
                <a:latin typeface="Times New Roman" pitchFamily="18" charset="0"/>
                <a:cs typeface="Times New Roman" pitchFamily="18" charset="0"/>
              </a:rPr>
              <a:t>Оборот  общественного  питания (в тыс. руб.)</a:t>
            </a:r>
          </a:p>
        </p:txBody>
      </p:sp>
      <p:graphicFrame>
        <p:nvGraphicFramePr>
          <p:cNvPr id="9" name="Диаграмма 8"/>
          <p:cNvGraphicFramePr/>
          <p:nvPr>
            <p:extLst>
              <p:ext uri="{D42A27DB-BD31-4B8C-83A1-F6EECF244321}">
                <p14:modId xmlns:p14="http://schemas.microsoft.com/office/powerpoint/2010/main" val="622465273"/>
              </p:ext>
            </p:extLst>
          </p:nvPr>
        </p:nvGraphicFramePr>
        <p:xfrm>
          <a:off x="6504215" y="1413335"/>
          <a:ext cx="5464629" cy="2769533"/>
        </p:xfrm>
        <a:graphic>
          <a:graphicData uri="http://schemas.openxmlformats.org/drawingml/2006/chart">
            <c:chart xmlns:c="http://schemas.openxmlformats.org/drawingml/2006/chart" xmlns:r="http://schemas.openxmlformats.org/officeDocument/2006/relationships" r:id="rId4"/>
          </a:graphicData>
        </a:graphic>
      </p:graphicFrame>
      <p:sp>
        <p:nvSpPr>
          <p:cNvPr id="10" name="Прямоугольник 9"/>
          <p:cNvSpPr/>
          <p:nvPr/>
        </p:nvSpPr>
        <p:spPr>
          <a:xfrm>
            <a:off x="4464371" y="4040607"/>
            <a:ext cx="3774559" cy="369460"/>
          </a:xfrm>
          <a:prstGeom prst="rect">
            <a:avLst/>
          </a:prstGeom>
        </p:spPr>
        <p:txBody>
          <a:bodyPr wrap="none">
            <a:spAutoFit/>
          </a:bodyPr>
          <a:lstStyle/>
          <a:p>
            <a:pPr algn="ctr"/>
            <a:r>
              <a:rPr lang="ru-RU" sz="1801" b="1" dirty="0">
                <a:latin typeface="Times New Roman" pitchFamily="18" charset="0"/>
                <a:cs typeface="Times New Roman" pitchFamily="18" charset="0"/>
              </a:rPr>
              <a:t>Объем платных услуг (в тыс. руб.)</a:t>
            </a:r>
          </a:p>
        </p:txBody>
      </p:sp>
      <p:sp>
        <p:nvSpPr>
          <p:cNvPr id="2" name="Прямоугольник 1"/>
          <p:cNvSpPr/>
          <p:nvPr/>
        </p:nvSpPr>
        <p:spPr>
          <a:xfrm>
            <a:off x="2206749" y="105480"/>
            <a:ext cx="7413568" cy="584775"/>
          </a:xfrm>
          <a:prstGeom prst="rect">
            <a:avLst/>
          </a:prstGeom>
        </p:spPr>
        <p:txBody>
          <a:bodyPr wrap="none">
            <a:spAutoFit/>
          </a:bodyPr>
          <a:lstStyle/>
          <a:p>
            <a:r>
              <a:rPr lang="ru-RU" sz="3200" b="1" dirty="0">
                <a:latin typeface="Times New Roman" panose="02020603050405020304" pitchFamily="18" charset="0"/>
                <a:cs typeface="Times New Roman" panose="02020603050405020304" pitchFamily="18" charset="0"/>
              </a:rPr>
              <a:t>Социально-экономические показатели</a:t>
            </a:r>
          </a:p>
        </p:txBody>
      </p:sp>
      <p:sp>
        <p:nvSpPr>
          <p:cNvPr id="4" name="Номер слайда 3"/>
          <p:cNvSpPr>
            <a:spLocks noGrp="1"/>
          </p:cNvSpPr>
          <p:nvPr>
            <p:ph type="sldNum" sz="quarter" idx="12"/>
          </p:nvPr>
        </p:nvSpPr>
        <p:spPr>
          <a:xfrm>
            <a:off x="-212123" y="6422074"/>
            <a:ext cx="1052887" cy="276999"/>
          </a:xfrm>
        </p:spPr>
        <p:txBody>
          <a:bodyPr/>
          <a:lstStyle/>
          <a:p>
            <a:fld id="{70513BE8-C78F-45D0-83F1-20C75CE82E68}" type="slidenum">
              <a:rPr lang="ru-RU" smtClean="0"/>
              <a:t>11</a:t>
            </a:fld>
            <a:endParaRPr lang="ru-RU" dirty="0"/>
          </a:p>
        </p:txBody>
      </p:sp>
    </p:spTree>
    <p:extLst>
      <p:ext uri="{BB962C8B-B14F-4D97-AF65-F5344CB8AC3E}">
        <p14:creationId xmlns:p14="http://schemas.microsoft.com/office/powerpoint/2010/main" val="7069388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56388" y="985235"/>
            <a:ext cx="10055255" cy="400110"/>
          </a:xfrm>
          <a:prstGeom prst="rect">
            <a:avLst/>
          </a:prstGeom>
        </p:spPr>
        <p:txBody>
          <a:bodyPr wrap="square">
            <a:spAutoFit/>
          </a:bodyPr>
          <a:lstStyle/>
          <a:p>
            <a:r>
              <a:rPr lang="ru-RU" sz="2000" dirty="0">
                <a:solidFill>
                  <a:srgbClr val="000000"/>
                </a:solidFill>
                <a:latin typeface="a_Albionic" panose="020B0903060703020204" pitchFamily="34" charset="-52"/>
              </a:rPr>
              <a:t>Среднемесячная номинальная начисленная заработная плата 1 работника, руб.</a:t>
            </a:r>
          </a:p>
        </p:txBody>
      </p:sp>
      <p:graphicFrame>
        <p:nvGraphicFramePr>
          <p:cNvPr id="4" name="Таблица 3"/>
          <p:cNvGraphicFramePr>
            <a:graphicFrameLocks noGrp="1"/>
          </p:cNvGraphicFramePr>
          <p:nvPr>
            <p:extLst>
              <p:ext uri="{D42A27DB-BD31-4B8C-83A1-F6EECF244321}">
                <p14:modId xmlns:p14="http://schemas.microsoft.com/office/powerpoint/2010/main" val="3668216632"/>
              </p:ext>
            </p:extLst>
          </p:nvPr>
        </p:nvGraphicFramePr>
        <p:xfrm>
          <a:off x="1855177" y="1582616"/>
          <a:ext cx="9068637" cy="3725984"/>
        </p:xfrm>
        <a:graphic>
          <a:graphicData uri="http://schemas.openxmlformats.org/drawingml/2006/table">
            <a:tbl>
              <a:tblPr firstRow="1" bandRow="1">
                <a:tableStyleId>{5C22544A-7EE6-4342-B048-85BDC9FD1C3A}</a:tableStyleId>
              </a:tblPr>
              <a:tblGrid>
                <a:gridCol w="3179320">
                  <a:extLst>
                    <a:ext uri="{9D8B030D-6E8A-4147-A177-3AD203B41FA5}">
                      <a16:colId xmlns:a16="http://schemas.microsoft.com/office/drawing/2014/main" val="20000"/>
                    </a:ext>
                  </a:extLst>
                </a:gridCol>
                <a:gridCol w="1254343">
                  <a:extLst>
                    <a:ext uri="{9D8B030D-6E8A-4147-A177-3AD203B41FA5}">
                      <a16:colId xmlns:a16="http://schemas.microsoft.com/office/drawing/2014/main" val="20001"/>
                    </a:ext>
                  </a:extLst>
                </a:gridCol>
                <a:gridCol w="1378265">
                  <a:extLst>
                    <a:ext uri="{9D8B030D-6E8A-4147-A177-3AD203B41FA5}">
                      <a16:colId xmlns:a16="http://schemas.microsoft.com/office/drawing/2014/main" val="20002"/>
                    </a:ext>
                  </a:extLst>
                </a:gridCol>
                <a:gridCol w="1489416">
                  <a:extLst>
                    <a:ext uri="{9D8B030D-6E8A-4147-A177-3AD203B41FA5}">
                      <a16:colId xmlns:a16="http://schemas.microsoft.com/office/drawing/2014/main" val="20003"/>
                    </a:ext>
                  </a:extLst>
                </a:gridCol>
                <a:gridCol w="1767293">
                  <a:extLst>
                    <a:ext uri="{9D8B030D-6E8A-4147-A177-3AD203B41FA5}">
                      <a16:colId xmlns:a16="http://schemas.microsoft.com/office/drawing/2014/main" val="20004"/>
                    </a:ext>
                  </a:extLst>
                </a:gridCol>
              </a:tblGrid>
              <a:tr h="466224">
                <a:tc>
                  <a:txBody>
                    <a:bodyPr/>
                    <a:lstStyle/>
                    <a:p>
                      <a:pPr algn="ctr"/>
                      <a:r>
                        <a:rPr lang="ru-RU" sz="1200" dirty="0">
                          <a:latin typeface="Times New Roman" panose="02020603050405020304" pitchFamily="18" charset="0"/>
                          <a:cs typeface="Times New Roman" panose="02020603050405020304" pitchFamily="18" charset="0"/>
                        </a:rPr>
                        <a:t>Наименование</a:t>
                      </a:r>
                    </a:p>
                  </a:txBody>
                  <a:tcPr marT="45721" marB="45721"/>
                </a:tc>
                <a:tc>
                  <a:txBody>
                    <a:bodyPr/>
                    <a:lstStyle/>
                    <a:p>
                      <a:pPr algn="ctr"/>
                      <a:r>
                        <a:rPr lang="ru-RU" sz="1200" dirty="0">
                          <a:latin typeface="Times New Roman" panose="02020603050405020304" pitchFamily="18" charset="0"/>
                          <a:cs typeface="Times New Roman" panose="02020603050405020304" pitchFamily="18" charset="0"/>
                        </a:rPr>
                        <a:t>Оценка 2024 год</a:t>
                      </a:r>
                    </a:p>
                  </a:txBody>
                  <a:tcPr marT="45721" marB="45721"/>
                </a:tc>
                <a:tc>
                  <a:txBody>
                    <a:bodyPr/>
                    <a:lstStyle/>
                    <a:p>
                      <a:pPr algn="ctr"/>
                      <a:r>
                        <a:rPr lang="ru-RU" sz="1200" dirty="0">
                          <a:latin typeface="Times New Roman" panose="02020603050405020304" pitchFamily="18" charset="0"/>
                          <a:cs typeface="Times New Roman" panose="02020603050405020304" pitchFamily="18" charset="0"/>
                        </a:rPr>
                        <a:t>Прогноз</a:t>
                      </a:r>
                    </a:p>
                    <a:p>
                      <a:pPr algn="ctr"/>
                      <a:r>
                        <a:rPr lang="ru-RU" sz="1200" dirty="0">
                          <a:latin typeface="Times New Roman" panose="02020603050405020304" pitchFamily="18" charset="0"/>
                          <a:cs typeface="Times New Roman" panose="02020603050405020304" pitchFamily="18" charset="0"/>
                        </a:rPr>
                        <a:t>2025 год</a:t>
                      </a:r>
                    </a:p>
                  </a:txBody>
                  <a:tcPr marT="45721" marB="45721"/>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sz="1200" dirty="0">
                          <a:latin typeface="Times New Roman" panose="02020603050405020304" pitchFamily="18" charset="0"/>
                          <a:cs typeface="Times New Roman" panose="02020603050405020304" pitchFamily="18" charset="0"/>
                        </a:rPr>
                        <a:t>Прогноз </a:t>
                      </a:r>
                    </a:p>
                    <a:p>
                      <a:pPr marL="0" marR="0" indent="0" algn="ctr" defTabSz="457200" rtl="0" eaLnBrk="1" fontAlgn="auto" latinLnBrk="0" hangingPunct="1">
                        <a:lnSpc>
                          <a:spcPct val="100000"/>
                        </a:lnSpc>
                        <a:spcBef>
                          <a:spcPts val="0"/>
                        </a:spcBef>
                        <a:spcAft>
                          <a:spcPts val="0"/>
                        </a:spcAft>
                        <a:buClrTx/>
                        <a:buSzTx/>
                        <a:buFontTx/>
                        <a:buNone/>
                        <a:tabLst/>
                        <a:defRPr/>
                      </a:pPr>
                      <a:r>
                        <a:rPr lang="ru-RU" sz="1200" dirty="0">
                          <a:latin typeface="Times New Roman" panose="02020603050405020304" pitchFamily="18" charset="0"/>
                          <a:cs typeface="Times New Roman" panose="02020603050405020304" pitchFamily="18" charset="0"/>
                        </a:rPr>
                        <a:t>2026</a:t>
                      </a:r>
                      <a:r>
                        <a:rPr lang="ru-RU" sz="1200" baseline="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год</a:t>
                      </a:r>
                    </a:p>
                  </a:txBody>
                  <a:tcPr marT="45721" marB="45721"/>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sz="1200" dirty="0">
                          <a:latin typeface="Times New Roman" panose="02020603050405020304" pitchFamily="18" charset="0"/>
                          <a:cs typeface="Times New Roman" panose="02020603050405020304" pitchFamily="18" charset="0"/>
                        </a:rPr>
                        <a:t>Прогноз </a:t>
                      </a:r>
                    </a:p>
                    <a:p>
                      <a:pPr marL="0" marR="0" indent="0" algn="ctr" defTabSz="457200" rtl="0" eaLnBrk="1" fontAlgn="auto" latinLnBrk="0" hangingPunct="1">
                        <a:lnSpc>
                          <a:spcPct val="100000"/>
                        </a:lnSpc>
                        <a:spcBef>
                          <a:spcPts val="0"/>
                        </a:spcBef>
                        <a:spcAft>
                          <a:spcPts val="0"/>
                        </a:spcAft>
                        <a:buClrTx/>
                        <a:buSzTx/>
                        <a:buFontTx/>
                        <a:buNone/>
                        <a:tabLst/>
                        <a:defRPr/>
                      </a:pPr>
                      <a:r>
                        <a:rPr lang="ru-RU" sz="1200" dirty="0">
                          <a:latin typeface="Times New Roman" panose="02020603050405020304" pitchFamily="18" charset="0"/>
                          <a:cs typeface="Times New Roman" panose="02020603050405020304" pitchFamily="18" charset="0"/>
                        </a:rPr>
                        <a:t>2027</a:t>
                      </a:r>
                      <a:r>
                        <a:rPr lang="ru-RU" sz="1200" baseline="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год</a:t>
                      </a:r>
                    </a:p>
                  </a:txBody>
                  <a:tcPr marT="45721" marB="45721"/>
                </a:tc>
                <a:extLst>
                  <a:ext uri="{0D108BD9-81ED-4DB2-BD59-A6C34878D82A}">
                    <a16:rowId xmlns:a16="http://schemas.microsoft.com/office/drawing/2014/main" val="10000"/>
                  </a:ext>
                </a:extLst>
              </a:tr>
              <a:tr h="46622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u-RU" sz="1400" dirty="0">
                          <a:solidFill>
                            <a:srgbClr val="000000"/>
                          </a:solidFill>
                          <a:latin typeface="Times New Roman" panose="02020603050405020304" pitchFamily="18" charset="0"/>
                          <a:cs typeface="Times New Roman" panose="02020603050405020304" pitchFamily="18" charset="0"/>
                        </a:rPr>
                        <a:t>Заработная плата муниципальных служащих</a:t>
                      </a:r>
                      <a:endParaRPr lang="ru-RU" sz="1400" b="0" i="0" dirty="0">
                        <a:solidFill>
                          <a:srgbClr val="000000"/>
                        </a:solidFill>
                        <a:effectLst/>
                        <a:latin typeface="Times New Roman" panose="02020603050405020304" pitchFamily="18" charset="0"/>
                        <a:cs typeface="Times New Roman" panose="02020603050405020304" pitchFamily="18" charset="0"/>
                      </a:endParaRPr>
                    </a:p>
                  </a:txBody>
                  <a:tcPr marT="45721" marB="45721"/>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40 647</a:t>
                      </a:r>
                    </a:p>
                    <a:p>
                      <a:pPr algn="ctr"/>
                      <a:endParaRPr lang="ru-RU" sz="1400" dirty="0">
                        <a:solidFill>
                          <a:schemeClr val="tx1"/>
                        </a:solidFill>
                        <a:latin typeface="Times New Roman" panose="02020603050405020304" pitchFamily="18" charset="0"/>
                        <a:cs typeface="Times New Roman" panose="02020603050405020304" pitchFamily="18" charset="0"/>
                      </a:endParaRPr>
                    </a:p>
                  </a:txBody>
                  <a:tcPr marT="45721" marB="45721"/>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40 647</a:t>
                      </a:r>
                    </a:p>
                  </a:txBody>
                  <a:tcPr marT="45721" marB="45721"/>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42 273</a:t>
                      </a:r>
                    </a:p>
                  </a:txBody>
                  <a:tcPr marT="45721" marB="45721"/>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42 273</a:t>
                      </a:r>
                    </a:p>
                  </a:txBody>
                  <a:tcPr marT="45721" marB="45721"/>
                </a:tc>
                <a:extLst>
                  <a:ext uri="{0D108BD9-81ED-4DB2-BD59-A6C34878D82A}">
                    <a16:rowId xmlns:a16="http://schemas.microsoft.com/office/drawing/2014/main" val="10001"/>
                  </a:ext>
                </a:extLst>
              </a:tr>
              <a:tr h="652712">
                <a:tc>
                  <a:txBody>
                    <a:bodyPr/>
                    <a:lstStyle/>
                    <a:p>
                      <a:r>
                        <a:rPr lang="ru-RU" sz="1400" b="0" i="0" kern="1200" dirty="0">
                          <a:solidFill>
                            <a:schemeClr val="dk1"/>
                          </a:solidFill>
                          <a:effectLst/>
                          <a:latin typeface="Times New Roman" panose="02020603050405020304" pitchFamily="18" charset="0"/>
                          <a:ea typeface="+mn-ea"/>
                          <a:cs typeface="Times New Roman" panose="02020603050405020304" pitchFamily="18" charset="0"/>
                        </a:rPr>
                        <a:t>Заработная плата учителей</a:t>
                      </a:r>
                    </a:p>
                    <a:p>
                      <a:r>
                        <a:rPr lang="ru-RU" sz="1400" b="0" i="0" kern="1200" dirty="0">
                          <a:solidFill>
                            <a:schemeClr val="dk1"/>
                          </a:solidFill>
                          <a:effectLst/>
                          <a:latin typeface="Times New Roman" panose="02020603050405020304" pitchFamily="18" charset="0"/>
                          <a:ea typeface="+mn-ea"/>
                          <a:cs typeface="Times New Roman" panose="02020603050405020304" pitchFamily="18" charset="0"/>
                        </a:rPr>
                        <a:t>общеобразовательных учреждений</a:t>
                      </a:r>
                    </a:p>
                  </a:txBody>
                  <a:tcPr marT="45721" marB="45721"/>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43 626</a:t>
                      </a:r>
                    </a:p>
                  </a:txBody>
                  <a:tcPr marT="45721" marB="45721"/>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48 565</a:t>
                      </a:r>
                    </a:p>
                  </a:txBody>
                  <a:tcPr marT="45721" marB="45721"/>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48 565</a:t>
                      </a:r>
                    </a:p>
                  </a:txBody>
                  <a:tcPr marT="45721" marB="45721"/>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48 565</a:t>
                      </a:r>
                    </a:p>
                  </a:txBody>
                  <a:tcPr marT="45721" marB="45721"/>
                </a:tc>
                <a:extLst>
                  <a:ext uri="{0D108BD9-81ED-4DB2-BD59-A6C34878D82A}">
                    <a16:rowId xmlns:a16="http://schemas.microsoft.com/office/drawing/2014/main" val="10002"/>
                  </a:ext>
                </a:extLst>
              </a:tr>
              <a:tr h="652712">
                <a:tc>
                  <a:txBody>
                    <a:bodyPr/>
                    <a:lstStyle/>
                    <a:p>
                      <a:r>
                        <a:rPr lang="ru-RU" sz="1400" b="0" i="0" kern="1200" dirty="0">
                          <a:solidFill>
                            <a:schemeClr val="dk1"/>
                          </a:solidFill>
                          <a:effectLst/>
                          <a:latin typeface="Times New Roman" panose="02020603050405020304" pitchFamily="18" charset="0"/>
                          <a:ea typeface="+mn-ea"/>
                          <a:cs typeface="Times New Roman" panose="02020603050405020304" pitchFamily="18" charset="0"/>
                        </a:rPr>
                        <a:t>Заработная плата учреждений культуры и</a:t>
                      </a:r>
                    </a:p>
                    <a:p>
                      <a:r>
                        <a:rPr lang="ru-RU" sz="1400" b="0" i="0" kern="1200" dirty="0">
                          <a:solidFill>
                            <a:schemeClr val="dk1"/>
                          </a:solidFill>
                          <a:effectLst/>
                          <a:latin typeface="Times New Roman" panose="02020603050405020304" pitchFamily="18" charset="0"/>
                          <a:ea typeface="+mn-ea"/>
                          <a:cs typeface="Times New Roman" panose="02020603050405020304" pitchFamily="18" charset="0"/>
                        </a:rPr>
                        <a:t>Искусства</a:t>
                      </a:r>
                    </a:p>
                  </a:txBody>
                  <a:tcPr marT="45721" marB="45721"/>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43 857,1</a:t>
                      </a:r>
                    </a:p>
                  </a:txBody>
                  <a:tcPr marT="45721" marB="45721"/>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48 291,7</a:t>
                      </a:r>
                    </a:p>
                  </a:txBody>
                  <a:tcPr marT="45721" marB="45721"/>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48 291,7</a:t>
                      </a:r>
                    </a:p>
                  </a:txBody>
                  <a:tcPr marT="45721" marB="45721"/>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48 291,7</a:t>
                      </a:r>
                    </a:p>
                  </a:txBody>
                  <a:tcPr marT="45721" marB="45721"/>
                </a:tc>
                <a:extLst>
                  <a:ext uri="{0D108BD9-81ED-4DB2-BD59-A6C34878D82A}">
                    <a16:rowId xmlns:a16="http://schemas.microsoft.com/office/drawing/2014/main" val="10003"/>
                  </a:ext>
                </a:extLst>
              </a:tr>
              <a:tr h="466224">
                <a:tc>
                  <a:txBody>
                    <a:bodyPr/>
                    <a:lstStyle/>
                    <a:p>
                      <a:r>
                        <a:rPr lang="ru-RU" sz="1400" b="0" i="0" kern="1200" dirty="0">
                          <a:solidFill>
                            <a:schemeClr val="dk1"/>
                          </a:solidFill>
                          <a:effectLst/>
                          <a:latin typeface="Times New Roman" panose="02020603050405020304" pitchFamily="18" charset="0"/>
                          <a:ea typeface="+mn-ea"/>
                          <a:cs typeface="Times New Roman" panose="02020603050405020304" pitchFamily="18" charset="0"/>
                        </a:rPr>
                        <a:t>Заработная плата дошкольных</a:t>
                      </a:r>
                    </a:p>
                    <a:p>
                      <a:r>
                        <a:rPr lang="ru-RU" sz="1400" b="0" i="0" kern="1200" dirty="0">
                          <a:solidFill>
                            <a:schemeClr val="dk1"/>
                          </a:solidFill>
                          <a:effectLst/>
                          <a:latin typeface="Times New Roman" panose="02020603050405020304" pitchFamily="18" charset="0"/>
                          <a:ea typeface="+mn-ea"/>
                          <a:cs typeface="Times New Roman" panose="02020603050405020304" pitchFamily="18" charset="0"/>
                        </a:rPr>
                        <a:t>образовательных учреждений</a:t>
                      </a:r>
                    </a:p>
                  </a:txBody>
                  <a:tcPr marT="45721" marB="45721"/>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35 373,0</a:t>
                      </a:r>
                    </a:p>
                  </a:txBody>
                  <a:tcPr marT="45721" marB="45721"/>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37 324</a:t>
                      </a:r>
                    </a:p>
                  </a:txBody>
                  <a:tcPr marT="45721" marB="45721"/>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37 324</a:t>
                      </a:r>
                    </a:p>
                  </a:txBody>
                  <a:tcPr marT="45721" marB="45721"/>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37 324</a:t>
                      </a:r>
                    </a:p>
                  </a:txBody>
                  <a:tcPr marT="45721" marB="45721"/>
                </a:tc>
                <a:extLst>
                  <a:ext uri="{0D108BD9-81ED-4DB2-BD59-A6C34878D82A}">
                    <a16:rowId xmlns:a16="http://schemas.microsoft.com/office/drawing/2014/main" val="10004"/>
                  </a:ext>
                </a:extLst>
              </a:tr>
              <a:tr h="839202">
                <a:tc>
                  <a:txBody>
                    <a:bodyPr/>
                    <a:lstStyle/>
                    <a:p>
                      <a:r>
                        <a:rPr lang="ru-RU" sz="1400" b="0" i="0" kern="1200" dirty="0">
                          <a:solidFill>
                            <a:schemeClr val="dk1"/>
                          </a:solidFill>
                          <a:effectLst/>
                          <a:latin typeface="Times New Roman" panose="02020603050405020304" pitchFamily="18" charset="0"/>
                          <a:ea typeface="+mn-ea"/>
                          <a:cs typeface="Times New Roman" panose="02020603050405020304" pitchFamily="18" charset="0"/>
                        </a:rPr>
                        <a:t>Заработная плата крупных и средних</a:t>
                      </a:r>
                    </a:p>
                    <a:p>
                      <a:r>
                        <a:rPr lang="ru-RU" sz="1400" b="0" i="0" kern="1200" dirty="0">
                          <a:solidFill>
                            <a:schemeClr val="dk1"/>
                          </a:solidFill>
                          <a:effectLst/>
                          <a:latin typeface="Times New Roman" panose="02020603050405020304" pitchFamily="18" charset="0"/>
                          <a:ea typeface="+mn-ea"/>
                          <a:cs typeface="Times New Roman" panose="02020603050405020304" pitchFamily="18" charset="0"/>
                        </a:rPr>
                        <a:t>предприятий и некоммерческих организаций (общая)</a:t>
                      </a:r>
                    </a:p>
                  </a:txBody>
                  <a:tcPr marT="45721" marB="45721"/>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53 696</a:t>
                      </a:r>
                    </a:p>
                  </a:txBody>
                  <a:tcPr marT="45721" marB="45721"/>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57 294,7</a:t>
                      </a:r>
                    </a:p>
                  </a:txBody>
                  <a:tcPr marT="45721" marB="45721"/>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60 880,5</a:t>
                      </a:r>
                    </a:p>
                  </a:txBody>
                  <a:tcPr marT="45721" marB="45721"/>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64 708,7</a:t>
                      </a:r>
                    </a:p>
                  </a:txBody>
                  <a:tcPr marT="45721" marB="45721"/>
                </a:tc>
                <a:extLst>
                  <a:ext uri="{0D108BD9-81ED-4DB2-BD59-A6C34878D82A}">
                    <a16:rowId xmlns:a16="http://schemas.microsoft.com/office/drawing/2014/main" val="10005"/>
                  </a:ext>
                </a:extLst>
              </a:tr>
            </a:tbl>
          </a:graphicData>
        </a:graphic>
      </p:graphicFrame>
      <p:pic>
        <p:nvPicPr>
          <p:cNvPr id="7" name="Рисунок 6"/>
          <p:cNvPicPr>
            <a:picLocks noChangeAspect="1"/>
          </p:cNvPicPr>
          <p:nvPr/>
        </p:nvPicPr>
        <p:blipFill>
          <a:blip r:embed="rId2"/>
          <a:stretch>
            <a:fillRect/>
          </a:stretch>
        </p:blipFill>
        <p:spPr>
          <a:xfrm>
            <a:off x="1728001" y="0"/>
            <a:ext cx="7663336" cy="853514"/>
          </a:xfrm>
          <a:prstGeom prst="rect">
            <a:avLst/>
          </a:prstGeom>
        </p:spPr>
      </p:pic>
      <p:sp>
        <p:nvSpPr>
          <p:cNvPr id="6" name="Номер слайда 5"/>
          <p:cNvSpPr>
            <a:spLocks noGrp="1"/>
          </p:cNvSpPr>
          <p:nvPr>
            <p:ph type="sldNum" sz="quarter" idx="12"/>
          </p:nvPr>
        </p:nvSpPr>
        <p:spPr>
          <a:xfrm>
            <a:off x="-300047" y="6413282"/>
            <a:ext cx="1052887" cy="276999"/>
          </a:xfrm>
        </p:spPr>
        <p:txBody>
          <a:bodyPr/>
          <a:lstStyle/>
          <a:p>
            <a:fld id="{70513BE8-C78F-45D0-83F1-20C75CE82E68}" type="slidenum">
              <a:rPr lang="ru-RU" smtClean="0"/>
              <a:t>12</a:t>
            </a:fld>
            <a:endParaRPr lang="ru-RU" dirty="0"/>
          </a:p>
        </p:txBody>
      </p:sp>
    </p:spTree>
    <p:extLst>
      <p:ext uri="{BB962C8B-B14F-4D97-AF65-F5344CB8AC3E}">
        <p14:creationId xmlns:p14="http://schemas.microsoft.com/office/powerpoint/2010/main" val="22586607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720283" y="0"/>
            <a:ext cx="6325065" cy="584775"/>
          </a:xfrm>
          <a:prstGeom prst="rect">
            <a:avLst/>
          </a:prstGeom>
        </p:spPr>
        <p:txBody>
          <a:bodyPr wrap="none">
            <a:spAutoFit/>
          </a:bodyPr>
          <a:lstStyle/>
          <a:p>
            <a:pPr lvl="0">
              <a:defRPr/>
            </a:pPr>
            <a:r>
              <a:rPr lang="ru-RU" sz="3200" b="1" dirty="0">
                <a:latin typeface="Times New Roman" panose="02020603050405020304" pitchFamily="18" charset="0"/>
                <a:cs typeface="Times New Roman" panose="02020603050405020304" pitchFamily="18" charset="0"/>
              </a:rPr>
              <a:t>Основные вопросы о бюджете </a:t>
            </a:r>
            <a:r>
              <a:rPr lang="ru-RU" sz="2800" b="1" dirty="0">
                <a:latin typeface="Times New Roman" panose="02020603050405020304" pitchFamily="18" charset="0"/>
                <a:cs typeface="Times New Roman" panose="02020603050405020304" pitchFamily="18" charset="0"/>
              </a:rPr>
              <a:t>(1)</a:t>
            </a:r>
          </a:p>
        </p:txBody>
      </p:sp>
      <p:sp>
        <p:nvSpPr>
          <p:cNvPr id="3" name="Прямоугольник 2"/>
          <p:cNvSpPr/>
          <p:nvPr/>
        </p:nvSpPr>
        <p:spPr>
          <a:xfrm>
            <a:off x="6889687" y="945343"/>
            <a:ext cx="5166511" cy="1323439"/>
          </a:xfrm>
          <a:prstGeom prst="rect">
            <a:avLst/>
          </a:prstGeom>
        </p:spPr>
        <p:txBody>
          <a:bodyPr wrap="square">
            <a:spAutoFit/>
          </a:bodyPr>
          <a:lstStyle/>
          <a:p>
            <a:pPr algn="ctr"/>
            <a:r>
              <a:rPr lang="ru-RU" sz="1600" b="1" dirty="0">
                <a:latin typeface="Times New Roman" panose="02020603050405020304" pitchFamily="18" charset="0"/>
                <a:cs typeface="Times New Roman" panose="02020603050405020304" pitchFamily="18" charset="0"/>
              </a:rPr>
              <a:t>Что такое «доходы» и «расходы»?</a:t>
            </a:r>
          </a:p>
          <a:p>
            <a:pPr algn="ctr"/>
            <a:endParaRPr lang="ru-RU" sz="1600" b="1" dirty="0">
              <a:latin typeface="Times New Roman" panose="02020603050405020304" pitchFamily="18" charset="0"/>
              <a:cs typeface="Times New Roman" panose="02020603050405020304" pitchFamily="18" charset="0"/>
            </a:endParaRPr>
          </a:p>
          <a:p>
            <a:r>
              <a:rPr lang="ru-RU" sz="1600" b="1" dirty="0">
                <a:latin typeface="Times New Roman" panose="02020603050405020304" pitchFamily="18" charset="0"/>
                <a:cs typeface="Times New Roman" panose="02020603050405020304" pitchFamily="18" charset="0"/>
              </a:rPr>
              <a:t>ДОХОДЫ БЮДЖЕТА </a:t>
            </a:r>
            <a:r>
              <a:rPr lang="ru-RU" sz="1600" dirty="0">
                <a:latin typeface="Times New Roman" panose="02020603050405020304" pitchFamily="18" charset="0"/>
                <a:cs typeface="Times New Roman" panose="02020603050405020304" pitchFamily="18" charset="0"/>
              </a:rPr>
              <a:t>– это поступающие в бюджет денежные средства.</a:t>
            </a:r>
          </a:p>
          <a:p>
            <a:r>
              <a:rPr lang="ru-RU" sz="1600" dirty="0">
                <a:latin typeface="Times New Roman" panose="02020603050405020304" pitchFamily="18" charset="0"/>
                <a:cs typeface="Times New Roman" panose="02020603050405020304" pitchFamily="18" charset="0"/>
              </a:rPr>
              <a:t> </a:t>
            </a:r>
          </a:p>
        </p:txBody>
      </p:sp>
      <p:sp>
        <p:nvSpPr>
          <p:cNvPr id="5" name="Прямоугольник 4"/>
          <p:cNvSpPr/>
          <p:nvPr/>
        </p:nvSpPr>
        <p:spPr>
          <a:xfrm>
            <a:off x="6889687" y="2022561"/>
            <a:ext cx="5319346" cy="3046988"/>
          </a:xfrm>
          <a:prstGeom prst="rect">
            <a:avLst/>
          </a:prstGeom>
        </p:spPr>
        <p:txBody>
          <a:bodyPr wrap="square">
            <a:spAutoFit/>
          </a:bodyPr>
          <a:lstStyle/>
          <a:p>
            <a:r>
              <a:rPr lang="ru-RU" sz="1600" b="1" dirty="0">
                <a:latin typeface="Times New Roman" panose="02020603050405020304" pitchFamily="18" charset="0"/>
                <a:cs typeface="Times New Roman" panose="02020603050405020304" pitchFamily="18" charset="0"/>
              </a:rPr>
              <a:t>РАСХОДЫ БЮДЖЕТА </a:t>
            </a:r>
            <a:r>
              <a:rPr lang="ru-RU" sz="1600" dirty="0">
                <a:latin typeface="Times New Roman" panose="02020603050405020304" pitchFamily="18" charset="0"/>
                <a:cs typeface="Times New Roman" panose="02020603050405020304" pitchFamily="18" charset="0"/>
              </a:rPr>
              <a:t>– это  выплачиваемые из бюджета денежные средства. </a:t>
            </a:r>
          </a:p>
          <a:p>
            <a:endParaRPr lang="ru-RU" sz="1600" dirty="0">
              <a:latin typeface="Times New Roman" panose="02020603050405020304" pitchFamily="18" charset="0"/>
              <a:cs typeface="Times New Roman" panose="02020603050405020304" pitchFamily="18" charset="0"/>
            </a:endParaRPr>
          </a:p>
          <a:p>
            <a:r>
              <a:rPr lang="ru-RU" sz="1600" dirty="0">
                <a:latin typeface="Times New Roman" panose="02020603050405020304" pitchFamily="18" charset="0"/>
                <a:cs typeface="Times New Roman" panose="02020603050405020304" pitchFamily="18" charset="0"/>
              </a:rPr>
              <a:t> Расходная часть бюджета формируется исходя                    из принципа обеспечения всех социальных обязательств       и поддержки муниципальных образований района.</a:t>
            </a:r>
          </a:p>
          <a:p>
            <a:endParaRPr lang="ru-RU" sz="1600" dirty="0">
              <a:latin typeface="Times New Roman" panose="02020603050405020304" pitchFamily="18" charset="0"/>
              <a:cs typeface="Times New Roman" panose="02020603050405020304" pitchFamily="18" charset="0"/>
            </a:endParaRPr>
          </a:p>
          <a:p>
            <a:r>
              <a:rPr lang="ru-RU" sz="1600" dirty="0">
                <a:latin typeface="Times New Roman" panose="02020603050405020304" pitchFamily="18" charset="0"/>
                <a:cs typeface="Times New Roman" panose="02020603050405020304" pitchFamily="18" charset="0"/>
              </a:rPr>
              <a:t> Расходы бюджета района планируются по ведомственной структуре, по разделам, подразделам, целевым статьям (муниципальным программам Дмитриевского района и непрограммным направлениям деятельности), группам видов расходов.</a:t>
            </a:r>
          </a:p>
        </p:txBody>
      </p:sp>
      <p:sp>
        <p:nvSpPr>
          <p:cNvPr id="15" name="Прямоугольник 14"/>
          <p:cNvSpPr/>
          <p:nvPr/>
        </p:nvSpPr>
        <p:spPr>
          <a:xfrm>
            <a:off x="515062" y="3516156"/>
            <a:ext cx="6096000" cy="1415772"/>
          </a:xfrm>
          <a:prstGeom prst="rect">
            <a:avLst/>
          </a:prstGeom>
        </p:spPr>
        <p:txBody>
          <a:bodyPr>
            <a:spAutoFit/>
          </a:bodyPr>
          <a:lstStyle/>
          <a:p>
            <a:r>
              <a:rPr lang="ru-RU" sz="1600" dirty="0">
                <a:latin typeface="Times New Roman" panose="02020603050405020304" pitchFamily="18" charset="0"/>
                <a:cs typeface="Times New Roman" panose="02020603050405020304" pitchFamily="18" charset="0"/>
              </a:rPr>
              <a:t>  </a:t>
            </a:r>
            <a:r>
              <a:rPr lang="ru-RU" b="1" dirty="0">
                <a:latin typeface="Times New Roman" panose="02020603050405020304" pitchFamily="18" charset="0"/>
                <a:cs typeface="Times New Roman" panose="02020603050405020304" pitchFamily="18" charset="0"/>
              </a:rPr>
              <a:t>Какой бывает бюджет?</a:t>
            </a:r>
          </a:p>
          <a:p>
            <a:endParaRPr lang="ru-RU" b="1" dirty="0">
              <a:latin typeface="Times New Roman" panose="02020603050405020304" pitchFamily="18" charset="0"/>
              <a:cs typeface="Times New Roman" panose="02020603050405020304" pitchFamily="18" charset="0"/>
            </a:endParaRPr>
          </a:p>
          <a:p>
            <a:r>
              <a:rPr lang="ru-RU" sz="1600" b="1" dirty="0">
                <a:latin typeface="Times New Roman" panose="02020603050405020304" pitchFamily="18" charset="0"/>
                <a:cs typeface="Times New Roman" panose="02020603050405020304" pitchFamily="18" charset="0"/>
              </a:rPr>
              <a:t> Дефицитный </a:t>
            </a:r>
            <a:r>
              <a:rPr lang="ru-RU" sz="1600" dirty="0">
                <a:latin typeface="Times New Roman" panose="02020603050405020304" pitchFamily="18" charset="0"/>
                <a:cs typeface="Times New Roman" panose="02020603050405020304" pitchFamily="18" charset="0"/>
              </a:rPr>
              <a:t>– расходы превышают доходы.</a:t>
            </a:r>
          </a:p>
          <a:p>
            <a:r>
              <a:rPr lang="ru-RU" sz="1600" dirty="0">
                <a:latin typeface="Times New Roman" panose="02020603050405020304" pitchFamily="18" charset="0"/>
                <a:cs typeface="Times New Roman" panose="02020603050405020304" pitchFamily="18" charset="0"/>
              </a:rPr>
              <a:t> </a:t>
            </a:r>
            <a:r>
              <a:rPr lang="ru-RU" sz="1600" b="1" dirty="0">
                <a:latin typeface="Times New Roman" panose="02020603050405020304" pitchFamily="18" charset="0"/>
                <a:cs typeface="Times New Roman" panose="02020603050405020304" pitchFamily="18" charset="0"/>
              </a:rPr>
              <a:t>Профицитный</a:t>
            </a:r>
            <a:r>
              <a:rPr lang="ru-RU" sz="1600" dirty="0">
                <a:latin typeface="Times New Roman" panose="02020603050405020304" pitchFamily="18" charset="0"/>
                <a:cs typeface="Times New Roman" panose="02020603050405020304" pitchFamily="18" charset="0"/>
              </a:rPr>
              <a:t> – доходы превышают расходы.</a:t>
            </a:r>
          </a:p>
          <a:p>
            <a:r>
              <a:rPr lang="ru-RU" sz="1600" dirty="0">
                <a:latin typeface="Times New Roman" panose="02020603050405020304" pitchFamily="18" charset="0"/>
                <a:cs typeface="Times New Roman" panose="02020603050405020304" pitchFamily="18" charset="0"/>
              </a:rPr>
              <a:t> </a:t>
            </a:r>
            <a:r>
              <a:rPr lang="ru-RU" sz="1600" b="1" dirty="0">
                <a:latin typeface="Times New Roman" panose="02020603050405020304" pitchFamily="18" charset="0"/>
                <a:cs typeface="Times New Roman" panose="02020603050405020304" pitchFamily="18" charset="0"/>
              </a:rPr>
              <a:t>Сбалансированный</a:t>
            </a:r>
            <a:r>
              <a:rPr lang="ru-RU" sz="1600" dirty="0">
                <a:latin typeface="Times New Roman" panose="02020603050405020304" pitchFamily="18" charset="0"/>
                <a:cs typeface="Times New Roman" panose="02020603050405020304" pitchFamily="18" charset="0"/>
              </a:rPr>
              <a:t> – расходы равны доходам</a:t>
            </a:r>
            <a:r>
              <a:rPr lang="ru-RU" dirty="0">
                <a:latin typeface="Times New Roman" panose="02020603050405020304" pitchFamily="18" charset="0"/>
                <a:cs typeface="Times New Roman" panose="02020603050405020304" pitchFamily="18" charset="0"/>
              </a:rPr>
              <a:t>.</a:t>
            </a:r>
          </a:p>
        </p:txBody>
      </p:sp>
      <p:sp>
        <p:nvSpPr>
          <p:cNvPr id="10" name="Прямоугольник 9"/>
          <p:cNvSpPr/>
          <p:nvPr/>
        </p:nvSpPr>
        <p:spPr>
          <a:xfrm>
            <a:off x="397367" y="1002372"/>
            <a:ext cx="6096000" cy="2031325"/>
          </a:xfrm>
          <a:prstGeom prst="rect">
            <a:avLst/>
          </a:prstGeom>
        </p:spPr>
        <p:txBody>
          <a:bodyPr>
            <a:spAutoFit/>
          </a:bodyPr>
          <a:lstStyle/>
          <a:p>
            <a:pPr>
              <a:buNone/>
            </a:pPr>
            <a:r>
              <a:rPr lang="ru-RU" b="1" dirty="0">
                <a:latin typeface="Times New Roman" panose="02020603050405020304" pitchFamily="18" charset="0"/>
                <a:cs typeface="Times New Roman" panose="02020603050405020304" pitchFamily="18" charset="0"/>
              </a:rPr>
              <a:t>Что такое бюджет?</a:t>
            </a:r>
          </a:p>
          <a:p>
            <a:pPr>
              <a:buNone/>
            </a:pPr>
            <a:endParaRPr lang="ru-RU" b="1" dirty="0">
              <a:latin typeface="Times New Roman" panose="02020603050405020304" pitchFamily="18" charset="0"/>
              <a:cs typeface="Times New Roman" panose="02020603050405020304" pitchFamily="18" charset="0"/>
            </a:endParaRPr>
          </a:p>
          <a:p>
            <a:pPr algn="just"/>
            <a:r>
              <a:rPr lang="ru-RU" b="1" dirty="0">
                <a:latin typeface="Times New Roman" panose="02020603050405020304" pitchFamily="18" charset="0"/>
                <a:cs typeface="Times New Roman" panose="02020603050405020304" pitchFamily="18" charset="0"/>
              </a:rPr>
              <a:t>БЮДЖЕТ – </a:t>
            </a:r>
            <a:r>
              <a:rPr lang="ru-RU" dirty="0">
                <a:latin typeface="Times New Roman" panose="02020603050405020304" pitchFamily="18" charset="0"/>
                <a:cs typeface="Times New Roman" panose="02020603050405020304" pitchFamily="18" charset="0"/>
              </a:rPr>
              <a:t>это форма образования и расходования денежных средств, предназначенных для финансового обеспечения задач и функций государства          и местного самоуправления, или проще говоря – это план доходов и расходов        на определенный период</a:t>
            </a:r>
            <a:r>
              <a:rPr lang="ru-RU" b="1" dirty="0">
                <a:latin typeface="Times New Roman" panose="02020603050405020304" pitchFamily="18" charset="0"/>
                <a:cs typeface="Times New Roman" panose="02020603050405020304" pitchFamily="18" charset="0"/>
              </a:rPr>
              <a:t>.</a:t>
            </a:r>
          </a:p>
        </p:txBody>
      </p:sp>
      <p:sp>
        <p:nvSpPr>
          <p:cNvPr id="6" name="Номер слайда 5"/>
          <p:cNvSpPr>
            <a:spLocks noGrp="1"/>
          </p:cNvSpPr>
          <p:nvPr>
            <p:ph type="sldNum" sz="quarter" idx="12"/>
          </p:nvPr>
        </p:nvSpPr>
        <p:spPr>
          <a:xfrm>
            <a:off x="-247292" y="6448451"/>
            <a:ext cx="1052887" cy="276999"/>
          </a:xfrm>
        </p:spPr>
        <p:txBody>
          <a:bodyPr/>
          <a:lstStyle/>
          <a:p>
            <a:fld id="{70513BE8-C78F-45D0-83F1-20C75CE82E68}" type="slidenum">
              <a:rPr lang="ru-RU" smtClean="0"/>
              <a:t>13</a:t>
            </a:fld>
            <a:endParaRPr lang="ru-RU" dirty="0"/>
          </a:p>
        </p:txBody>
      </p:sp>
    </p:spTree>
    <p:extLst>
      <p:ext uri="{BB962C8B-B14F-4D97-AF65-F5344CB8AC3E}">
        <p14:creationId xmlns:p14="http://schemas.microsoft.com/office/powerpoint/2010/main" val="25446403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447924" y="1243310"/>
            <a:ext cx="6124575" cy="923330"/>
          </a:xfrm>
          <a:prstGeom prst="rect">
            <a:avLst/>
          </a:prstGeom>
        </p:spPr>
        <p:txBody>
          <a:bodyPr wrap="square">
            <a:spAutoFit/>
          </a:bodyPr>
          <a:lstStyle/>
          <a:p>
            <a:pPr algn="ctr"/>
            <a:r>
              <a:rPr lang="ru-RU" b="1" dirty="0">
                <a:latin typeface="Times New Roman" panose="02020603050405020304" pitchFamily="18" charset="0"/>
                <a:cs typeface="Times New Roman" panose="02020603050405020304" pitchFamily="18" charset="0"/>
              </a:rPr>
              <a:t>Межбюджетные трансферты </a:t>
            </a:r>
          </a:p>
          <a:p>
            <a:pPr algn="ctr"/>
            <a:r>
              <a:rPr lang="ru-RU" dirty="0">
                <a:latin typeface="Times New Roman" panose="02020603050405020304" pitchFamily="18" charset="0"/>
                <a:cs typeface="Times New Roman" panose="02020603050405020304" pitchFamily="18" charset="0"/>
              </a:rPr>
              <a:t>Денежные средства, перечисляемые из одного бюджета бюджетной системы Российской Федерации другому.</a:t>
            </a:r>
          </a:p>
        </p:txBody>
      </p:sp>
      <p:sp>
        <p:nvSpPr>
          <p:cNvPr id="4" name="Прямоугольник 3"/>
          <p:cNvSpPr/>
          <p:nvPr/>
        </p:nvSpPr>
        <p:spPr>
          <a:xfrm>
            <a:off x="161924" y="2972088"/>
            <a:ext cx="3486151" cy="3016210"/>
          </a:xfrm>
          <a:prstGeom prst="rect">
            <a:avLst/>
          </a:prstGeom>
        </p:spPr>
        <p:txBody>
          <a:bodyPr wrap="square">
            <a:spAutoFit/>
          </a:bodyPr>
          <a:lstStyle/>
          <a:p>
            <a:pPr algn="ctr"/>
            <a:r>
              <a:rPr lang="ru-RU" sz="2800" dirty="0">
                <a:latin typeface="Times New Roman" panose="02020603050405020304" pitchFamily="18" charset="0"/>
                <a:cs typeface="Times New Roman" panose="02020603050405020304" pitchFamily="18" charset="0"/>
              </a:rPr>
              <a:t>Субсидии</a:t>
            </a:r>
            <a:r>
              <a:rPr lang="ru-RU" sz="2800" dirty="0">
                <a:solidFill>
                  <a:srgbClr val="7030A0"/>
                </a:solidFill>
                <a:latin typeface="Times New Roman" panose="02020603050405020304" pitchFamily="18" charset="0"/>
                <a:cs typeface="Times New Roman" panose="02020603050405020304" pitchFamily="18" charset="0"/>
              </a:rPr>
              <a:t> </a:t>
            </a:r>
          </a:p>
          <a:p>
            <a:pPr algn="ctr"/>
            <a:r>
              <a:rPr lang="ru-RU" dirty="0">
                <a:latin typeface="Times New Roman" panose="02020603050405020304" pitchFamily="18" charset="0"/>
                <a:cs typeface="Times New Roman" panose="02020603050405020304" pitchFamily="18" charset="0"/>
              </a:rPr>
              <a:t>Предоставляются на условиях долевого софинансирования расходов других бюджетов.</a:t>
            </a:r>
          </a:p>
          <a:p>
            <a:pPr algn="ctr"/>
            <a:endParaRPr lang="ru-RU" dirty="0">
              <a:latin typeface="Times New Roman" panose="02020603050405020304" pitchFamily="18" charset="0"/>
              <a:cs typeface="Times New Roman" panose="02020603050405020304" pitchFamily="18" charset="0"/>
            </a:endParaRPr>
          </a:p>
          <a:p>
            <a:pPr algn="ctr"/>
            <a:r>
              <a:rPr lang="ru-RU" dirty="0">
                <a:solidFill>
                  <a:srgbClr val="7030A0"/>
                </a:solidFill>
                <a:latin typeface="Times New Roman" panose="02020603050405020304" pitchFamily="18" charset="0"/>
                <a:cs typeface="Times New Roman" panose="02020603050405020304" pitchFamily="18" charset="0"/>
              </a:rPr>
              <a:t>Аналогия в семейном бюджете: </a:t>
            </a:r>
            <a:r>
              <a:rPr lang="ru-RU" dirty="0">
                <a:latin typeface="Times New Roman" panose="02020603050405020304" pitchFamily="18" charset="0"/>
                <a:cs typeface="Times New Roman" panose="02020603050405020304" pitchFamily="18" charset="0"/>
              </a:rPr>
              <a:t>вы «добавляете» деньги для того, чтобы Ваш  ребёнок купил себе новый телефон (а остальные он накопил сам).</a:t>
            </a:r>
          </a:p>
        </p:txBody>
      </p:sp>
      <p:sp>
        <p:nvSpPr>
          <p:cNvPr id="5" name="Прямоугольник 4"/>
          <p:cNvSpPr/>
          <p:nvPr/>
        </p:nvSpPr>
        <p:spPr>
          <a:xfrm>
            <a:off x="4019548" y="2805410"/>
            <a:ext cx="3619501" cy="3293209"/>
          </a:xfrm>
          <a:prstGeom prst="rect">
            <a:avLst/>
          </a:prstGeom>
        </p:spPr>
        <p:txBody>
          <a:bodyPr wrap="square">
            <a:spAutoFit/>
          </a:bodyPr>
          <a:lstStyle/>
          <a:p>
            <a:pPr algn="ctr"/>
            <a:r>
              <a:rPr lang="ru-RU" sz="2800" dirty="0">
                <a:latin typeface="Times New Roman" panose="02020603050405020304" pitchFamily="18" charset="0"/>
                <a:cs typeface="Times New Roman" panose="02020603050405020304" pitchFamily="18" charset="0"/>
              </a:rPr>
              <a:t>Субвенции </a:t>
            </a:r>
          </a:p>
          <a:p>
            <a:pPr algn="ctr"/>
            <a:r>
              <a:rPr lang="ru-RU" dirty="0">
                <a:latin typeface="Times New Roman" panose="02020603050405020304" pitchFamily="18" charset="0"/>
                <a:cs typeface="Times New Roman" panose="02020603050405020304" pitchFamily="18" charset="0"/>
              </a:rPr>
              <a:t>Предоставляются на финансирование «переданных» другим публично-правовым образованием полномочий.</a:t>
            </a:r>
          </a:p>
          <a:p>
            <a:pPr algn="ctr"/>
            <a:endParaRPr lang="ru-RU" dirty="0">
              <a:latin typeface="Times New Roman" panose="02020603050405020304" pitchFamily="18" charset="0"/>
              <a:cs typeface="Times New Roman" panose="02020603050405020304" pitchFamily="18" charset="0"/>
            </a:endParaRPr>
          </a:p>
          <a:p>
            <a:pPr algn="ctr"/>
            <a:r>
              <a:rPr lang="ru-RU" dirty="0">
                <a:latin typeface="Times New Roman" panose="02020603050405020304" pitchFamily="18" charset="0"/>
                <a:cs typeface="Times New Roman" panose="02020603050405020304" pitchFamily="18" charset="0"/>
              </a:rPr>
              <a:t> </a:t>
            </a:r>
            <a:r>
              <a:rPr lang="ru-RU" dirty="0">
                <a:solidFill>
                  <a:srgbClr val="7030A0"/>
                </a:solidFill>
                <a:latin typeface="Times New Roman" panose="02020603050405020304" pitchFamily="18" charset="0"/>
                <a:cs typeface="Times New Roman" panose="02020603050405020304" pitchFamily="18" charset="0"/>
              </a:rPr>
              <a:t>Аналогия в семейном бюджете: </a:t>
            </a:r>
            <a:r>
              <a:rPr lang="ru-RU" dirty="0">
                <a:latin typeface="Times New Roman" panose="02020603050405020304" pitchFamily="18" charset="0"/>
                <a:cs typeface="Times New Roman" panose="02020603050405020304" pitchFamily="18" charset="0"/>
              </a:rPr>
              <a:t>вы даете своему ребёнку деньги и посылаете в магазин купить продукты (по списку).</a:t>
            </a:r>
          </a:p>
          <a:p>
            <a:pPr algn="ctr"/>
            <a:endParaRPr lang="ru-RU" dirty="0"/>
          </a:p>
        </p:txBody>
      </p:sp>
      <p:sp>
        <p:nvSpPr>
          <p:cNvPr id="6" name="Прямоугольник 5"/>
          <p:cNvSpPr/>
          <p:nvPr/>
        </p:nvSpPr>
        <p:spPr>
          <a:xfrm>
            <a:off x="8153399" y="2805410"/>
            <a:ext cx="3181351" cy="3293209"/>
          </a:xfrm>
          <a:prstGeom prst="rect">
            <a:avLst/>
          </a:prstGeom>
        </p:spPr>
        <p:txBody>
          <a:bodyPr wrap="square">
            <a:spAutoFit/>
          </a:bodyPr>
          <a:lstStyle/>
          <a:p>
            <a:pPr algn="ctr"/>
            <a:r>
              <a:rPr lang="ru-RU" sz="2800" dirty="0">
                <a:latin typeface="Times New Roman" panose="02020603050405020304" pitchFamily="18" charset="0"/>
                <a:cs typeface="Times New Roman" panose="02020603050405020304" pitchFamily="18" charset="0"/>
              </a:rPr>
              <a:t>Дотации</a:t>
            </a:r>
          </a:p>
          <a:p>
            <a:pPr algn="ctr"/>
            <a:r>
              <a:rPr lang="ru-RU" dirty="0">
                <a:latin typeface="Times New Roman" panose="02020603050405020304" pitchFamily="18" charset="0"/>
                <a:cs typeface="Times New Roman" panose="02020603050405020304" pitchFamily="18" charset="0"/>
              </a:rPr>
              <a:t> Предоставляются на безвозмездной и безвозвратной основе без определения конкретной цели их использования. </a:t>
            </a:r>
          </a:p>
          <a:p>
            <a:pPr algn="ctr"/>
            <a:endParaRPr lang="ru-RU" dirty="0">
              <a:latin typeface="Times New Roman" panose="02020603050405020304" pitchFamily="18" charset="0"/>
              <a:cs typeface="Times New Roman" panose="02020603050405020304" pitchFamily="18" charset="0"/>
            </a:endParaRPr>
          </a:p>
          <a:p>
            <a:pPr algn="ctr"/>
            <a:r>
              <a:rPr lang="ru-RU" dirty="0">
                <a:solidFill>
                  <a:srgbClr val="7030A0"/>
                </a:solidFill>
                <a:latin typeface="Times New Roman" panose="02020603050405020304" pitchFamily="18" charset="0"/>
                <a:cs typeface="Times New Roman" panose="02020603050405020304" pitchFamily="18" charset="0"/>
              </a:rPr>
              <a:t>Аналогия в семейном бюджете: </a:t>
            </a:r>
            <a:r>
              <a:rPr lang="ru-RU" dirty="0">
                <a:latin typeface="Times New Roman" panose="02020603050405020304" pitchFamily="18" charset="0"/>
                <a:cs typeface="Times New Roman" panose="02020603050405020304" pitchFamily="18" charset="0"/>
              </a:rPr>
              <a:t>вы даете своему ребёнку «карманные деньги».</a:t>
            </a:r>
          </a:p>
          <a:p>
            <a:pPr algn="ctr"/>
            <a:endParaRPr lang="ru-RU" dirty="0">
              <a:latin typeface="Times New Roman" panose="02020603050405020304" pitchFamily="18" charset="0"/>
              <a:cs typeface="Times New Roman" panose="02020603050405020304" pitchFamily="18" charset="0"/>
            </a:endParaRPr>
          </a:p>
        </p:txBody>
      </p:sp>
      <p:pic>
        <p:nvPicPr>
          <p:cNvPr id="7" name="Рисунок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0173" y="1066067"/>
            <a:ext cx="1769452" cy="1769452"/>
          </a:xfrm>
          <a:prstGeom prst="rect">
            <a:avLst/>
          </a:prstGeom>
        </p:spPr>
      </p:pic>
      <p:sp>
        <p:nvSpPr>
          <p:cNvPr id="9" name="Прямоугольник 8"/>
          <p:cNvSpPr/>
          <p:nvPr/>
        </p:nvSpPr>
        <p:spPr>
          <a:xfrm>
            <a:off x="3074142" y="145474"/>
            <a:ext cx="6325065" cy="584775"/>
          </a:xfrm>
          <a:prstGeom prst="rect">
            <a:avLst/>
          </a:prstGeom>
        </p:spPr>
        <p:txBody>
          <a:bodyPr wrap="none">
            <a:spAutoFit/>
          </a:bodyPr>
          <a:lstStyle/>
          <a:p>
            <a:pPr lvl="0">
              <a:defRPr/>
            </a:pPr>
            <a:r>
              <a:rPr lang="ru-RU" sz="3200" b="1" dirty="0">
                <a:latin typeface="Times New Roman" panose="02020603050405020304" pitchFamily="18" charset="0"/>
                <a:cs typeface="Times New Roman" panose="02020603050405020304" pitchFamily="18" charset="0"/>
              </a:rPr>
              <a:t>Основные вопросы о бюджете</a:t>
            </a:r>
            <a:r>
              <a:rPr lang="ru-RU" sz="2400" b="1" dirty="0">
                <a:latin typeface="Times New Roman" panose="02020603050405020304" pitchFamily="18" charset="0"/>
                <a:cs typeface="Times New Roman" panose="02020603050405020304" pitchFamily="18" charset="0"/>
              </a:rPr>
              <a:t> (2)</a:t>
            </a:r>
          </a:p>
        </p:txBody>
      </p:sp>
      <p:sp>
        <p:nvSpPr>
          <p:cNvPr id="8" name="Номер слайда 7"/>
          <p:cNvSpPr>
            <a:spLocks noGrp="1"/>
          </p:cNvSpPr>
          <p:nvPr>
            <p:ph type="sldNum" sz="quarter" idx="12"/>
          </p:nvPr>
        </p:nvSpPr>
        <p:spPr>
          <a:xfrm>
            <a:off x="-364520" y="6375618"/>
            <a:ext cx="1052887" cy="276999"/>
          </a:xfrm>
        </p:spPr>
        <p:txBody>
          <a:bodyPr/>
          <a:lstStyle/>
          <a:p>
            <a:fld id="{70513BE8-C78F-45D0-83F1-20C75CE82E68}" type="slidenum">
              <a:rPr lang="ru-RU" smtClean="0"/>
              <a:t>14</a:t>
            </a:fld>
            <a:endParaRPr lang="ru-RU" dirty="0"/>
          </a:p>
        </p:txBody>
      </p:sp>
    </p:spTree>
    <p:extLst>
      <p:ext uri="{BB962C8B-B14F-4D97-AF65-F5344CB8AC3E}">
        <p14:creationId xmlns:p14="http://schemas.microsoft.com/office/powerpoint/2010/main" val="16382549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573657" y="3338846"/>
            <a:ext cx="5452085" cy="1908215"/>
          </a:xfrm>
          <a:prstGeom prst="rect">
            <a:avLst/>
          </a:prstGeom>
        </p:spPr>
        <p:txBody>
          <a:bodyPr wrap="square">
            <a:spAutoFit/>
          </a:bodyPr>
          <a:lstStyle/>
          <a:p>
            <a:pPr lvl="0" algn="ctr"/>
            <a:r>
              <a:rPr lang="ru-RU" sz="2800" b="1" dirty="0">
                <a:latin typeface="a_Albionic" panose="020B0903060703020204" pitchFamily="34" charset="-52"/>
              </a:rPr>
              <a:t>Муниципальный</a:t>
            </a:r>
            <a:r>
              <a:rPr lang="ru-RU" sz="2800" dirty="0">
                <a:latin typeface="a_Albionic" panose="020B0903060703020204" pitchFamily="34" charset="-52"/>
              </a:rPr>
              <a:t> </a:t>
            </a:r>
            <a:r>
              <a:rPr lang="ru-RU" sz="2800" b="1" dirty="0">
                <a:latin typeface="a_Albionic" panose="020B0903060703020204" pitchFamily="34" charset="-52"/>
              </a:rPr>
              <a:t>долг</a:t>
            </a:r>
            <a:r>
              <a:rPr lang="ru-RU" sz="2800" dirty="0">
                <a:latin typeface="a_Albionic" panose="020B0903060703020204" pitchFamily="34" charset="-52"/>
              </a:rPr>
              <a:t>- </a:t>
            </a:r>
          </a:p>
          <a:p>
            <a:pPr lvl="0"/>
            <a:r>
              <a:rPr lang="ru-RU" dirty="0">
                <a:latin typeface="Times New Roman" panose="02020603050405020304" pitchFamily="18" charset="0"/>
                <a:cs typeface="Times New Roman" panose="02020603050405020304" pitchFamily="18" charset="0"/>
              </a:rPr>
              <a:t>сумма задолженностей </a:t>
            </a:r>
            <a:r>
              <a:rPr lang="ru-RU" b="1" dirty="0">
                <a:latin typeface="Times New Roman" panose="02020603050405020304" pitchFamily="18" charset="0"/>
                <a:cs typeface="Times New Roman" panose="02020603050405020304" pitchFamily="18" charset="0"/>
              </a:rPr>
              <a:t>муниципального</a:t>
            </a:r>
            <a:r>
              <a:rPr lang="ru-RU" dirty="0">
                <a:latin typeface="Times New Roman" panose="02020603050405020304" pitchFamily="18" charset="0"/>
                <a:cs typeface="Times New Roman" panose="02020603050405020304" pitchFamily="18" charset="0"/>
              </a:rPr>
              <a:t> </a:t>
            </a:r>
          </a:p>
          <a:p>
            <a:pPr lvl="0"/>
            <a:r>
              <a:rPr lang="ru-RU" dirty="0">
                <a:latin typeface="Times New Roman" panose="02020603050405020304" pitchFamily="18" charset="0"/>
                <a:cs typeface="Times New Roman" panose="02020603050405020304" pitchFamily="18" charset="0"/>
              </a:rPr>
              <a:t>образования, в которую входят непогашенные долговые обязательства(</a:t>
            </a:r>
            <a:r>
              <a:rPr lang="ru-RU" altLang="ru-RU" i="1" dirty="0">
                <a:latin typeface="Times New Roman" panose="02020603050405020304" pitchFamily="18" charset="0"/>
                <a:cs typeface="Times New Roman" panose="02020603050405020304" pitchFamily="18" charset="0"/>
              </a:rPr>
              <a:t> т.е. кредитов, муниципальных ценных бумаг)</a:t>
            </a:r>
            <a:r>
              <a:rPr lang="ru-RU" dirty="0">
                <a:latin typeface="Times New Roman" panose="02020603050405020304" pitchFamily="18" charset="0"/>
                <a:cs typeface="Times New Roman" panose="02020603050405020304" pitchFamily="18" charset="0"/>
              </a:rPr>
              <a:t> и проценты по ним, </a:t>
            </a:r>
            <a:r>
              <a:rPr lang="ru-RU" altLang="ru-RU" i="1" dirty="0">
                <a:latin typeface="Times New Roman" panose="02020603050405020304" pitchFamily="18" charset="0"/>
                <a:cs typeface="Times New Roman" panose="02020603050405020304" pitchFamily="18" charset="0"/>
              </a:rPr>
              <a:t>принятые на себя районом.</a:t>
            </a:r>
            <a:endParaRPr lang="ru-RU" dirty="0">
              <a:latin typeface="Times New Roman" panose="02020603050405020304" pitchFamily="18" charset="0"/>
              <a:cs typeface="Times New Roman" panose="02020603050405020304" pitchFamily="18" charset="0"/>
            </a:endParaRPr>
          </a:p>
        </p:txBody>
      </p:sp>
      <p:sp>
        <p:nvSpPr>
          <p:cNvPr id="9" name="Прямоугольник 8"/>
          <p:cNvSpPr/>
          <p:nvPr/>
        </p:nvSpPr>
        <p:spPr>
          <a:xfrm>
            <a:off x="1103276" y="836645"/>
            <a:ext cx="6096000" cy="2462213"/>
          </a:xfrm>
          <a:prstGeom prst="rect">
            <a:avLst/>
          </a:prstGeom>
        </p:spPr>
        <p:txBody>
          <a:bodyPr>
            <a:spAutoFit/>
          </a:bodyPr>
          <a:lstStyle/>
          <a:p>
            <a:pPr algn="ctr"/>
            <a:r>
              <a:rPr lang="ru-RU" sz="2800" b="1" dirty="0">
                <a:latin typeface="a_Albionic" panose="020B0903060703020204" pitchFamily="34" charset="-52"/>
              </a:rPr>
              <a:t>Муниципальная</a:t>
            </a:r>
            <a:r>
              <a:rPr lang="ru-RU" sz="2800" dirty="0">
                <a:latin typeface="a_Albionic" panose="020B0903060703020204" pitchFamily="34" charset="-52"/>
              </a:rPr>
              <a:t> </a:t>
            </a:r>
            <a:r>
              <a:rPr lang="ru-RU" sz="2800" b="1" dirty="0">
                <a:latin typeface="a_Albionic" panose="020B0903060703020204" pitchFamily="34" charset="-52"/>
              </a:rPr>
              <a:t>программа </a:t>
            </a:r>
            <a:r>
              <a:rPr lang="ru-RU" dirty="0">
                <a:solidFill>
                  <a:srgbClr val="333333"/>
                </a:solidFill>
                <a:latin typeface="YS Text"/>
              </a:rPr>
              <a:t> – это </a:t>
            </a:r>
            <a:r>
              <a:rPr lang="ru-RU" dirty="0">
                <a:solidFill>
                  <a:srgbClr val="333333"/>
                </a:solidFill>
                <a:latin typeface="Times New Roman" panose="02020603050405020304" pitchFamily="18" charset="0"/>
                <a:cs typeface="Times New Roman" panose="02020603050405020304" pitchFamily="18" charset="0"/>
              </a:rPr>
              <a:t>документ </a:t>
            </a:r>
            <a:r>
              <a:rPr lang="ru-RU" b="1" dirty="0">
                <a:solidFill>
                  <a:srgbClr val="333333"/>
                </a:solidFill>
                <a:latin typeface="Times New Roman" panose="02020603050405020304" pitchFamily="18" charset="0"/>
                <a:cs typeface="Times New Roman" panose="02020603050405020304" pitchFamily="18" charset="0"/>
              </a:rPr>
              <a:t>муниципального</a:t>
            </a:r>
            <a:r>
              <a:rPr lang="ru-RU" dirty="0">
                <a:solidFill>
                  <a:srgbClr val="333333"/>
                </a:solidFill>
                <a:latin typeface="Times New Roman" panose="02020603050405020304" pitchFamily="18" charset="0"/>
                <a:cs typeface="Times New Roman" panose="02020603050405020304" pitchFamily="18" charset="0"/>
              </a:rPr>
              <a:t> планирования, представляющий собой комплекс взаимоувязанных мероприятий и инструментов, реализуемых органами местного самоуправления в целях достижения целей и задач социально-экономического развития </a:t>
            </a:r>
            <a:r>
              <a:rPr lang="ru-RU" b="1" dirty="0">
                <a:solidFill>
                  <a:srgbClr val="333333"/>
                </a:solidFill>
                <a:latin typeface="Times New Roman" panose="02020603050405020304" pitchFamily="18" charset="0"/>
                <a:cs typeface="Times New Roman" panose="02020603050405020304" pitchFamily="18" charset="0"/>
              </a:rPr>
              <a:t>муниципального</a:t>
            </a:r>
            <a:r>
              <a:rPr lang="ru-RU" dirty="0">
                <a:solidFill>
                  <a:srgbClr val="333333"/>
                </a:solidFill>
                <a:latin typeface="Times New Roman" panose="02020603050405020304" pitchFamily="18" charset="0"/>
                <a:cs typeface="Times New Roman" panose="02020603050405020304" pitchFamily="18" charset="0"/>
              </a:rPr>
              <a:t> образования в определенной сфере деятельности.</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72873" y="836645"/>
            <a:ext cx="4376566" cy="5004402"/>
          </a:xfrm>
          <a:prstGeom prst="rect">
            <a:avLst/>
          </a:prstGeom>
        </p:spPr>
      </p:pic>
      <p:sp>
        <p:nvSpPr>
          <p:cNvPr id="5" name="Прямоугольник 4"/>
          <p:cNvSpPr/>
          <p:nvPr/>
        </p:nvSpPr>
        <p:spPr>
          <a:xfrm>
            <a:off x="2251267" y="98806"/>
            <a:ext cx="7532483" cy="584775"/>
          </a:xfrm>
          <a:prstGeom prst="rect">
            <a:avLst/>
          </a:prstGeom>
        </p:spPr>
        <p:txBody>
          <a:bodyPr wrap="square">
            <a:spAutoFit/>
          </a:bodyPr>
          <a:lstStyle/>
          <a:p>
            <a:pPr lvl="0" algn="ctr">
              <a:defRPr/>
            </a:pPr>
            <a:r>
              <a:rPr lang="ru-RU" sz="3200" b="1" dirty="0">
                <a:latin typeface="Times New Roman" panose="02020603050405020304" pitchFamily="18" charset="0"/>
                <a:cs typeface="Times New Roman" panose="02020603050405020304" pitchFamily="18" charset="0"/>
              </a:rPr>
              <a:t>Основные вопросы о бюджете </a:t>
            </a:r>
            <a:r>
              <a:rPr lang="ru-RU" sz="2400" b="1" dirty="0">
                <a:latin typeface="Times New Roman" panose="02020603050405020304" pitchFamily="18" charset="0"/>
                <a:cs typeface="Times New Roman" panose="02020603050405020304" pitchFamily="18" charset="0"/>
              </a:rPr>
              <a:t>(3)</a:t>
            </a:r>
          </a:p>
        </p:txBody>
      </p:sp>
      <p:sp>
        <p:nvSpPr>
          <p:cNvPr id="6" name="Номер слайда 5"/>
          <p:cNvSpPr>
            <a:spLocks noGrp="1"/>
          </p:cNvSpPr>
          <p:nvPr>
            <p:ph type="sldNum" sz="quarter" idx="12"/>
          </p:nvPr>
        </p:nvSpPr>
        <p:spPr>
          <a:xfrm>
            <a:off x="-346361" y="6413281"/>
            <a:ext cx="1052887" cy="276999"/>
          </a:xfrm>
        </p:spPr>
        <p:txBody>
          <a:bodyPr/>
          <a:lstStyle/>
          <a:p>
            <a:fld id="{70513BE8-C78F-45D0-83F1-20C75CE82E68}" type="slidenum">
              <a:rPr lang="ru-RU" smtClean="0"/>
              <a:t>15</a:t>
            </a:fld>
            <a:endParaRPr lang="ru-RU" dirty="0"/>
          </a:p>
        </p:txBody>
      </p:sp>
    </p:spTree>
    <p:extLst>
      <p:ext uri="{BB962C8B-B14F-4D97-AF65-F5344CB8AC3E}">
        <p14:creationId xmlns:p14="http://schemas.microsoft.com/office/powerpoint/2010/main" val="5980220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1043353" y="735993"/>
            <a:ext cx="10245970" cy="2185214"/>
          </a:xfrm>
          <a:prstGeom prst="rect">
            <a:avLst/>
          </a:prstGeom>
        </p:spPr>
        <p:txBody>
          <a:bodyPr wrap="square">
            <a:spAutoFit/>
          </a:bodyPr>
          <a:lstStyle/>
          <a:p>
            <a:pPr algn="ctr"/>
            <a:r>
              <a:rPr lang="ru-RU" sz="2800" b="1" dirty="0">
                <a:latin typeface="Times New Roman" panose="02020603050405020304" pitchFamily="18" charset="0"/>
                <a:cs typeface="Times New Roman" panose="02020603050405020304" pitchFamily="18" charset="0"/>
              </a:rPr>
              <a:t>БЮДЖЕТНЫЙ ПРОЦЕСС- </a:t>
            </a:r>
            <a:endParaRPr lang="ru-RU" sz="2800" dirty="0">
              <a:latin typeface="Times New Roman" panose="02020603050405020304" pitchFamily="18" charset="0"/>
              <a:cs typeface="Times New Roman" panose="02020603050405020304" pitchFamily="18" charset="0"/>
            </a:endParaRPr>
          </a:p>
          <a:p>
            <a:r>
              <a:rPr lang="ru-RU" dirty="0">
                <a:solidFill>
                  <a:srgbClr val="000000"/>
                </a:solidFill>
                <a:latin typeface="Times New Roman" panose="02020603050405020304" pitchFamily="18" charset="0"/>
                <a:cs typeface="Times New Roman" panose="02020603050405020304" pitchFamily="18" charset="0"/>
              </a:rPr>
              <a:t>в муниципальном образовании «Дмитриевский муниципальный район» – регламентируемая законодательством Российской Федерации и нормативно-правовыми актами Дмитриевского района деятельность органов местной власти Дмитриевского района и иных участников бюджетного процесса по составлению и рассмотрению проекта бюджета муниципального образования «</a:t>
            </a:r>
            <a:r>
              <a:rPr lang="ru-RU" dirty="0" err="1">
                <a:solidFill>
                  <a:srgbClr val="000000"/>
                </a:solidFill>
                <a:latin typeface="Times New Roman" panose="02020603050405020304" pitchFamily="18" charset="0"/>
                <a:cs typeface="Times New Roman" panose="02020603050405020304" pitchFamily="18" charset="0"/>
              </a:rPr>
              <a:t>Дмитриевскиймуниципальный</a:t>
            </a:r>
            <a:r>
              <a:rPr lang="ru-RU" dirty="0">
                <a:solidFill>
                  <a:srgbClr val="000000"/>
                </a:solidFill>
                <a:latin typeface="Times New Roman" panose="02020603050405020304" pitchFamily="18" charset="0"/>
                <a:cs typeface="Times New Roman" panose="02020603050405020304" pitchFamily="18" charset="0"/>
              </a:rPr>
              <a:t> район», контролю за его исполнением, осуществлению бюджетного учета, составлению, внешней проверке, рассмотрению и утверждению бюджетной отчетности. </a:t>
            </a:r>
            <a:endParaRPr lang="ru-RU" dirty="0">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1043353" y="3287912"/>
            <a:ext cx="10421815" cy="3170099"/>
          </a:xfrm>
          <a:prstGeom prst="rect">
            <a:avLst/>
          </a:prstGeom>
        </p:spPr>
        <p:txBody>
          <a:bodyPr wrap="square">
            <a:spAutoFit/>
          </a:bodyPr>
          <a:lstStyle/>
          <a:p>
            <a:r>
              <a:rPr lang="ru-RU" sz="2000" b="1" dirty="0">
                <a:latin typeface="Times New Roman" panose="02020603050405020304" pitchFamily="18" charset="0"/>
                <a:cs typeface="Times New Roman" panose="02020603050405020304" pitchFamily="18" charset="0"/>
              </a:rPr>
              <a:t>СПРАВОЧНО </a:t>
            </a:r>
          </a:p>
          <a:p>
            <a:r>
              <a:rPr lang="ru-RU" dirty="0">
                <a:solidFill>
                  <a:srgbClr val="000000"/>
                </a:solidFill>
                <a:latin typeface="Times New Roman" panose="02020603050405020304" pitchFamily="18" charset="0"/>
                <a:cs typeface="Times New Roman" panose="02020603050405020304" pitchFamily="18" charset="0"/>
              </a:rPr>
              <a:t>простыми словами: </a:t>
            </a:r>
          </a:p>
          <a:p>
            <a:r>
              <a:rPr lang="ru-RU" dirty="0">
                <a:solidFill>
                  <a:srgbClr val="000000"/>
                </a:solidFill>
                <a:latin typeface="Times New Roman" panose="02020603050405020304" pitchFamily="18" charset="0"/>
                <a:cs typeface="Times New Roman" panose="02020603050405020304" pitchFamily="18" charset="0"/>
              </a:rPr>
              <a:t>бюджетный процесс – это </a:t>
            </a:r>
            <a:r>
              <a:rPr lang="ru-RU" i="1" dirty="0">
                <a:solidFill>
                  <a:srgbClr val="000000"/>
                </a:solidFill>
                <a:latin typeface="Times New Roman" panose="02020603050405020304" pitchFamily="18" charset="0"/>
                <a:cs typeface="Times New Roman" panose="02020603050405020304" pitchFamily="18" charset="0"/>
              </a:rPr>
              <a:t>деятельность </a:t>
            </a:r>
            <a:r>
              <a:rPr lang="ru-RU" dirty="0">
                <a:solidFill>
                  <a:srgbClr val="000000"/>
                </a:solidFill>
                <a:latin typeface="Times New Roman" panose="02020603050405020304" pitchFamily="18" charset="0"/>
                <a:cs typeface="Times New Roman" panose="02020603050405020304" pitchFamily="18" charset="0"/>
              </a:rPr>
              <a:t>участников бюджетного процесса </a:t>
            </a:r>
            <a:r>
              <a:rPr lang="ru-RU" i="1" dirty="0">
                <a:solidFill>
                  <a:srgbClr val="000000"/>
                </a:solidFill>
                <a:latin typeface="Times New Roman" panose="02020603050405020304" pitchFamily="18" charset="0"/>
                <a:cs typeface="Times New Roman" panose="02020603050405020304" pitchFamily="18" charset="0"/>
              </a:rPr>
              <a:t>по организации процедур составления, рассмотрения проекта бюджета, его утверждения, исполнения и контроля</a:t>
            </a:r>
            <a:r>
              <a:rPr lang="ru-RU" dirty="0">
                <a:solidFill>
                  <a:srgbClr val="000000"/>
                </a:solidFill>
                <a:latin typeface="Times New Roman" panose="02020603050405020304" pitchFamily="18" charset="0"/>
                <a:cs typeface="Times New Roman" panose="02020603050405020304" pitchFamily="18" charset="0"/>
              </a:rPr>
              <a:t>. </a:t>
            </a:r>
          </a:p>
          <a:p>
            <a:r>
              <a:rPr lang="ru-RU" dirty="0">
                <a:solidFill>
                  <a:srgbClr val="000000"/>
                </a:solidFill>
                <a:latin typeface="Times New Roman" panose="02020603050405020304" pitchFamily="18" charset="0"/>
                <a:cs typeface="Times New Roman" panose="02020603050405020304" pitchFamily="18" charset="0"/>
              </a:rPr>
              <a:t>Участники бюджетного процесса в Дмитриевском районе: Глава района, Представительное Собрание Дмитриевского района, Ревизионная комиссия Дмитриевского района, главные администраторы (администраторы) доходов местного бюджета, главные администраторы (администраторы) источников финансирования дефицита местного бюджета, главные распорядители, распорядители и получатели бюджетных средств, Администрация района, </a:t>
            </a:r>
          </a:p>
          <a:p>
            <a:r>
              <a:rPr lang="ru-RU" dirty="0">
                <a:solidFill>
                  <a:srgbClr val="000000"/>
                </a:solidFill>
                <a:latin typeface="Times New Roman" panose="02020603050405020304" pitchFamily="18" charset="0"/>
                <a:cs typeface="Times New Roman" panose="02020603050405020304" pitchFamily="18" charset="0"/>
              </a:rPr>
              <a:t>Структурные подразделения администрации района</a:t>
            </a:r>
          </a:p>
          <a:p>
            <a:r>
              <a:rPr lang="ru-RU" dirty="0">
                <a:solidFill>
                  <a:srgbClr val="000000"/>
                </a:solidFill>
                <a:latin typeface="Times New Roman" panose="02020603050405020304" pitchFamily="18" charset="0"/>
                <a:cs typeface="Times New Roman" panose="02020603050405020304" pitchFamily="18" charset="0"/>
              </a:rPr>
              <a:t>и иные органы, на которые возложены бюджетные полномочия </a:t>
            </a:r>
            <a:endParaRPr lang="ru-RU" dirty="0">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a:blip r:embed="rId2"/>
          <a:stretch>
            <a:fillRect/>
          </a:stretch>
        </p:blipFill>
        <p:spPr>
          <a:xfrm>
            <a:off x="3041702" y="24284"/>
            <a:ext cx="6005302" cy="852680"/>
          </a:xfrm>
          <a:prstGeom prst="rect">
            <a:avLst/>
          </a:prstGeom>
        </p:spPr>
      </p:pic>
      <p:sp>
        <p:nvSpPr>
          <p:cNvPr id="3" name="Прямоугольник 2"/>
          <p:cNvSpPr/>
          <p:nvPr/>
        </p:nvSpPr>
        <p:spPr>
          <a:xfrm>
            <a:off x="8775134" y="219791"/>
            <a:ext cx="543740" cy="461665"/>
          </a:xfrm>
          <a:prstGeom prst="rect">
            <a:avLst/>
          </a:prstGeom>
        </p:spPr>
        <p:txBody>
          <a:bodyPr wrap="none">
            <a:spAutoFit/>
          </a:bodyPr>
          <a:lstStyle/>
          <a:p>
            <a:pPr lvl="0" algn="ctr">
              <a:defRPr/>
            </a:pPr>
            <a:r>
              <a:rPr lang="ru-RU" sz="2400" b="1" dirty="0">
                <a:latin typeface="Times New Roman" panose="02020603050405020304" pitchFamily="18" charset="0"/>
                <a:cs typeface="Times New Roman" panose="02020603050405020304" pitchFamily="18" charset="0"/>
              </a:rPr>
              <a:t>(4)</a:t>
            </a:r>
          </a:p>
        </p:txBody>
      </p:sp>
      <p:sp>
        <p:nvSpPr>
          <p:cNvPr id="7" name="Номер слайда 6"/>
          <p:cNvSpPr>
            <a:spLocks noGrp="1"/>
          </p:cNvSpPr>
          <p:nvPr>
            <p:ph type="sldNum" sz="quarter" idx="12"/>
          </p:nvPr>
        </p:nvSpPr>
        <p:spPr>
          <a:xfrm>
            <a:off x="-396761" y="6458011"/>
            <a:ext cx="1052887" cy="276999"/>
          </a:xfrm>
        </p:spPr>
        <p:txBody>
          <a:bodyPr/>
          <a:lstStyle/>
          <a:p>
            <a:fld id="{70513BE8-C78F-45D0-83F1-20C75CE82E68}" type="slidenum">
              <a:rPr lang="ru-RU" smtClean="0"/>
              <a:t>16</a:t>
            </a:fld>
            <a:endParaRPr lang="ru-RU" dirty="0"/>
          </a:p>
        </p:txBody>
      </p:sp>
    </p:spTree>
    <p:extLst>
      <p:ext uri="{BB962C8B-B14F-4D97-AF65-F5344CB8AC3E}">
        <p14:creationId xmlns:p14="http://schemas.microsoft.com/office/powerpoint/2010/main" val="37013575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186099" y="1940687"/>
            <a:ext cx="9135037" cy="1477328"/>
          </a:xfrm>
          <a:prstGeom prst="rect">
            <a:avLst/>
          </a:prstGeom>
        </p:spPr>
        <p:txBody>
          <a:bodyPr wrap="square">
            <a:spAutoFit/>
          </a:bodyPr>
          <a:lstStyle/>
          <a:p>
            <a:r>
              <a:rPr lang="ru-RU" dirty="0">
                <a:latin typeface="Times New Roman" panose="02020603050405020304" pitchFamily="18" charset="0"/>
                <a:cs typeface="Times New Roman" panose="02020603050405020304" pitchFamily="18" charset="0"/>
              </a:rPr>
              <a:t>Размер доходной части бюджета определяется на основании прогноза поступления собственных доходов и безвозмездных поступлений из областного бюджета. Размер расходной части рассчитывается исходя из необходимости исполнения первоочередных обязательств. Иные расходы планируются в зависимости от объема прогнозируемых поступлений в бюджет.</a:t>
            </a:r>
          </a:p>
        </p:txBody>
      </p:sp>
      <p:sp>
        <p:nvSpPr>
          <p:cNvPr id="6" name="Прямоугольник 5"/>
          <p:cNvSpPr/>
          <p:nvPr/>
        </p:nvSpPr>
        <p:spPr>
          <a:xfrm>
            <a:off x="5454852" y="3707532"/>
            <a:ext cx="6096000" cy="2031325"/>
          </a:xfrm>
          <a:prstGeom prst="rect">
            <a:avLst/>
          </a:prstGeom>
        </p:spPr>
        <p:txBody>
          <a:bodyPr>
            <a:spAutoFit/>
          </a:bodyPr>
          <a:lstStyle/>
          <a:p>
            <a:pPr algn="ctr"/>
            <a:r>
              <a:rPr lang="ru-RU" b="1" dirty="0">
                <a:latin typeface="Times New Roman" panose="02020603050405020304" pitchFamily="18" charset="0"/>
                <a:cs typeface="Times New Roman" panose="02020603050405020304" pitchFamily="18" charset="0"/>
              </a:rPr>
              <a:t>СПРАВОЧНО:</a:t>
            </a:r>
          </a:p>
          <a:p>
            <a:r>
              <a:rPr lang="ru-RU" dirty="0">
                <a:latin typeface="Times New Roman" panose="02020603050405020304" pitchFamily="18" charset="0"/>
                <a:cs typeface="Times New Roman" panose="02020603050405020304" pitchFamily="18" charset="0"/>
              </a:rPr>
              <a:t>Прогноз социально-экономического развития муниципального образования - документ стратегического планирования, содержащий систему научно обоснованных представлений о направлениях и об ожидаемых результатах социально-экономического развития муниципального образования на среднесрочный или долгосрочный период</a:t>
            </a:r>
          </a:p>
        </p:txBody>
      </p:sp>
      <p:sp>
        <p:nvSpPr>
          <p:cNvPr id="3" name="Прямоугольник 2"/>
          <p:cNvSpPr/>
          <p:nvPr/>
        </p:nvSpPr>
        <p:spPr>
          <a:xfrm>
            <a:off x="492369" y="342900"/>
            <a:ext cx="11359661" cy="1569660"/>
          </a:xfrm>
          <a:prstGeom prst="rect">
            <a:avLst/>
          </a:prstGeom>
        </p:spPr>
        <p:txBody>
          <a:bodyPr wrap="square">
            <a:spAutoFit/>
          </a:bodyPr>
          <a:lstStyle/>
          <a:p>
            <a:pPr algn="ctr"/>
            <a:r>
              <a:rPr lang="ru-RU" sz="3200" b="1" dirty="0">
                <a:latin typeface="Times New Roman" panose="02020603050405020304" pitchFamily="18" charset="0"/>
                <a:cs typeface="Times New Roman" panose="02020603050405020304" pitchFamily="18" charset="0"/>
              </a:rPr>
              <a:t>Как определяется размер бюджета муниципального образования «Дмитриевский муниципальный район» на конкретный год?</a:t>
            </a:r>
          </a:p>
        </p:txBody>
      </p:sp>
      <p:sp>
        <p:nvSpPr>
          <p:cNvPr id="5" name="Номер слайда 4"/>
          <p:cNvSpPr>
            <a:spLocks noGrp="1"/>
          </p:cNvSpPr>
          <p:nvPr>
            <p:ph type="sldNum" sz="quarter" idx="12"/>
          </p:nvPr>
        </p:nvSpPr>
        <p:spPr>
          <a:xfrm>
            <a:off x="-298938" y="6457242"/>
            <a:ext cx="1052887" cy="276999"/>
          </a:xfrm>
        </p:spPr>
        <p:txBody>
          <a:bodyPr/>
          <a:lstStyle/>
          <a:p>
            <a:fld id="{70513BE8-C78F-45D0-83F1-20C75CE82E68}" type="slidenum">
              <a:rPr lang="ru-RU" smtClean="0"/>
              <a:t>17</a:t>
            </a:fld>
            <a:endParaRPr lang="ru-RU" dirty="0"/>
          </a:p>
        </p:txBody>
      </p:sp>
    </p:spTree>
    <p:extLst>
      <p:ext uri="{BB962C8B-B14F-4D97-AF65-F5344CB8AC3E}">
        <p14:creationId xmlns:p14="http://schemas.microsoft.com/office/powerpoint/2010/main" val="37137241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139796" y="241709"/>
            <a:ext cx="4344012" cy="60251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p:cNvCxnSpPr>
            <a:stCxn id="97" idx="1"/>
            <a:endCxn id="98" idx="0"/>
          </p:cNvCxnSpPr>
          <p:nvPr/>
        </p:nvCxnSpPr>
        <p:spPr>
          <a:xfrm flipV="1">
            <a:off x="1684544" y="3070005"/>
            <a:ext cx="8888802" cy="209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Прямоугольник 8"/>
          <p:cNvSpPr/>
          <p:nvPr/>
        </p:nvSpPr>
        <p:spPr>
          <a:xfrm>
            <a:off x="660718" y="3457519"/>
            <a:ext cx="2066192" cy="5715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6" name="Прямоугольник 15"/>
          <p:cNvSpPr/>
          <p:nvPr/>
        </p:nvSpPr>
        <p:spPr>
          <a:xfrm>
            <a:off x="4320456" y="400051"/>
            <a:ext cx="4444779" cy="400110"/>
          </a:xfrm>
          <a:prstGeom prst="rect">
            <a:avLst/>
          </a:prstGeom>
        </p:spPr>
        <p:txBody>
          <a:bodyPr wrap="square">
            <a:spAutoFit/>
          </a:bodyPr>
          <a:lstStyle/>
          <a:p>
            <a:r>
              <a:rPr lang="ru-RU" sz="2000" dirty="0">
                <a:solidFill>
                  <a:srgbClr val="000000"/>
                </a:solidFill>
                <a:latin typeface="Times New Roman" pitchFamily="18" charset="0"/>
                <a:cs typeface="Times New Roman" pitchFamily="18" charset="0"/>
              </a:rPr>
              <a:t>Муниципальный (местный) бюджет</a:t>
            </a:r>
            <a:endParaRPr lang="ru-RU" sz="2000" dirty="0">
              <a:latin typeface="Times New Roman" pitchFamily="18" charset="0"/>
              <a:cs typeface="Times New Roman" pitchFamily="18" charset="0"/>
            </a:endParaRPr>
          </a:p>
        </p:txBody>
      </p:sp>
      <p:sp>
        <p:nvSpPr>
          <p:cNvPr id="17" name="Прямоугольник 16"/>
          <p:cNvSpPr/>
          <p:nvPr/>
        </p:nvSpPr>
        <p:spPr>
          <a:xfrm>
            <a:off x="404872" y="864067"/>
            <a:ext cx="11662020" cy="2031325"/>
          </a:xfrm>
          <a:prstGeom prst="rect">
            <a:avLst/>
          </a:prstGeom>
        </p:spPr>
        <p:txBody>
          <a:bodyPr wrap="square">
            <a:spAutoFit/>
          </a:bodyPr>
          <a:lstStyle/>
          <a:p>
            <a:pPr marL="342900" indent="-342900">
              <a:buFontTx/>
              <a:buChar char="-"/>
            </a:pPr>
            <a:r>
              <a:rPr lang="ru-RU" dirty="0">
                <a:latin typeface="Times New Roman" panose="02020603050405020304" pitchFamily="18" charset="0"/>
                <a:cs typeface="Times New Roman" panose="02020603050405020304" pitchFamily="18" charset="0"/>
              </a:rPr>
              <a:t>форма образования и расходования денежных средств, предназначенных для финансового обеспечения задач и функций местного самоуправления или проще говоря – это план доходов и расходов на определенный период. </a:t>
            </a:r>
          </a:p>
          <a:p>
            <a:r>
              <a:rPr lang="ru-RU" dirty="0">
                <a:latin typeface="Times New Roman" panose="02020603050405020304" pitchFamily="18" charset="0"/>
                <a:cs typeface="Times New Roman" panose="02020603050405020304" pitchFamily="18" charset="0"/>
              </a:rPr>
              <a:t>          Бюджет муниципального образования состоит из доходной и расходной частей. Они формируются по статьям единой бюджетной классификации, установленной Бюджетным кодексом РФ. Каждое муниципальное образование, согласно российскому законодательству, должно иметь собственный бюджет. Бюджет муниципального района и совокупность бюджетов поселений, входящих в состав муниципального района, образуют консолидированный бюджет муниципального района</a:t>
            </a:r>
          </a:p>
        </p:txBody>
      </p:sp>
      <p:sp>
        <p:nvSpPr>
          <p:cNvPr id="18" name="Прямоугольник 17"/>
          <p:cNvSpPr/>
          <p:nvPr/>
        </p:nvSpPr>
        <p:spPr>
          <a:xfrm>
            <a:off x="1123382" y="3496504"/>
            <a:ext cx="923010" cy="369332"/>
          </a:xfrm>
          <a:prstGeom prst="rect">
            <a:avLst/>
          </a:prstGeom>
        </p:spPr>
        <p:txBody>
          <a:bodyPr wrap="none" anchor="ctr">
            <a:spAutoFit/>
          </a:bodyPr>
          <a:lstStyle/>
          <a:p>
            <a:r>
              <a:rPr lang="ru-RU" dirty="0">
                <a:latin typeface="Times New Roman" panose="02020603050405020304" pitchFamily="18" charset="0"/>
                <a:cs typeface="Times New Roman" panose="02020603050405020304" pitchFamily="18" charset="0"/>
              </a:rPr>
              <a:t>доходы</a:t>
            </a:r>
          </a:p>
        </p:txBody>
      </p:sp>
      <p:sp>
        <p:nvSpPr>
          <p:cNvPr id="19" name="Прямоугольник 18"/>
          <p:cNvSpPr/>
          <p:nvPr/>
        </p:nvSpPr>
        <p:spPr>
          <a:xfrm>
            <a:off x="4556743" y="3435780"/>
            <a:ext cx="1008225" cy="369332"/>
          </a:xfrm>
          <a:prstGeom prst="rect">
            <a:avLst/>
          </a:prstGeom>
        </p:spPr>
        <p:txBody>
          <a:bodyPr wrap="none">
            <a:spAutoFit/>
          </a:bodyPr>
          <a:lstStyle/>
          <a:p>
            <a:r>
              <a:rPr lang="ru-RU" dirty="0">
                <a:latin typeface="Times New Roman" panose="02020603050405020304" pitchFamily="18" charset="0"/>
                <a:cs typeface="Times New Roman" panose="02020603050405020304" pitchFamily="18" charset="0"/>
              </a:rPr>
              <a:t>расходы</a:t>
            </a:r>
          </a:p>
        </p:txBody>
      </p:sp>
      <p:sp>
        <p:nvSpPr>
          <p:cNvPr id="20" name="Прямоугольник 19"/>
          <p:cNvSpPr/>
          <p:nvPr/>
        </p:nvSpPr>
        <p:spPr>
          <a:xfrm>
            <a:off x="7015667" y="3310945"/>
            <a:ext cx="1867763" cy="646331"/>
          </a:xfrm>
          <a:prstGeom prst="rect">
            <a:avLst/>
          </a:prstGeom>
          <a:ln>
            <a:noFill/>
          </a:ln>
        </p:spPr>
        <p:txBody>
          <a:bodyPr wrap="square">
            <a:spAutoFit/>
          </a:bodyPr>
          <a:lstStyle/>
          <a:p>
            <a:pPr algn="ctr"/>
            <a:r>
              <a:rPr lang="ru-RU" dirty="0">
                <a:latin typeface="Times New Roman" panose="02020603050405020304" pitchFamily="18" charset="0"/>
                <a:cs typeface="Times New Roman" panose="02020603050405020304" pitchFamily="18" charset="0"/>
              </a:rPr>
              <a:t>дефицит или профицит</a:t>
            </a:r>
          </a:p>
        </p:txBody>
      </p:sp>
      <p:sp>
        <p:nvSpPr>
          <p:cNvPr id="21" name="Прямоугольник 20"/>
          <p:cNvSpPr/>
          <p:nvPr/>
        </p:nvSpPr>
        <p:spPr>
          <a:xfrm>
            <a:off x="9495529" y="3634451"/>
            <a:ext cx="2337371" cy="369332"/>
          </a:xfrm>
          <a:prstGeom prst="rect">
            <a:avLst/>
          </a:prstGeom>
        </p:spPr>
        <p:txBody>
          <a:bodyPr wrap="none">
            <a:spAutoFit/>
          </a:bodyPr>
          <a:lstStyle/>
          <a:p>
            <a:r>
              <a:rPr lang="ru-RU" dirty="0">
                <a:latin typeface="Times New Roman" panose="02020603050405020304" pitchFamily="18" charset="0"/>
                <a:cs typeface="Times New Roman" panose="02020603050405020304" pitchFamily="18" charset="0"/>
              </a:rPr>
              <a:t>Муниципальный</a:t>
            </a:r>
            <a:r>
              <a:rPr lang="ru-RU" dirty="0"/>
              <a:t> </a:t>
            </a:r>
            <a:r>
              <a:rPr lang="ru-RU" dirty="0">
                <a:latin typeface="Times New Roman" panose="02020603050405020304" pitchFamily="18" charset="0"/>
                <a:cs typeface="Times New Roman" panose="02020603050405020304" pitchFamily="18" charset="0"/>
              </a:rPr>
              <a:t>долг</a:t>
            </a:r>
          </a:p>
        </p:txBody>
      </p:sp>
      <p:cxnSp>
        <p:nvCxnSpPr>
          <p:cNvPr id="28" name="Прямая соединительная линия 27"/>
          <p:cNvCxnSpPr/>
          <p:nvPr/>
        </p:nvCxnSpPr>
        <p:spPr>
          <a:xfrm>
            <a:off x="686086" y="4051788"/>
            <a:ext cx="0" cy="1505005"/>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Прямоугольник 31"/>
          <p:cNvSpPr/>
          <p:nvPr/>
        </p:nvSpPr>
        <p:spPr>
          <a:xfrm>
            <a:off x="1044025" y="4067620"/>
            <a:ext cx="1236877" cy="369332"/>
          </a:xfrm>
          <a:prstGeom prst="rect">
            <a:avLst/>
          </a:prstGeom>
        </p:spPr>
        <p:txBody>
          <a:bodyPr wrap="none">
            <a:spAutoFit/>
          </a:bodyPr>
          <a:lstStyle/>
          <a:p>
            <a:r>
              <a:rPr lang="ru-RU" dirty="0">
                <a:latin typeface="Times New Roman" panose="02020603050405020304" pitchFamily="18" charset="0"/>
                <a:cs typeface="Times New Roman" panose="02020603050405020304" pitchFamily="18" charset="0"/>
              </a:rPr>
              <a:t>налоговые</a:t>
            </a:r>
          </a:p>
        </p:txBody>
      </p:sp>
      <p:sp>
        <p:nvSpPr>
          <p:cNvPr id="34" name="Прямоугольник 33"/>
          <p:cNvSpPr/>
          <p:nvPr/>
        </p:nvSpPr>
        <p:spPr>
          <a:xfrm>
            <a:off x="1079930" y="4451465"/>
            <a:ext cx="1475725" cy="369332"/>
          </a:xfrm>
          <a:prstGeom prst="rect">
            <a:avLst/>
          </a:prstGeom>
        </p:spPr>
        <p:txBody>
          <a:bodyPr wrap="none">
            <a:spAutoFit/>
          </a:bodyPr>
          <a:lstStyle/>
          <a:p>
            <a:r>
              <a:rPr lang="ru-RU" dirty="0">
                <a:latin typeface="Times New Roman" panose="02020603050405020304" pitchFamily="18" charset="0"/>
                <a:cs typeface="Times New Roman" panose="02020603050405020304" pitchFamily="18" charset="0"/>
              </a:rPr>
              <a:t>неналоговые</a:t>
            </a:r>
          </a:p>
        </p:txBody>
      </p:sp>
      <p:sp>
        <p:nvSpPr>
          <p:cNvPr id="35" name="Прямоугольник 34"/>
          <p:cNvSpPr/>
          <p:nvPr/>
        </p:nvSpPr>
        <p:spPr>
          <a:xfrm>
            <a:off x="1058561" y="4887041"/>
            <a:ext cx="1643399" cy="646331"/>
          </a:xfrm>
          <a:prstGeom prst="rect">
            <a:avLst/>
          </a:prstGeom>
        </p:spPr>
        <p:txBody>
          <a:bodyPr wrap="none">
            <a:spAutoFit/>
          </a:bodyPr>
          <a:lstStyle/>
          <a:p>
            <a:r>
              <a:rPr lang="ru-RU" dirty="0">
                <a:latin typeface="Times New Roman" panose="02020603050405020304" pitchFamily="18" charset="0"/>
                <a:cs typeface="Times New Roman" panose="02020603050405020304" pitchFamily="18" charset="0"/>
              </a:rPr>
              <a:t>безвозмездные</a:t>
            </a:r>
          </a:p>
          <a:p>
            <a:r>
              <a:rPr lang="ru-RU" dirty="0">
                <a:latin typeface="Times New Roman" panose="02020603050405020304" pitchFamily="18" charset="0"/>
                <a:cs typeface="Times New Roman" panose="02020603050405020304" pitchFamily="18" charset="0"/>
              </a:rPr>
              <a:t>поступления</a:t>
            </a:r>
          </a:p>
        </p:txBody>
      </p:sp>
      <p:cxnSp>
        <p:nvCxnSpPr>
          <p:cNvPr id="44" name="Прямая соединительная линия 43"/>
          <p:cNvCxnSpPr>
            <a:endCxn id="92" idx="1"/>
          </p:cNvCxnSpPr>
          <p:nvPr/>
        </p:nvCxnSpPr>
        <p:spPr>
          <a:xfrm>
            <a:off x="1088974" y="5533372"/>
            <a:ext cx="12634" cy="107994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Прямоугольник 45"/>
          <p:cNvSpPr/>
          <p:nvPr/>
        </p:nvSpPr>
        <p:spPr>
          <a:xfrm>
            <a:off x="1451808" y="5929068"/>
            <a:ext cx="1111202" cy="369332"/>
          </a:xfrm>
          <a:prstGeom prst="rect">
            <a:avLst/>
          </a:prstGeom>
        </p:spPr>
        <p:txBody>
          <a:bodyPr wrap="none">
            <a:spAutoFit/>
          </a:bodyPr>
          <a:lstStyle/>
          <a:p>
            <a:r>
              <a:rPr lang="ru-RU" dirty="0">
                <a:latin typeface="Times New Roman" panose="02020603050405020304" pitchFamily="18" charset="0"/>
                <a:cs typeface="Times New Roman" panose="02020603050405020304" pitchFamily="18" charset="0"/>
              </a:rPr>
              <a:t>субсидии</a:t>
            </a:r>
          </a:p>
        </p:txBody>
      </p:sp>
      <p:sp>
        <p:nvSpPr>
          <p:cNvPr id="47" name="Прямоугольник 46"/>
          <p:cNvSpPr/>
          <p:nvPr/>
        </p:nvSpPr>
        <p:spPr>
          <a:xfrm>
            <a:off x="1429193" y="6401054"/>
            <a:ext cx="1227131" cy="376355"/>
          </a:xfrm>
          <a:prstGeom prst="rect">
            <a:avLst/>
          </a:prstGeom>
        </p:spPr>
        <p:txBody>
          <a:bodyPr wrap="square">
            <a:spAutoFit/>
          </a:bodyPr>
          <a:lstStyle/>
          <a:p>
            <a:r>
              <a:rPr lang="ru-RU" dirty="0">
                <a:latin typeface="Times New Roman" panose="02020603050405020304" pitchFamily="18" charset="0"/>
                <a:cs typeface="Times New Roman" panose="02020603050405020304" pitchFamily="18" charset="0"/>
              </a:rPr>
              <a:t>субвенции</a:t>
            </a:r>
          </a:p>
        </p:txBody>
      </p:sp>
      <p:sp>
        <p:nvSpPr>
          <p:cNvPr id="48" name="Прямоугольник 47"/>
          <p:cNvSpPr/>
          <p:nvPr/>
        </p:nvSpPr>
        <p:spPr>
          <a:xfrm>
            <a:off x="1443431" y="5501659"/>
            <a:ext cx="1006301" cy="369332"/>
          </a:xfrm>
          <a:prstGeom prst="rect">
            <a:avLst/>
          </a:prstGeom>
        </p:spPr>
        <p:txBody>
          <a:bodyPr wrap="none">
            <a:spAutoFit/>
          </a:bodyPr>
          <a:lstStyle/>
          <a:p>
            <a:r>
              <a:rPr lang="ru-RU" dirty="0">
                <a:latin typeface="Times New Roman" panose="02020603050405020304" pitchFamily="18" charset="0"/>
                <a:cs typeface="Times New Roman" panose="02020603050405020304" pitchFamily="18" charset="0"/>
              </a:rPr>
              <a:t>дотации</a:t>
            </a:r>
          </a:p>
        </p:txBody>
      </p:sp>
      <p:cxnSp>
        <p:nvCxnSpPr>
          <p:cNvPr id="52" name="Прямая соединительная линия 51"/>
          <p:cNvCxnSpPr>
            <a:endCxn id="87" idx="1"/>
          </p:cNvCxnSpPr>
          <p:nvPr/>
        </p:nvCxnSpPr>
        <p:spPr>
          <a:xfrm>
            <a:off x="4091836" y="4010441"/>
            <a:ext cx="7667" cy="193813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Прямоугольник 52"/>
          <p:cNvSpPr/>
          <p:nvPr/>
        </p:nvSpPr>
        <p:spPr>
          <a:xfrm>
            <a:off x="4537653" y="4113293"/>
            <a:ext cx="3525452" cy="646331"/>
          </a:xfrm>
          <a:prstGeom prst="rect">
            <a:avLst/>
          </a:prstGeom>
        </p:spPr>
        <p:txBody>
          <a:bodyPr wrap="none">
            <a:spAutoFit/>
          </a:bodyPr>
          <a:lstStyle/>
          <a:p>
            <a:r>
              <a:rPr lang="ru-RU" dirty="0">
                <a:latin typeface="Times New Roman" panose="02020603050405020304" pitchFamily="18" charset="0"/>
                <a:cs typeface="Times New Roman" panose="02020603050405020304" pitchFamily="18" charset="0"/>
              </a:rPr>
              <a:t>на осуществление полномочий по</a:t>
            </a:r>
          </a:p>
          <a:p>
            <a:r>
              <a:rPr lang="ru-RU" dirty="0">
                <a:latin typeface="Times New Roman" panose="02020603050405020304" pitchFamily="18" charset="0"/>
                <a:cs typeface="Times New Roman" panose="02020603050405020304" pitchFamily="18" charset="0"/>
              </a:rPr>
              <a:t> вопросам местного значения </a:t>
            </a:r>
          </a:p>
        </p:txBody>
      </p:sp>
      <p:sp>
        <p:nvSpPr>
          <p:cNvPr id="54" name="Прямоугольник 53"/>
          <p:cNvSpPr/>
          <p:nvPr/>
        </p:nvSpPr>
        <p:spPr>
          <a:xfrm>
            <a:off x="4522299" y="4855240"/>
            <a:ext cx="4225965" cy="646331"/>
          </a:xfrm>
          <a:prstGeom prst="rect">
            <a:avLst/>
          </a:prstGeom>
        </p:spPr>
        <p:txBody>
          <a:bodyPr wrap="none">
            <a:spAutoFit/>
          </a:bodyPr>
          <a:lstStyle/>
          <a:p>
            <a:r>
              <a:rPr lang="ru-RU" dirty="0">
                <a:latin typeface="Times New Roman" panose="02020603050405020304" pitchFamily="18" charset="0"/>
                <a:cs typeface="Times New Roman" panose="02020603050405020304" pitchFamily="18" charset="0"/>
              </a:rPr>
              <a:t>для осуществление переданных</a:t>
            </a:r>
          </a:p>
          <a:p>
            <a:r>
              <a:rPr lang="ru-RU" dirty="0">
                <a:latin typeface="Times New Roman" panose="02020603050405020304" pitchFamily="18" charset="0"/>
                <a:cs typeface="Times New Roman" panose="02020603050405020304" pitchFamily="18" charset="0"/>
              </a:rPr>
              <a:t>отдельных государственных полномочий</a:t>
            </a:r>
          </a:p>
        </p:txBody>
      </p:sp>
      <p:sp>
        <p:nvSpPr>
          <p:cNvPr id="55" name="Прямоугольник 54"/>
          <p:cNvSpPr/>
          <p:nvPr/>
        </p:nvSpPr>
        <p:spPr>
          <a:xfrm>
            <a:off x="4591922" y="5744402"/>
            <a:ext cx="1788888" cy="369332"/>
          </a:xfrm>
          <a:prstGeom prst="rect">
            <a:avLst/>
          </a:prstGeom>
        </p:spPr>
        <p:txBody>
          <a:bodyPr wrap="none">
            <a:spAutoFit/>
          </a:bodyPr>
          <a:lstStyle/>
          <a:p>
            <a:r>
              <a:rPr lang="ru-RU" dirty="0">
                <a:latin typeface="Times New Roman" panose="02020603050405020304" pitchFamily="18" charset="0"/>
                <a:cs typeface="Times New Roman" panose="02020603050405020304" pitchFamily="18" charset="0"/>
              </a:rPr>
              <a:t>резервный фонд</a:t>
            </a:r>
          </a:p>
        </p:txBody>
      </p:sp>
      <p:cxnSp>
        <p:nvCxnSpPr>
          <p:cNvPr id="61" name="Прямая соединительная линия 60"/>
          <p:cNvCxnSpPr>
            <a:endCxn id="85" idx="1"/>
          </p:cNvCxnSpPr>
          <p:nvPr/>
        </p:nvCxnSpPr>
        <p:spPr>
          <a:xfrm>
            <a:off x="9513683" y="4156750"/>
            <a:ext cx="4411" cy="157480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62" name="Рисунок 61"/>
          <p:cNvPicPr>
            <a:picLocks noChangeAspect="1"/>
          </p:cNvPicPr>
          <p:nvPr/>
        </p:nvPicPr>
        <p:blipFill>
          <a:blip r:embed="rId2"/>
          <a:stretch>
            <a:fillRect/>
          </a:stretch>
        </p:blipFill>
        <p:spPr>
          <a:xfrm>
            <a:off x="4049871" y="3428829"/>
            <a:ext cx="2183327" cy="617442"/>
          </a:xfrm>
          <a:prstGeom prst="rect">
            <a:avLst/>
          </a:prstGeom>
        </p:spPr>
      </p:pic>
      <p:pic>
        <p:nvPicPr>
          <p:cNvPr id="63" name="Рисунок 62"/>
          <p:cNvPicPr>
            <a:picLocks noChangeAspect="1"/>
          </p:cNvPicPr>
          <p:nvPr/>
        </p:nvPicPr>
        <p:blipFill>
          <a:blip r:embed="rId2"/>
          <a:stretch>
            <a:fillRect/>
          </a:stretch>
        </p:blipFill>
        <p:spPr>
          <a:xfrm>
            <a:off x="6961886" y="3407418"/>
            <a:ext cx="2102000" cy="594443"/>
          </a:xfrm>
          <a:prstGeom prst="rect">
            <a:avLst/>
          </a:prstGeom>
        </p:spPr>
      </p:pic>
      <p:pic>
        <p:nvPicPr>
          <p:cNvPr id="64" name="Рисунок 63"/>
          <p:cNvPicPr>
            <a:picLocks noChangeAspect="1"/>
          </p:cNvPicPr>
          <p:nvPr/>
        </p:nvPicPr>
        <p:blipFill>
          <a:blip r:embed="rId2"/>
          <a:stretch>
            <a:fillRect/>
          </a:stretch>
        </p:blipFill>
        <p:spPr>
          <a:xfrm>
            <a:off x="9421801" y="3412493"/>
            <a:ext cx="2411099" cy="621546"/>
          </a:xfrm>
          <a:prstGeom prst="rect">
            <a:avLst/>
          </a:prstGeom>
        </p:spPr>
      </p:pic>
      <p:pic>
        <p:nvPicPr>
          <p:cNvPr id="76" name="Рисунок 75"/>
          <p:cNvPicPr>
            <a:picLocks noChangeAspect="1"/>
          </p:cNvPicPr>
          <p:nvPr/>
        </p:nvPicPr>
        <p:blipFill>
          <a:blip r:embed="rId3"/>
          <a:stretch>
            <a:fillRect/>
          </a:stretch>
        </p:blipFill>
        <p:spPr>
          <a:xfrm>
            <a:off x="9511351" y="4325158"/>
            <a:ext cx="457434" cy="252055"/>
          </a:xfrm>
          <a:prstGeom prst="rect">
            <a:avLst/>
          </a:prstGeom>
        </p:spPr>
      </p:pic>
      <p:sp>
        <p:nvSpPr>
          <p:cNvPr id="78" name="Прямоугольник 77"/>
          <p:cNvSpPr/>
          <p:nvPr/>
        </p:nvSpPr>
        <p:spPr>
          <a:xfrm>
            <a:off x="9940481" y="4233427"/>
            <a:ext cx="1913088" cy="369332"/>
          </a:xfrm>
          <a:prstGeom prst="rect">
            <a:avLst/>
          </a:prstGeom>
        </p:spPr>
        <p:txBody>
          <a:bodyPr wrap="none">
            <a:spAutoFit/>
          </a:bodyPr>
          <a:lstStyle/>
          <a:p>
            <a:r>
              <a:rPr lang="ru-RU" dirty="0">
                <a:latin typeface="Times New Roman" panose="02020603050405020304" pitchFamily="18" charset="0"/>
                <a:cs typeface="Times New Roman" panose="02020603050405020304" pitchFamily="18" charset="0"/>
              </a:rPr>
              <a:t>заемные средства</a:t>
            </a:r>
          </a:p>
        </p:txBody>
      </p:sp>
      <p:cxnSp>
        <p:nvCxnSpPr>
          <p:cNvPr id="80" name="Прямая со стрелкой 79"/>
          <p:cNvCxnSpPr/>
          <p:nvPr/>
        </p:nvCxnSpPr>
        <p:spPr>
          <a:xfrm>
            <a:off x="10734204" y="4043094"/>
            <a:ext cx="9525" cy="145964"/>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1" name="Прямоугольник 80"/>
          <p:cNvSpPr/>
          <p:nvPr/>
        </p:nvSpPr>
        <p:spPr>
          <a:xfrm>
            <a:off x="9965372" y="4516490"/>
            <a:ext cx="1877332" cy="646331"/>
          </a:xfrm>
          <a:prstGeom prst="rect">
            <a:avLst/>
          </a:prstGeom>
        </p:spPr>
        <p:txBody>
          <a:bodyPr wrap="square">
            <a:spAutoFit/>
          </a:bodyPr>
          <a:lstStyle/>
          <a:p>
            <a:r>
              <a:rPr lang="ru-RU" dirty="0">
                <a:latin typeface="Times New Roman" panose="02020603050405020304" pitchFamily="18" charset="0"/>
                <a:cs typeface="Times New Roman" panose="02020603050405020304" pitchFamily="18" charset="0"/>
              </a:rPr>
              <a:t>муниципальные </a:t>
            </a:r>
          </a:p>
          <a:p>
            <a:pPr algn="ctr"/>
            <a:r>
              <a:rPr lang="ru-RU" dirty="0">
                <a:latin typeface="Times New Roman" panose="02020603050405020304" pitchFamily="18" charset="0"/>
                <a:cs typeface="Times New Roman" panose="02020603050405020304" pitchFamily="18" charset="0"/>
              </a:rPr>
              <a:t>займы</a:t>
            </a:r>
          </a:p>
        </p:txBody>
      </p:sp>
      <p:sp>
        <p:nvSpPr>
          <p:cNvPr id="82" name="Прямоугольник 81"/>
          <p:cNvSpPr/>
          <p:nvPr/>
        </p:nvSpPr>
        <p:spPr>
          <a:xfrm>
            <a:off x="10353137" y="5187461"/>
            <a:ext cx="1392535" cy="369332"/>
          </a:xfrm>
          <a:prstGeom prst="rect">
            <a:avLst/>
          </a:prstGeom>
        </p:spPr>
        <p:txBody>
          <a:bodyPr wrap="square">
            <a:spAutoFit/>
          </a:bodyPr>
          <a:lstStyle/>
          <a:p>
            <a:r>
              <a:rPr lang="ru-RU" dirty="0">
                <a:latin typeface="Times New Roman" panose="02020603050405020304" pitchFamily="18" charset="0"/>
                <a:cs typeface="Times New Roman" panose="02020603050405020304" pitchFamily="18" charset="0"/>
              </a:rPr>
              <a:t>кредиты</a:t>
            </a:r>
          </a:p>
        </p:txBody>
      </p:sp>
      <p:sp>
        <p:nvSpPr>
          <p:cNvPr id="83" name="Прямоугольник 82"/>
          <p:cNvSpPr/>
          <p:nvPr/>
        </p:nvSpPr>
        <p:spPr>
          <a:xfrm>
            <a:off x="10714820" y="4974205"/>
            <a:ext cx="300082" cy="369332"/>
          </a:xfrm>
          <a:prstGeom prst="rect">
            <a:avLst/>
          </a:prstGeom>
        </p:spPr>
        <p:txBody>
          <a:bodyPr wrap="none">
            <a:spAutoFit/>
          </a:bodyPr>
          <a:lstStyle/>
          <a:p>
            <a:r>
              <a:rPr lang="ru-RU" b="1" dirty="0"/>
              <a:t>+</a:t>
            </a:r>
          </a:p>
        </p:txBody>
      </p:sp>
      <p:sp>
        <p:nvSpPr>
          <p:cNvPr id="84" name="Прямоугольник 83"/>
          <p:cNvSpPr/>
          <p:nvPr/>
        </p:nvSpPr>
        <p:spPr>
          <a:xfrm>
            <a:off x="9975334" y="5533372"/>
            <a:ext cx="1828193" cy="646331"/>
          </a:xfrm>
          <a:prstGeom prst="rect">
            <a:avLst/>
          </a:prstGeom>
        </p:spPr>
        <p:txBody>
          <a:bodyPr wrap="none">
            <a:spAutoFit/>
          </a:bodyPr>
          <a:lstStyle/>
          <a:p>
            <a:r>
              <a:rPr lang="ru-RU" dirty="0">
                <a:latin typeface="Times New Roman" panose="02020603050405020304" pitchFamily="18" charset="0"/>
                <a:cs typeface="Times New Roman" panose="02020603050405020304" pitchFamily="18" charset="0"/>
              </a:rPr>
              <a:t>муниципальные </a:t>
            </a:r>
          </a:p>
          <a:p>
            <a:pPr algn="ctr"/>
            <a:r>
              <a:rPr lang="ru-RU" dirty="0">
                <a:latin typeface="Times New Roman" panose="02020603050405020304" pitchFamily="18" charset="0"/>
                <a:cs typeface="Times New Roman" panose="02020603050405020304" pitchFamily="18" charset="0"/>
              </a:rPr>
              <a:t>гарантии</a:t>
            </a:r>
          </a:p>
        </p:txBody>
      </p:sp>
      <p:pic>
        <p:nvPicPr>
          <p:cNvPr id="85" name="Рисунок 84"/>
          <p:cNvPicPr>
            <a:picLocks noChangeAspect="1"/>
          </p:cNvPicPr>
          <p:nvPr/>
        </p:nvPicPr>
        <p:blipFill>
          <a:blip r:embed="rId4"/>
          <a:stretch>
            <a:fillRect/>
          </a:stretch>
        </p:blipFill>
        <p:spPr>
          <a:xfrm>
            <a:off x="9518094" y="5606579"/>
            <a:ext cx="457240" cy="249958"/>
          </a:xfrm>
          <a:prstGeom prst="rect">
            <a:avLst/>
          </a:prstGeom>
        </p:spPr>
      </p:pic>
      <p:pic>
        <p:nvPicPr>
          <p:cNvPr id="86" name="Рисунок 85"/>
          <p:cNvPicPr>
            <a:picLocks noChangeAspect="1"/>
          </p:cNvPicPr>
          <p:nvPr/>
        </p:nvPicPr>
        <p:blipFill>
          <a:blip r:embed="rId4"/>
          <a:stretch>
            <a:fillRect/>
          </a:stretch>
        </p:blipFill>
        <p:spPr>
          <a:xfrm>
            <a:off x="4091836" y="4218359"/>
            <a:ext cx="457240" cy="249958"/>
          </a:xfrm>
          <a:prstGeom prst="rect">
            <a:avLst/>
          </a:prstGeom>
        </p:spPr>
      </p:pic>
      <p:pic>
        <p:nvPicPr>
          <p:cNvPr id="87" name="Рисунок 86"/>
          <p:cNvPicPr>
            <a:picLocks noChangeAspect="1"/>
          </p:cNvPicPr>
          <p:nvPr/>
        </p:nvPicPr>
        <p:blipFill>
          <a:blip r:embed="rId4"/>
          <a:stretch>
            <a:fillRect/>
          </a:stretch>
        </p:blipFill>
        <p:spPr>
          <a:xfrm>
            <a:off x="4099503" y="5823592"/>
            <a:ext cx="457240" cy="249958"/>
          </a:xfrm>
          <a:prstGeom prst="rect">
            <a:avLst/>
          </a:prstGeom>
        </p:spPr>
      </p:pic>
      <p:pic>
        <p:nvPicPr>
          <p:cNvPr id="88" name="Рисунок 87"/>
          <p:cNvPicPr>
            <a:picLocks noChangeAspect="1"/>
          </p:cNvPicPr>
          <p:nvPr/>
        </p:nvPicPr>
        <p:blipFill>
          <a:blip r:embed="rId4"/>
          <a:stretch>
            <a:fillRect/>
          </a:stretch>
        </p:blipFill>
        <p:spPr>
          <a:xfrm>
            <a:off x="4091836" y="4964151"/>
            <a:ext cx="457240" cy="249958"/>
          </a:xfrm>
          <a:prstGeom prst="rect">
            <a:avLst/>
          </a:prstGeom>
        </p:spPr>
      </p:pic>
      <p:pic>
        <p:nvPicPr>
          <p:cNvPr id="89" name="Рисунок 88"/>
          <p:cNvPicPr>
            <a:picLocks noChangeAspect="1"/>
          </p:cNvPicPr>
          <p:nvPr/>
        </p:nvPicPr>
        <p:blipFill>
          <a:blip r:embed="rId4"/>
          <a:stretch>
            <a:fillRect/>
          </a:stretch>
        </p:blipFill>
        <p:spPr>
          <a:xfrm>
            <a:off x="679375" y="4162389"/>
            <a:ext cx="457240" cy="249958"/>
          </a:xfrm>
          <a:prstGeom prst="rect">
            <a:avLst/>
          </a:prstGeom>
        </p:spPr>
      </p:pic>
      <p:pic>
        <p:nvPicPr>
          <p:cNvPr id="90" name="Рисунок 89"/>
          <p:cNvPicPr>
            <a:picLocks noChangeAspect="1"/>
          </p:cNvPicPr>
          <p:nvPr/>
        </p:nvPicPr>
        <p:blipFill>
          <a:blip r:embed="rId4"/>
          <a:stretch>
            <a:fillRect/>
          </a:stretch>
        </p:blipFill>
        <p:spPr>
          <a:xfrm>
            <a:off x="677414" y="4542289"/>
            <a:ext cx="457240" cy="249958"/>
          </a:xfrm>
          <a:prstGeom prst="rect">
            <a:avLst/>
          </a:prstGeom>
        </p:spPr>
      </p:pic>
      <p:pic>
        <p:nvPicPr>
          <p:cNvPr id="91" name="Рисунок 90"/>
          <p:cNvPicPr>
            <a:picLocks noChangeAspect="1"/>
          </p:cNvPicPr>
          <p:nvPr/>
        </p:nvPicPr>
        <p:blipFill>
          <a:blip r:embed="rId4"/>
          <a:stretch>
            <a:fillRect/>
          </a:stretch>
        </p:blipFill>
        <p:spPr>
          <a:xfrm>
            <a:off x="686086" y="4954154"/>
            <a:ext cx="457240" cy="249958"/>
          </a:xfrm>
          <a:prstGeom prst="rect">
            <a:avLst/>
          </a:prstGeom>
        </p:spPr>
      </p:pic>
      <p:pic>
        <p:nvPicPr>
          <p:cNvPr id="92" name="Рисунок 91"/>
          <p:cNvPicPr>
            <a:picLocks noChangeAspect="1"/>
          </p:cNvPicPr>
          <p:nvPr/>
        </p:nvPicPr>
        <p:blipFill>
          <a:blip r:embed="rId4"/>
          <a:stretch>
            <a:fillRect/>
          </a:stretch>
        </p:blipFill>
        <p:spPr>
          <a:xfrm>
            <a:off x="1101608" y="6488333"/>
            <a:ext cx="457240" cy="249958"/>
          </a:xfrm>
          <a:prstGeom prst="rect">
            <a:avLst/>
          </a:prstGeom>
        </p:spPr>
      </p:pic>
      <p:pic>
        <p:nvPicPr>
          <p:cNvPr id="93" name="Рисунок 92"/>
          <p:cNvPicPr>
            <a:picLocks noChangeAspect="1"/>
          </p:cNvPicPr>
          <p:nvPr/>
        </p:nvPicPr>
        <p:blipFill>
          <a:blip r:embed="rId4"/>
          <a:stretch>
            <a:fillRect/>
          </a:stretch>
        </p:blipFill>
        <p:spPr>
          <a:xfrm>
            <a:off x="1115334" y="6030644"/>
            <a:ext cx="457240" cy="249958"/>
          </a:xfrm>
          <a:prstGeom prst="rect">
            <a:avLst/>
          </a:prstGeom>
        </p:spPr>
      </p:pic>
      <p:pic>
        <p:nvPicPr>
          <p:cNvPr id="94" name="Рисунок 93"/>
          <p:cNvPicPr>
            <a:picLocks noChangeAspect="1"/>
          </p:cNvPicPr>
          <p:nvPr/>
        </p:nvPicPr>
        <p:blipFill>
          <a:blip r:embed="rId4"/>
          <a:stretch>
            <a:fillRect/>
          </a:stretch>
        </p:blipFill>
        <p:spPr>
          <a:xfrm>
            <a:off x="1104976" y="5597917"/>
            <a:ext cx="457240" cy="249958"/>
          </a:xfrm>
          <a:prstGeom prst="rect">
            <a:avLst/>
          </a:prstGeom>
        </p:spPr>
      </p:pic>
      <p:pic>
        <p:nvPicPr>
          <p:cNvPr id="97" name="Рисунок 96"/>
          <p:cNvPicPr>
            <a:picLocks noChangeAspect="1"/>
          </p:cNvPicPr>
          <p:nvPr/>
        </p:nvPicPr>
        <p:blipFill>
          <a:blip r:embed="rId4"/>
          <a:stretch>
            <a:fillRect/>
          </a:stretch>
        </p:blipFill>
        <p:spPr>
          <a:xfrm rot="5400000">
            <a:off x="1455924" y="3194546"/>
            <a:ext cx="457240" cy="249958"/>
          </a:xfrm>
          <a:prstGeom prst="rect">
            <a:avLst/>
          </a:prstGeom>
        </p:spPr>
      </p:pic>
      <p:pic>
        <p:nvPicPr>
          <p:cNvPr id="98" name="Рисунок 97"/>
          <p:cNvPicPr>
            <a:picLocks noChangeAspect="1"/>
          </p:cNvPicPr>
          <p:nvPr/>
        </p:nvPicPr>
        <p:blipFill>
          <a:blip r:embed="rId5"/>
          <a:stretch>
            <a:fillRect/>
          </a:stretch>
        </p:blipFill>
        <p:spPr>
          <a:xfrm>
            <a:off x="10448367" y="3070005"/>
            <a:ext cx="249958" cy="457240"/>
          </a:xfrm>
          <a:prstGeom prst="rect">
            <a:avLst/>
          </a:prstGeom>
        </p:spPr>
      </p:pic>
      <p:pic>
        <p:nvPicPr>
          <p:cNvPr id="99" name="Рисунок 98"/>
          <p:cNvPicPr>
            <a:picLocks noChangeAspect="1"/>
          </p:cNvPicPr>
          <p:nvPr/>
        </p:nvPicPr>
        <p:blipFill>
          <a:blip r:embed="rId5"/>
          <a:stretch>
            <a:fillRect/>
          </a:stretch>
        </p:blipFill>
        <p:spPr>
          <a:xfrm>
            <a:off x="7813562" y="3095914"/>
            <a:ext cx="249958" cy="457240"/>
          </a:xfrm>
          <a:prstGeom prst="rect">
            <a:avLst/>
          </a:prstGeom>
        </p:spPr>
      </p:pic>
      <p:pic>
        <p:nvPicPr>
          <p:cNvPr id="100" name="Рисунок 99"/>
          <p:cNvPicPr>
            <a:picLocks noChangeAspect="1"/>
          </p:cNvPicPr>
          <p:nvPr/>
        </p:nvPicPr>
        <p:blipFill>
          <a:blip r:embed="rId5"/>
          <a:stretch>
            <a:fillRect/>
          </a:stretch>
        </p:blipFill>
        <p:spPr>
          <a:xfrm>
            <a:off x="4935876" y="3090905"/>
            <a:ext cx="249958" cy="457240"/>
          </a:xfrm>
          <a:prstGeom prst="rect">
            <a:avLst/>
          </a:prstGeom>
        </p:spPr>
      </p:pic>
      <p:pic>
        <p:nvPicPr>
          <p:cNvPr id="101" name="Рисунок 100"/>
          <p:cNvPicPr>
            <a:picLocks noChangeAspect="1"/>
          </p:cNvPicPr>
          <p:nvPr/>
        </p:nvPicPr>
        <p:blipFill>
          <a:blip r:embed="rId5"/>
          <a:stretch>
            <a:fillRect/>
          </a:stretch>
        </p:blipFill>
        <p:spPr>
          <a:xfrm>
            <a:off x="6355105" y="2761456"/>
            <a:ext cx="249958" cy="457240"/>
          </a:xfrm>
          <a:prstGeom prst="rect">
            <a:avLst/>
          </a:prstGeom>
        </p:spPr>
      </p:pic>
      <p:sp>
        <p:nvSpPr>
          <p:cNvPr id="4" name="Номер слайда 3"/>
          <p:cNvSpPr>
            <a:spLocks noGrp="1"/>
          </p:cNvSpPr>
          <p:nvPr>
            <p:ph type="sldNum" sz="quarter" idx="12"/>
          </p:nvPr>
        </p:nvSpPr>
        <p:spPr>
          <a:xfrm>
            <a:off x="-134022" y="6461292"/>
            <a:ext cx="1052887" cy="276999"/>
          </a:xfrm>
        </p:spPr>
        <p:txBody>
          <a:bodyPr/>
          <a:lstStyle/>
          <a:p>
            <a:fld id="{70513BE8-C78F-45D0-83F1-20C75CE82E68}" type="slidenum">
              <a:rPr lang="ru-RU" smtClean="0"/>
              <a:t>18</a:t>
            </a:fld>
            <a:endParaRPr lang="ru-RU" dirty="0"/>
          </a:p>
        </p:txBody>
      </p:sp>
      <p:cxnSp>
        <p:nvCxnSpPr>
          <p:cNvPr id="5" name="Прямая соединительная линия 4"/>
          <p:cNvCxnSpPr/>
          <p:nvPr/>
        </p:nvCxnSpPr>
        <p:spPr>
          <a:xfrm>
            <a:off x="686086" y="5533372"/>
            <a:ext cx="402888" cy="0"/>
          </a:xfrm>
          <a:prstGeom prst="line">
            <a:avLst/>
          </a:prstGeom>
          <a:ln w="25400"/>
        </p:spPr>
        <p:style>
          <a:lnRef idx="1">
            <a:schemeClr val="dk1"/>
          </a:lnRef>
          <a:fillRef idx="0">
            <a:schemeClr val="dk1"/>
          </a:fillRef>
          <a:effectRef idx="0">
            <a:schemeClr val="dk1"/>
          </a:effectRef>
          <a:fontRef idx="minor">
            <a:schemeClr val="tx1"/>
          </a:fontRef>
        </p:style>
      </p:cxnSp>
      <p:cxnSp>
        <p:nvCxnSpPr>
          <p:cNvPr id="22" name="Прямая соединительная линия 21"/>
          <p:cNvCxnSpPr/>
          <p:nvPr/>
        </p:nvCxnSpPr>
        <p:spPr>
          <a:xfrm>
            <a:off x="9518094" y="4162389"/>
            <a:ext cx="1216110" cy="0"/>
          </a:xfrm>
          <a:prstGeom prst="line">
            <a:avLst/>
          </a:prstGeom>
          <a:ln w="28575"/>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9317383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войная волна 1"/>
          <p:cNvSpPr/>
          <p:nvPr/>
        </p:nvSpPr>
        <p:spPr>
          <a:xfrm>
            <a:off x="472270" y="704319"/>
            <a:ext cx="10617976" cy="1840409"/>
          </a:xfrm>
          <a:prstGeom prst="doubleWave">
            <a:avLst/>
          </a:prstGeom>
          <a:solidFill>
            <a:schemeClr val="bg1"/>
          </a:solidFill>
        </p:spPr>
        <p:style>
          <a:lnRef idx="0">
            <a:schemeClr val="accent3"/>
          </a:lnRef>
          <a:fillRef idx="3">
            <a:schemeClr val="accent3"/>
          </a:fillRef>
          <a:effectRef idx="3">
            <a:schemeClr val="accent3"/>
          </a:effectRef>
          <a:fontRef idx="minor">
            <a:schemeClr val="lt1"/>
          </a:fontRef>
        </p:style>
        <p:txBody>
          <a:bodyPr wrap="square">
            <a:spAutoFit/>
          </a:bodyPr>
          <a:lstStyle/>
          <a:p>
            <a:pPr algn="ctr"/>
            <a:r>
              <a:rPr lang="ru-RU" sz="1400" b="1" dirty="0">
                <a:solidFill>
                  <a:schemeClr val="tx1"/>
                </a:solidFill>
                <a:latin typeface="Times New Roman" panose="02020603050405020304" pitchFamily="18" charset="0"/>
                <a:cs typeface="Times New Roman" panose="02020603050405020304" pitchFamily="18" charset="0"/>
              </a:rPr>
              <a:t>Составление и утверждение местного бюджета - сложный и многоуровневый процесс, основанный на правовых нормах. Формирование, рассмотрение и утверждение местного бюджета</a:t>
            </a:r>
          </a:p>
          <a:p>
            <a:pPr algn="ctr"/>
            <a:r>
              <a:rPr lang="ru-RU" sz="1400" b="1" dirty="0">
                <a:solidFill>
                  <a:schemeClr val="tx1"/>
                </a:solidFill>
                <a:latin typeface="Times New Roman" panose="02020603050405020304" pitchFamily="18" charset="0"/>
                <a:cs typeface="Times New Roman" panose="02020603050405020304" pitchFamily="18" charset="0"/>
              </a:rPr>
              <a:t>происходит ежегодно.</a:t>
            </a:r>
          </a:p>
          <a:p>
            <a:pPr algn="ctr">
              <a:defRPr/>
            </a:pPr>
            <a:r>
              <a:rPr lang="ru-RU" sz="1400" b="1" i="1" dirty="0">
                <a:solidFill>
                  <a:schemeClr val="tx1"/>
                </a:solidFill>
                <a:latin typeface="Times New Roman" panose="02020603050405020304" pitchFamily="18" charset="0"/>
                <a:cs typeface="Times New Roman" panose="02020603050405020304" pitchFamily="18" charset="0"/>
              </a:rPr>
              <a:t>Проект местного бюджета составляется на основе прогноза социально-экономического развития Дмитриевского района, в целях финансового обеспечения расходных обязательств. Проект бюджета МО «Дмитриевский муниципальный район» составляется и утверждается сроком на три года (очередной финансовый год и плановый период).</a:t>
            </a:r>
            <a:endParaRPr lang="ru-RU" b="1" i="1" dirty="0">
              <a:solidFill>
                <a:schemeClr val="tx1"/>
              </a:solidFill>
              <a:latin typeface="Times New Roman" panose="02020603050405020304" pitchFamily="18" charset="0"/>
              <a:cs typeface="Times New Roman" panose="02020603050405020304" pitchFamily="18" charset="0"/>
            </a:endParaRPr>
          </a:p>
        </p:txBody>
      </p:sp>
      <p:sp>
        <p:nvSpPr>
          <p:cNvPr id="10" name="Прямоугольник 9"/>
          <p:cNvSpPr/>
          <p:nvPr/>
        </p:nvSpPr>
        <p:spPr>
          <a:xfrm>
            <a:off x="947957" y="-13843"/>
            <a:ext cx="8498046" cy="954107"/>
          </a:xfrm>
          <a:prstGeom prst="rect">
            <a:avLst/>
          </a:prstGeom>
        </p:spPr>
        <p:txBody>
          <a:bodyPr wrap="square">
            <a:spAutoFit/>
          </a:bodyPr>
          <a:lstStyle/>
          <a:p>
            <a:pPr algn="ctr" fontAlgn="auto">
              <a:spcBef>
                <a:spcPts val="0"/>
              </a:spcBef>
              <a:spcAft>
                <a:spcPts val="0"/>
              </a:spcAft>
              <a:defRPr/>
            </a:pPr>
            <a:endParaRPr lang="ru-RU" sz="1400" b="1" dirty="0"/>
          </a:p>
          <a:p>
            <a:pPr algn="ctr" fontAlgn="auto">
              <a:spcBef>
                <a:spcPts val="0"/>
              </a:spcBef>
              <a:spcAft>
                <a:spcPts val="0"/>
              </a:spcAft>
              <a:defRPr/>
            </a:pPr>
            <a:r>
              <a:rPr lang="ru-RU" sz="2400" b="1" i="1" dirty="0">
                <a:latin typeface="a_Albionic" panose="020B0903060703020204" pitchFamily="34" charset="-52"/>
              </a:rPr>
              <a:t>Этапы планирования бюджета Дмитриевского района</a:t>
            </a:r>
          </a:p>
          <a:p>
            <a:pPr algn="ctr" fontAlgn="auto">
              <a:spcBef>
                <a:spcPts val="0"/>
              </a:spcBef>
              <a:spcAft>
                <a:spcPts val="0"/>
              </a:spcAft>
              <a:defRPr/>
            </a:pPr>
            <a:endParaRPr lang="ru-RU" b="1" i="1" dirty="0">
              <a:solidFill>
                <a:schemeClr val="accent1">
                  <a:lumMod val="75000"/>
                </a:schemeClr>
              </a:solidFill>
            </a:endParaRPr>
          </a:p>
        </p:txBody>
      </p:sp>
      <p:sp>
        <p:nvSpPr>
          <p:cNvPr id="13" name="Скругленный прямоугольник 12"/>
          <p:cNvSpPr/>
          <p:nvPr/>
        </p:nvSpPr>
        <p:spPr>
          <a:xfrm>
            <a:off x="1208422" y="2573782"/>
            <a:ext cx="9295962" cy="1270370"/>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ru-RU" sz="1600" dirty="0">
                <a:solidFill>
                  <a:schemeClr val="tx1"/>
                </a:solidFill>
                <a:latin typeface="a_Albionic" panose="020B0903060703020204" pitchFamily="34" charset="-52"/>
              </a:rPr>
              <a:t>Составление проекта бюджета. </a:t>
            </a:r>
            <a:r>
              <a:rPr lang="ru-RU" sz="1400" dirty="0">
                <a:solidFill>
                  <a:schemeClr val="tx1"/>
                </a:solidFill>
                <a:latin typeface="Times New Roman" panose="02020603050405020304" pitchFamily="18" charset="0"/>
                <a:cs typeface="Times New Roman" panose="02020603050405020304" pitchFamily="18" charset="0"/>
              </a:rPr>
              <a:t>До начала составления проекта местного бюджета принимается нормативно-правовой акт, в котором определяются ответственные исполнители, порядок и сроки работы над документами и материалами, необходимыми для составления проекта местного бюджета. Непосредственное составление местного бюджета осуществляет финансовое управление Администрации Дмитриевского района Курской области. Проект местного бюджета представляется на рассмотрение в Представительное Собрание Дмитриевского района Курской области не позднее 15 ноября текущего года.</a:t>
            </a:r>
            <a:endParaRPr lang="ru-RU" sz="1400" b="1" dirty="0">
              <a:solidFill>
                <a:schemeClr val="tx1"/>
              </a:solidFill>
              <a:latin typeface="Times New Roman" panose="02020603050405020304" pitchFamily="18" charset="0"/>
              <a:cs typeface="Times New Roman" panose="02020603050405020304" pitchFamily="18" charset="0"/>
            </a:endParaRPr>
          </a:p>
        </p:txBody>
      </p:sp>
      <p:sp>
        <p:nvSpPr>
          <p:cNvPr id="15" name="Скругленный прямоугольник 14"/>
          <p:cNvSpPr/>
          <p:nvPr/>
        </p:nvSpPr>
        <p:spPr>
          <a:xfrm>
            <a:off x="1702482" y="4019099"/>
            <a:ext cx="8464490" cy="116768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600" dirty="0">
                <a:solidFill>
                  <a:schemeClr val="tx1"/>
                </a:solidFill>
                <a:latin typeface="a_Albionic" panose="020B0903060703020204" pitchFamily="34" charset="-52"/>
              </a:rPr>
              <a:t>Рассмотрение проекта бюджета</a:t>
            </a:r>
            <a:r>
              <a:rPr lang="ru-RU" sz="1200" dirty="0">
                <a:solidFill>
                  <a:schemeClr val="tx1"/>
                </a:solidFill>
              </a:rPr>
              <a:t>. </a:t>
            </a:r>
            <a:r>
              <a:rPr lang="ru-RU" sz="1400" dirty="0">
                <a:solidFill>
                  <a:schemeClr val="tx1"/>
                </a:solidFill>
                <a:latin typeface="Times New Roman" panose="02020603050405020304" pitchFamily="18" charset="0"/>
                <a:cs typeface="Times New Roman" panose="02020603050405020304" pitchFamily="18" charset="0"/>
              </a:rPr>
              <a:t>Глава муниципального района не позднее 15 ноября текущего года вносит на рассмотрение Представительного Собрания Дмитриевского района Курской области проект решения о местном бюджете на 2025 год и плановый период 2026 и 2027 годы. Проект местного бюджета рассматривается депутатами в двух чтениях. Перед первым чтением проходят публичные</a:t>
            </a:r>
          </a:p>
          <a:p>
            <a:r>
              <a:rPr lang="ru-RU" sz="1400" dirty="0">
                <a:solidFill>
                  <a:schemeClr val="tx1"/>
                </a:solidFill>
                <a:latin typeface="Times New Roman" panose="02020603050405020304" pitchFamily="18" charset="0"/>
                <a:cs typeface="Times New Roman" panose="02020603050405020304" pitchFamily="18" charset="0"/>
              </a:rPr>
              <a:t>слушания.</a:t>
            </a:r>
          </a:p>
        </p:txBody>
      </p:sp>
      <p:sp>
        <p:nvSpPr>
          <p:cNvPr id="18" name="Скругленный прямоугольник 17"/>
          <p:cNvSpPr/>
          <p:nvPr/>
        </p:nvSpPr>
        <p:spPr>
          <a:xfrm>
            <a:off x="1759112" y="5361731"/>
            <a:ext cx="8464490" cy="1091051"/>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ru-RU" sz="1600" dirty="0">
                <a:solidFill>
                  <a:schemeClr val="tx1"/>
                </a:solidFill>
                <a:latin typeface="a_Albionic" panose="020B0903060703020204" pitchFamily="34" charset="-52"/>
              </a:rPr>
              <a:t>Утверждение бюджета. </a:t>
            </a:r>
            <a:r>
              <a:rPr lang="ru-RU" sz="1400" dirty="0">
                <a:solidFill>
                  <a:schemeClr val="tx1"/>
                </a:solidFill>
                <a:latin typeface="Times New Roman" panose="02020603050405020304" pitchFamily="18" charset="0"/>
                <a:cs typeface="Times New Roman" panose="02020603050405020304" pitchFamily="18" charset="0"/>
              </a:rPr>
              <a:t>Решение о местном бюджете на очередной финансовый год и на плановый период утверждается Представительным Собранием Дмитриевского района Курской области и направляется Главе муниципального района для подписания и обнародования.</a:t>
            </a:r>
            <a:endParaRPr lang="ru-RU" sz="1400" b="1" dirty="0">
              <a:solidFill>
                <a:schemeClr val="tx1"/>
              </a:solidFill>
              <a:latin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2"/>
          </p:nvPr>
        </p:nvSpPr>
        <p:spPr>
          <a:xfrm>
            <a:off x="86815" y="6452782"/>
            <a:ext cx="1052887" cy="276999"/>
          </a:xfrm>
        </p:spPr>
        <p:txBody>
          <a:bodyPr/>
          <a:lstStyle/>
          <a:p>
            <a:fld id="{70513BE8-C78F-45D0-83F1-20C75CE82E68}" type="slidenum">
              <a:rPr lang="ru-RU" smtClean="0"/>
              <a:t>19</a:t>
            </a:fld>
            <a:endParaRPr lang="ru-RU" dirty="0"/>
          </a:p>
        </p:txBody>
      </p:sp>
    </p:spTree>
    <p:extLst>
      <p:ext uri="{BB962C8B-B14F-4D97-AF65-F5344CB8AC3E}">
        <p14:creationId xmlns:p14="http://schemas.microsoft.com/office/powerpoint/2010/main" val="31820700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cstate="print"/>
          <a:stretch>
            <a:fillRect/>
          </a:stretch>
        </a:blipFill>
        <a:effectLst/>
      </p:bgPr>
    </p:bg>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3">
            <a:extLst>
              <a:ext uri="{28A0092B-C50C-407E-A947-70E740481C1C}">
                <a14:useLocalDpi xmlns:a14="http://schemas.microsoft.com/office/drawing/2010/main" val="0"/>
              </a:ext>
            </a:extLst>
          </a:blip>
          <a:srcRect l="-78" t="278" r="156" b="1065"/>
          <a:stretch/>
        </p:blipFill>
        <p:spPr>
          <a:xfrm>
            <a:off x="0" y="4"/>
            <a:ext cx="12182475" cy="6858000"/>
          </a:xfrm>
          <a:prstGeom prst="rect">
            <a:avLst/>
          </a:prstGeom>
        </p:spPr>
      </p:pic>
      <p:sp>
        <p:nvSpPr>
          <p:cNvPr id="4" name="Номер слайда 3"/>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val="23165410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928909" y="-304491"/>
            <a:ext cx="9167593" cy="1815882"/>
          </a:xfrm>
          <a:prstGeom prst="rect">
            <a:avLst/>
          </a:prstGeom>
        </p:spPr>
        <p:txBody>
          <a:bodyPr wrap="square">
            <a:spAutoFit/>
          </a:bodyPr>
          <a:lstStyle/>
          <a:p>
            <a:pPr algn="ctr">
              <a:defRPr/>
            </a:pPr>
            <a:endParaRPr lang="ru-RU" sz="2800" b="1" dirty="0">
              <a:latin typeface="a_Albionic" panose="020B0903060703020204" pitchFamily="34" charset="-52"/>
            </a:endParaRPr>
          </a:p>
          <a:p>
            <a:pPr algn="ctr">
              <a:defRPr/>
            </a:pPr>
            <a:r>
              <a:rPr lang="ru-RU" sz="2800" b="1" i="1" dirty="0">
                <a:latin typeface="a_Albionic" panose="020B0903060703020204" pitchFamily="34" charset="-52"/>
              </a:rPr>
              <a:t>Основные задачи и направления бюджетной политики МО «Дмитриевский муниципальный район» на 2025-2027годы»</a:t>
            </a:r>
          </a:p>
        </p:txBody>
      </p:sp>
      <p:sp>
        <p:nvSpPr>
          <p:cNvPr id="8" name="Прямоугольник 7"/>
          <p:cNvSpPr/>
          <p:nvPr/>
        </p:nvSpPr>
        <p:spPr>
          <a:xfrm>
            <a:off x="1245823" y="1472182"/>
            <a:ext cx="4121705" cy="687148"/>
          </a:xfrm>
          <a:prstGeom prst="rect">
            <a:avLst/>
          </a:prstGeom>
          <a:noFill/>
          <a:ln w="28575">
            <a:solidFill>
              <a:srgbClr val="FF006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1" dirty="0"/>
          </a:p>
        </p:txBody>
      </p:sp>
      <p:sp>
        <p:nvSpPr>
          <p:cNvPr id="9" name="Прямоугольник 8"/>
          <p:cNvSpPr/>
          <p:nvPr/>
        </p:nvSpPr>
        <p:spPr>
          <a:xfrm>
            <a:off x="1250768" y="2310235"/>
            <a:ext cx="4121707" cy="733426"/>
          </a:xfrm>
          <a:prstGeom prst="rect">
            <a:avLst/>
          </a:prstGeom>
          <a:noFill/>
          <a:ln w="28575">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1" dirty="0"/>
          </a:p>
        </p:txBody>
      </p:sp>
      <p:sp>
        <p:nvSpPr>
          <p:cNvPr id="12" name="Прямоугольник 11"/>
          <p:cNvSpPr/>
          <p:nvPr/>
        </p:nvSpPr>
        <p:spPr>
          <a:xfrm>
            <a:off x="1202419" y="4269288"/>
            <a:ext cx="3778811" cy="733426"/>
          </a:xfrm>
          <a:prstGeom prst="rect">
            <a:avLst/>
          </a:prstGeom>
          <a:noFill/>
          <a:ln w="28575">
            <a:solidFill>
              <a:srgbClr val="7030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1" dirty="0"/>
          </a:p>
        </p:txBody>
      </p:sp>
      <p:sp>
        <p:nvSpPr>
          <p:cNvPr id="13" name="Прямоугольник 12"/>
          <p:cNvSpPr/>
          <p:nvPr/>
        </p:nvSpPr>
        <p:spPr>
          <a:xfrm>
            <a:off x="1255342" y="3204313"/>
            <a:ext cx="3462119" cy="717193"/>
          </a:xfrm>
          <a:prstGeom prst="rect">
            <a:avLst/>
          </a:prstGeom>
          <a:noFill/>
          <a:ln w="28575">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1" dirty="0"/>
          </a:p>
        </p:txBody>
      </p:sp>
      <p:sp>
        <p:nvSpPr>
          <p:cNvPr id="20" name="Прямоугольник 19"/>
          <p:cNvSpPr/>
          <p:nvPr/>
        </p:nvSpPr>
        <p:spPr>
          <a:xfrm>
            <a:off x="1117236" y="2413091"/>
            <a:ext cx="4007636" cy="646587"/>
          </a:xfrm>
          <a:prstGeom prst="rect">
            <a:avLst/>
          </a:prstGeom>
        </p:spPr>
        <p:txBody>
          <a:bodyPr wrap="square">
            <a:spAutoFit/>
          </a:bodyPr>
          <a:lstStyle/>
          <a:p>
            <a:pPr algn="ctr"/>
            <a:r>
              <a:rPr lang="ru-RU" sz="1801" dirty="0">
                <a:latin typeface="Times New Roman" panose="02020603050405020304" pitchFamily="18" charset="0"/>
                <a:cs typeface="Times New Roman" panose="02020603050405020304" pitchFamily="18" charset="0"/>
              </a:rPr>
              <a:t>формирование стабильной доходной базы</a:t>
            </a:r>
            <a:endParaRPr lang="ru-RU" sz="1801" b="1" dirty="0">
              <a:latin typeface="Times New Roman" panose="02020603050405020304" pitchFamily="18" charset="0"/>
              <a:cs typeface="Times New Roman" panose="02020603050405020304" pitchFamily="18" charset="0"/>
            </a:endParaRPr>
          </a:p>
        </p:txBody>
      </p:sp>
      <p:sp>
        <p:nvSpPr>
          <p:cNvPr id="21" name="Прямоугольник 20"/>
          <p:cNvSpPr/>
          <p:nvPr/>
        </p:nvSpPr>
        <p:spPr>
          <a:xfrm>
            <a:off x="1238879" y="3252074"/>
            <a:ext cx="3478583" cy="646587"/>
          </a:xfrm>
          <a:prstGeom prst="rect">
            <a:avLst/>
          </a:prstGeom>
        </p:spPr>
        <p:txBody>
          <a:bodyPr wrap="square">
            <a:spAutoFit/>
          </a:bodyPr>
          <a:lstStyle/>
          <a:p>
            <a:pPr algn="ctr"/>
            <a:r>
              <a:rPr lang="ru-RU" sz="1801" dirty="0">
                <a:latin typeface="Times New Roman" panose="02020603050405020304" pitchFamily="18" charset="0"/>
                <a:cs typeface="Times New Roman" panose="02020603050405020304" pitchFamily="18" charset="0"/>
              </a:rPr>
              <a:t>сокращение объема дефицита бюджета района </a:t>
            </a:r>
          </a:p>
        </p:txBody>
      </p:sp>
      <p:sp>
        <p:nvSpPr>
          <p:cNvPr id="22" name="Прямоугольник 21"/>
          <p:cNvSpPr/>
          <p:nvPr/>
        </p:nvSpPr>
        <p:spPr>
          <a:xfrm>
            <a:off x="1245823" y="1392952"/>
            <a:ext cx="4059604" cy="646587"/>
          </a:xfrm>
          <a:prstGeom prst="rect">
            <a:avLst/>
          </a:prstGeom>
        </p:spPr>
        <p:txBody>
          <a:bodyPr wrap="square">
            <a:spAutoFit/>
          </a:bodyPr>
          <a:lstStyle/>
          <a:p>
            <a:pPr algn="ctr"/>
            <a:r>
              <a:rPr lang="ru-RU" sz="1801" dirty="0">
                <a:solidFill>
                  <a:srgbClr val="000000"/>
                </a:solidFill>
                <a:latin typeface="Times New Roman" panose="02020603050405020304" pitchFamily="18" charset="0"/>
                <a:cs typeface="Times New Roman" panose="02020603050405020304" pitchFamily="18" charset="0"/>
              </a:rPr>
              <a:t>Обеспечение устойчивости и </a:t>
            </a:r>
          </a:p>
          <a:p>
            <a:pPr algn="ctr"/>
            <a:r>
              <a:rPr lang="ru-RU" sz="1801" dirty="0">
                <a:solidFill>
                  <a:srgbClr val="000000"/>
                </a:solidFill>
                <a:latin typeface="Times New Roman" panose="02020603050405020304" pitchFamily="18" charset="0"/>
                <a:cs typeface="Times New Roman" panose="02020603050405020304" pitchFamily="18" charset="0"/>
              </a:rPr>
              <a:t>сбалансированности бюджета</a:t>
            </a:r>
            <a:endParaRPr lang="ru-RU" sz="1801" dirty="0">
              <a:latin typeface="Times New Roman" panose="02020603050405020304" pitchFamily="18" charset="0"/>
              <a:cs typeface="Times New Roman" panose="02020603050405020304" pitchFamily="18" charset="0"/>
            </a:endParaRPr>
          </a:p>
        </p:txBody>
      </p:sp>
      <p:sp>
        <p:nvSpPr>
          <p:cNvPr id="23" name="Прямоугольник 22"/>
          <p:cNvSpPr/>
          <p:nvPr/>
        </p:nvSpPr>
        <p:spPr>
          <a:xfrm>
            <a:off x="1079074" y="4214402"/>
            <a:ext cx="4083959" cy="830997"/>
          </a:xfrm>
          <a:prstGeom prst="rect">
            <a:avLst/>
          </a:prstGeom>
        </p:spPr>
        <p:txBody>
          <a:bodyPr wrap="square">
            <a:spAutoFit/>
          </a:bodyPr>
          <a:lstStyle/>
          <a:p>
            <a:pPr algn="ctr"/>
            <a:r>
              <a:rPr lang="ru-RU" sz="1600" dirty="0">
                <a:solidFill>
                  <a:srgbClr val="000000"/>
                </a:solidFill>
                <a:latin typeface="Times New Roman" panose="02020603050405020304" pitchFamily="18" charset="0"/>
                <a:cs typeface="Times New Roman" panose="02020603050405020304" pitchFamily="18" charset="0"/>
              </a:rPr>
              <a:t>Продолжение работы</a:t>
            </a:r>
          </a:p>
          <a:p>
            <a:pPr algn="ctr"/>
            <a:r>
              <a:rPr lang="ru-RU" sz="1600" dirty="0">
                <a:solidFill>
                  <a:srgbClr val="000000"/>
                </a:solidFill>
                <a:latin typeface="Times New Roman" panose="02020603050405020304" pitchFamily="18" charset="0"/>
                <a:cs typeface="Times New Roman" panose="02020603050405020304" pitchFamily="18" charset="0"/>
              </a:rPr>
              <a:t>по совершенствованию государственной социальной поддержки граждан</a:t>
            </a:r>
          </a:p>
        </p:txBody>
      </p:sp>
      <p:sp>
        <p:nvSpPr>
          <p:cNvPr id="24" name="Прямоугольник 23"/>
          <p:cNvSpPr/>
          <p:nvPr/>
        </p:nvSpPr>
        <p:spPr>
          <a:xfrm>
            <a:off x="928909" y="5256901"/>
            <a:ext cx="4864462" cy="646587"/>
          </a:xfrm>
          <a:prstGeom prst="rect">
            <a:avLst/>
          </a:prstGeom>
        </p:spPr>
        <p:txBody>
          <a:bodyPr wrap="square">
            <a:spAutoFit/>
          </a:bodyPr>
          <a:lstStyle/>
          <a:p>
            <a:pPr algn="ctr"/>
            <a:r>
              <a:rPr lang="ru-RU" sz="1801" dirty="0">
                <a:solidFill>
                  <a:srgbClr val="000000"/>
                </a:solidFill>
                <a:latin typeface="Times New Roman" panose="02020603050405020304" pitchFamily="18" charset="0"/>
                <a:cs typeface="Times New Roman" panose="02020603050405020304" pitchFamily="18" charset="0"/>
              </a:rPr>
              <a:t>увеличение объема бюджетных средств,</a:t>
            </a:r>
          </a:p>
          <a:p>
            <a:pPr algn="ctr"/>
            <a:r>
              <a:rPr lang="ru-RU" sz="1801" dirty="0">
                <a:solidFill>
                  <a:srgbClr val="000000"/>
                </a:solidFill>
                <a:latin typeface="Times New Roman" panose="02020603050405020304" pitchFamily="18" charset="0"/>
                <a:cs typeface="Times New Roman" panose="02020603050405020304" pitchFamily="18" charset="0"/>
              </a:rPr>
              <a:t>направляемых на развитие района</a:t>
            </a:r>
            <a:endParaRPr lang="ru-RU" sz="1801" dirty="0">
              <a:latin typeface="Times New Roman" panose="02020603050405020304" pitchFamily="18" charset="0"/>
              <a:cs typeface="Times New Roman" panose="02020603050405020304" pitchFamily="18" charset="0"/>
            </a:endParaRPr>
          </a:p>
        </p:txBody>
      </p:sp>
      <p:sp>
        <p:nvSpPr>
          <p:cNvPr id="25" name="Фигура, имеющая форму буквы L 24"/>
          <p:cNvSpPr/>
          <p:nvPr/>
        </p:nvSpPr>
        <p:spPr>
          <a:xfrm rot="18860313">
            <a:off x="5813098" y="1454867"/>
            <a:ext cx="342277" cy="685223"/>
          </a:xfrm>
          <a:prstGeom prst="corner">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1" dirty="0"/>
          </a:p>
        </p:txBody>
      </p:sp>
      <p:sp>
        <p:nvSpPr>
          <p:cNvPr id="26" name="Прямоугольник 25"/>
          <p:cNvSpPr/>
          <p:nvPr/>
        </p:nvSpPr>
        <p:spPr>
          <a:xfrm>
            <a:off x="6437029" y="1590790"/>
            <a:ext cx="5754971" cy="2031710"/>
          </a:xfrm>
          <a:prstGeom prst="rect">
            <a:avLst/>
          </a:prstGeom>
        </p:spPr>
        <p:txBody>
          <a:bodyPr wrap="square">
            <a:spAutoFit/>
          </a:bodyPr>
          <a:lstStyle/>
          <a:p>
            <a:r>
              <a:rPr lang="ru-RU" sz="1801" dirty="0">
                <a:solidFill>
                  <a:srgbClr val="000000"/>
                </a:solidFill>
                <a:latin typeface="Times New Roman" panose="02020603050405020304" pitchFamily="18" charset="0"/>
                <a:cs typeface="Times New Roman" panose="02020603050405020304" pitchFamily="18" charset="0"/>
              </a:rPr>
              <a:t>реализации национальных проектов, предусмотренных Указом Президента РФ </a:t>
            </a:r>
            <a:r>
              <a:rPr lang="ru-RU" dirty="0">
                <a:latin typeface="Times New Roman" pitchFamily="18" charset="0"/>
                <a:cs typeface="Times New Roman" pitchFamily="18" charset="0"/>
              </a:rPr>
              <a:t>от 07.05.2024 № 309</a:t>
            </a:r>
          </a:p>
          <a:p>
            <a:r>
              <a:rPr lang="ru-RU" dirty="0">
                <a:latin typeface="Times New Roman" pitchFamily="18" charset="0"/>
                <a:cs typeface="Times New Roman" pitchFamily="18" charset="0"/>
              </a:rPr>
              <a:t>«О национальных целях развития Российской Федерации на период до 2030 года и на перспективу до 2036 года»</a:t>
            </a:r>
            <a:endParaRPr lang="ru-RU" dirty="0"/>
          </a:p>
          <a:p>
            <a:r>
              <a:rPr lang="ru-RU" dirty="0"/>
              <a:t> </a:t>
            </a:r>
          </a:p>
          <a:p>
            <a:endParaRPr lang="ru-RU" sz="1801" dirty="0">
              <a:solidFill>
                <a:srgbClr val="FF0000"/>
              </a:solidFill>
              <a:latin typeface="Times New Roman" panose="02020603050405020304" pitchFamily="18" charset="0"/>
              <a:cs typeface="Times New Roman" panose="02020603050405020304" pitchFamily="18" charset="0"/>
            </a:endParaRPr>
          </a:p>
        </p:txBody>
      </p:sp>
      <p:sp>
        <p:nvSpPr>
          <p:cNvPr id="11" name="Прямоугольник 10"/>
          <p:cNvSpPr/>
          <p:nvPr/>
        </p:nvSpPr>
        <p:spPr>
          <a:xfrm>
            <a:off x="1202419" y="5213481"/>
            <a:ext cx="4700375" cy="733426"/>
          </a:xfrm>
          <a:prstGeom prst="rect">
            <a:avLst/>
          </a:prstGeom>
          <a:noFill/>
          <a:ln w="28575">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1" dirty="0"/>
          </a:p>
        </p:txBody>
      </p:sp>
      <p:sp>
        <p:nvSpPr>
          <p:cNvPr id="10" name="Прямоугольник 9"/>
          <p:cNvSpPr/>
          <p:nvPr/>
        </p:nvSpPr>
        <p:spPr>
          <a:xfrm>
            <a:off x="6348889" y="1511391"/>
            <a:ext cx="5701597" cy="1548287"/>
          </a:xfrm>
          <a:prstGeom prst="rect">
            <a:avLst/>
          </a:prstGeom>
          <a:noFill/>
          <a:ln w="28575">
            <a:solidFill>
              <a:schemeClr val="accent4">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1" dirty="0"/>
          </a:p>
        </p:txBody>
      </p:sp>
      <p:sp>
        <p:nvSpPr>
          <p:cNvPr id="27" name="Фигура, имеющая форму буквы L 26"/>
          <p:cNvSpPr/>
          <p:nvPr/>
        </p:nvSpPr>
        <p:spPr>
          <a:xfrm rot="18860313">
            <a:off x="514296" y="1248179"/>
            <a:ext cx="342277" cy="685223"/>
          </a:xfrm>
          <a:prstGeom prst="corner">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1" dirty="0"/>
          </a:p>
        </p:txBody>
      </p:sp>
      <p:sp>
        <p:nvSpPr>
          <p:cNvPr id="28" name="Фигура, имеющая форму буквы L 27"/>
          <p:cNvSpPr/>
          <p:nvPr/>
        </p:nvSpPr>
        <p:spPr>
          <a:xfrm rot="18860313">
            <a:off x="528972" y="2178570"/>
            <a:ext cx="342277" cy="685223"/>
          </a:xfrm>
          <a:prstGeom prst="corner">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1" dirty="0"/>
          </a:p>
        </p:txBody>
      </p:sp>
      <p:sp>
        <p:nvSpPr>
          <p:cNvPr id="29" name="Фигура, имеющая форму буквы L 28"/>
          <p:cNvSpPr/>
          <p:nvPr/>
        </p:nvSpPr>
        <p:spPr>
          <a:xfrm rot="18860313">
            <a:off x="514298" y="3056351"/>
            <a:ext cx="342277" cy="685223"/>
          </a:xfrm>
          <a:prstGeom prst="corner">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1" dirty="0"/>
          </a:p>
        </p:txBody>
      </p:sp>
      <p:sp>
        <p:nvSpPr>
          <p:cNvPr id="30" name="Фигура, имеющая форму буквы L 29"/>
          <p:cNvSpPr/>
          <p:nvPr/>
        </p:nvSpPr>
        <p:spPr>
          <a:xfrm rot="18860313">
            <a:off x="519281" y="4039359"/>
            <a:ext cx="342277" cy="685223"/>
          </a:xfrm>
          <a:prstGeom prst="corner">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1" dirty="0"/>
          </a:p>
        </p:txBody>
      </p:sp>
      <p:sp>
        <p:nvSpPr>
          <p:cNvPr id="31" name="Фигура, имеющая форму буквы L 30"/>
          <p:cNvSpPr/>
          <p:nvPr/>
        </p:nvSpPr>
        <p:spPr>
          <a:xfrm rot="18860313">
            <a:off x="528972" y="5003459"/>
            <a:ext cx="342277" cy="685223"/>
          </a:xfrm>
          <a:prstGeom prst="corner">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1" dirty="0"/>
          </a:p>
        </p:txBody>
      </p:sp>
      <p:pic>
        <p:nvPicPr>
          <p:cNvPr id="2" name="Рисунок 1"/>
          <p:cNvPicPr>
            <a:picLocks noChangeAspect="1"/>
          </p:cNvPicPr>
          <p:nvPr/>
        </p:nvPicPr>
        <p:blipFill>
          <a:blip r:embed="rId2"/>
          <a:stretch>
            <a:fillRect/>
          </a:stretch>
        </p:blipFill>
        <p:spPr>
          <a:xfrm>
            <a:off x="5448743" y="3322539"/>
            <a:ext cx="1060796" cy="1152244"/>
          </a:xfrm>
          <a:prstGeom prst="rect">
            <a:avLst/>
          </a:prstGeom>
        </p:spPr>
      </p:pic>
      <p:sp>
        <p:nvSpPr>
          <p:cNvPr id="32" name="Прямоугольник 31"/>
          <p:cNvSpPr/>
          <p:nvPr/>
        </p:nvSpPr>
        <p:spPr>
          <a:xfrm>
            <a:off x="6348889" y="4055226"/>
            <a:ext cx="4410072" cy="729247"/>
          </a:xfrm>
          <a:prstGeom prst="rect">
            <a:avLst/>
          </a:prstGeom>
          <a:noFill/>
          <a:ln w="28575">
            <a:solidFill>
              <a:schemeClr val="accent4">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1" dirty="0"/>
          </a:p>
        </p:txBody>
      </p:sp>
      <p:sp>
        <p:nvSpPr>
          <p:cNvPr id="4" name="Прямоугольник 3"/>
          <p:cNvSpPr/>
          <p:nvPr/>
        </p:nvSpPr>
        <p:spPr>
          <a:xfrm>
            <a:off x="6348889" y="4097492"/>
            <a:ext cx="6096000" cy="646331"/>
          </a:xfrm>
          <a:prstGeom prst="rect">
            <a:avLst/>
          </a:prstGeom>
        </p:spPr>
        <p:txBody>
          <a:bodyPr wrap="square">
            <a:spAutoFit/>
          </a:bodyPr>
          <a:lstStyle/>
          <a:p>
            <a:r>
              <a:rPr lang="ru-RU" dirty="0">
                <a:latin typeface="Times New Roman" panose="02020603050405020304" pitchFamily="18" charset="0"/>
                <a:cs typeface="Times New Roman" panose="02020603050405020304" pitchFamily="18" charset="0"/>
              </a:rPr>
              <a:t>Обеспечение открытости </a:t>
            </a:r>
          </a:p>
          <a:p>
            <a:r>
              <a:rPr lang="ru-RU" dirty="0">
                <a:latin typeface="Times New Roman" panose="02020603050405020304" pitchFamily="18" charset="0"/>
                <a:cs typeface="Times New Roman" panose="02020603050405020304" pitchFamily="18" charset="0"/>
              </a:rPr>
              <a:t>и прозрачности бюджетного процесса</a:t>
            </a:r>
          </a:p>
        </p:txBody>
      </p:sp>
      <p:sp>
        <p:nvSpPr>
          <p:cNvPr id="5" name="Номер слайда 4"/>
          <p:cNvSpPr>
            <a:spLocks noGrp="1"/>
          </p:cNvSpPr>
          <p:nvPr>
            <p:ph type="sldNum" sz="quarter" idx="12"/>
          </p:nvPr>
        </p:nvSpPr>
        <p:spPr>
          <a:xfrm>
            <a:off x="202455" y="6335727"/>
            <a:ext cx="1052887" cy="276999"/>
          </a:xfrm>
        </p:spPr>
        <p:txBody>
          <a:bodyPr/>
          <a:lstStyle/>
          <a:p>
            <a:fld id="{70513BE8-C78F-45D0-83F1-20C75CE82E68}" type="slidenum">
              <a:rPr lang="ru-RU" smtClean="0"/>
              <a:t>20</a:t>
            </a:fld>
            <a:endParaRPr lang="ru-RU" dirty="0"/>
          </a:p>
        </p:txBody>
      </p:sp>
    </p:spTree>
    <p:extLst>
      <p:ext uri="{BB962C8B-B14F-4D97-AF65-F5344CB8AC3E}">
        <p14:creationId xmlns:p14="http://schemas.microsoft.com/office/powerpoint/2010/main" val="7072493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gradFill flip="none" rotWithShape="1">
          <a:gsLst>
            <a:gs pos="70000">
              <a:srgbClr val="2880BB"/>
            </a:gs>
            <a:gs pos="40000">
              <a:schemeClr val="bg2">
                <a:lumMod val="60000"/>
                <a:lumOff val="40000"/>
              </a:schemeClr>
            </a:gs>
            <a:gs pos="99000">
              <a:schemeClr val="tx1"/>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78730" y="852854"/>
            <a:ext cx="9834841" cy="2984989"/>
          </a:xfrm>
        </p:spPr>
        <p:txBody>
          <a:bodyPr>
            <a:normAutofit/>
          </a:bodyPr>
          <a:lstStyle/>
          <a:p>
            <a:pPr algn="ctr"/>
            <a:r>
              <a:rPr lang="ru-RU" sz="4000" dirty="0">
                <a:latin typeface="Times New Roman" panose="02020603050405020304" pitchFamily="18" charset="0"/>
                <a:cs typeface="Times New Roman" panose="02020603050405020304" pitchFamily="18" charset="0"/>
              </a:rPr>
              <a:t>Основные параметры бюджета муниципального образования «</a:t>
            </a:r>
            <a:r>
              <a:rPr lang="ru-RU" sz="6600" dirty="0">
                <a:latin typeface="Times New Roman" panose="02020603050405020304" pitchFamily="18" charset="0"/>
                <a:cs typeface="Times New Roman" panose="02020603050405020304" pitchFamily="18" charset="0"/>
              </a:rPr>
              <a:t>Д</a:t>
            </a:r>
            <a:r>
              <a:rPr lang="ru-RU" sz="4000" dirty="0">
                <a:latin typeface="Times New Roman" panose="02020603050405020304" pitchFamily="18" charset="0"/>
                <a:cs typeface="Times New Roman" panose="02020603050405020304" pitchFamily="18" charset="0"/>
              </a:rPr>
              <a:t>митриевский муниципальный район»</a:t>
            </a:r>
          </a:p>
        </p:txBody>
      </p:sp>
    </p:spTree>
    <p:extLst>
      <p:ext uri="{BB962C8B-B14F-4D97-AF65-F5344CB8AC3E}">
        <p14:creationId xmlns:p14="http://schemas.microsoft.com/office/powerpoint/2010/main" val="28997749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2771954" y="622682"/>
            <a:ext cx="5604294" cy="369332"/>
          </a:xfrm>
          <a:prstGeom prst="rect">
            <a:avLst/>
          </a:prstGeom>
        </p:spPr>
        <p:txBody>
          <a:bodyPr wrap="square">
            <a:spAutoFit/>
          </a:bodyPr>
          <a:lstStyle/>
          <a:p>
            <a:pPr algn="just"/>
            <a:r>
              <a:rPr lang="ru-RU" dirty="0">
                <a:latin typeface="Times New Roman" panose="02020603050405020304" pitchFamily="18" charset="0"/>
              </a:rPr>
              <a:t> </a:t>
            </a:r>
          </a:p>
        </p:txBody>
      </p:sp>
      <p:graphicFrame>
        <p:nvGraphicFramePr>
          <p:cNvPr id="13" name="Диаграмма 12"/>
          <p:cNvGraphicFramePr/>
          <p:nvPr>
            <p:extLst>
              <p:ext uri="{D42A27DB-BD31-4B8C-83A1-F6EECF244321}">
                <p14:modId xmlns:p14="http://schemas.microsoft.com/office/powerpoint/2010/main" val="476127014"/>
              </p:ext>
            </p:extLst>
          </p:nvPr>
        </p:nvGraphicFramePr>
        <p:xfrm>
          <a:off x="251930" y="160193"/>
          <a:ext cx="5489447" cy="324243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Диаграмма 6"/>
          <p:cNvGraphicFramePr/>
          <p:nvPr>
            <p:extLst>
              <p:ext uri="{D42A27DB-BD31-4B8C-83A1-F6EECF244321}">
                <p14:modId xmlns:p14="http://schemas.microsoft.com/office/powerpoint/2010/main" val="2012287713"/>
              </p:ext>
            </p:extLst>
          </p:nvPr>
        </p:nvGraphicFramePr>
        <p:xfrm>
          <a:off x="5812970" y="0"/>
          <a:ext cx="6139543" cy="285122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Диаграмма 8"/>
          <p:cNvGraphicFramePr/>
          <p:nvPr>
            <p:extLst>
              <p:ext uri="{D42A27DB-BD31-4B8C-83A1-F6EECF244321}">
                <p14:modId xmlns:p14="http://schemas.microsoft.com/office/powerpoint/2010/main" val="2732353333"/>
              </p:ext>
            </p:extLst>
          </p:nvPr>
        </p:nvGraphicFramePr>
        <p:xfrm>
          <a:off x="3710353" y="3367454"/>
          <a:ext cx="5310554" cy="3060982"/>
        </p:xfrm>
        <a:graphic>
          <a:graphicData uri="http://schemas.openxmlformats.org/drawingml/2006/chart">
            <c:chart xmlns:c="http://schemas.openxmlformats.org/drawingml/2006/chart" xmlns:r="http://schemas.openxmlformats.org/officeDocument/2006/relationships" r:id="rId4"/>
          </a:graphicData>
        </a:graphic>
      </p:graphicFrame>
      <p:sp>
        <p:nvSpPr>
          <p:cNvPr id="3" name="Номер слайда 2"/>
          <p:cNvSpPr>
            <a:spLocks noGrp="1"/>
          </p:cNvSpPr>
          <p:nvPr>
            <p:ph type="sldNum" sz="quarter" idx="12"/>
          </p:nvPr>
        </p:nvSpPr>
        <p:spPr>
          <a:xfrm>
            <a:off x="-387969" y="6413281"/>
            <a:ext cx="1052887" cy="276999"/>
          </a:xfrm>
        </p:spPr>
        <p:txBody>
          <a:bodyPr/>
          <a:lstStyle/>
          <a:p>
            <a:fld id="{70513BE8-C78F-45D0-83F1-20C75CE82E68}" type="slidenum">
              <a:rPr lang="ru-RU" smtClean="0"/>
              <a:t>22</a:t>
            </a:fld>
            <a:endParaRPr lang="ru-RU" dirty="0"/>
          </a:p>
        </p:txBody>
      </p:sp>
    </p:spTree>
    <p:extLst>
      <p:ext uri="{BB962C8B-B14F-4D97-AF65-F5344CB8AC3E}">
        <p14:creationId xmlns:p14="http://schemas.microsoft.com/office/powerpoint/2010/main" val="5099354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12738" y="1543050"/>
            <a:ext cx="8778508" cy="2971801"/>
          </a:xfrm>
        </p:spPr>
        <p:txBody>
          <a:bodyPr>
            <a:normAutofit fontScale="90000"/>
          </a:bodyPr>
          <a:lstStyle/>
          <a:p>
            <a:pPr algn="ctr"/>
            <a:r>
              <a:rPr lang="ru-RU" sz="6601" dirty="0">
                <a:latin typeface="Times New Roman" panose="02020603050405020304" pitchFamily="18" charset="0"/>
                <a:cs typeface="Times New Roman" panose="02020603050405020304" pitchFamily="18" charset="0"/>
              </a:rPr>
              <a:t>Доходы бюджета муниципального образования «Дмитриевский муниципальный район»</a:t>
            </a:r>
          </a:p>
        </p:txBody>
      </p:sp>
      <p:sp>
        <p:nvSpPr>
          <p:cNvPr id="4" name="Номер слайда 3"/>
          <p:cNvSpPr>
            <a:spLocks noGrp="1"/>
          </p:cNvSpPr>
          <p:nvPr>
            <p:ph type="sldNum" sz="quarter" idx="12"/>
          </p:nvPr>
        </p:nvSpPr>
        <p:spPr>
          <a:xfrm>
            <a:off x="-414345" y="6457244"/>
            <a:ext cx="1052887" cy="276999"/>
          </a:xfrm>
        </p:spPr>
        <p:txBody>
          <a:bodyPr/>
          <a:lstStyle/>
          <a:p>
            <a:fld id="{D57F1E4F-1CFF-5643-939E-217C01CDF565}" type="slidenum">
              <a:rPr lang="en-US" smtClean="0"/>
              <a:pPr/>
              <a:t>23</a:t>
            </a:fld>
            <a:endParaRPr lang="en-US" dirty="0"/>
          </a:p>
        </p:txBody>
      </p:sp>
    </p:spTree>
    <p:extLst>
      <p:ext uri="{BB962C8B-B14F-4D97-AF65-F5344CB8AC3E}">
        <p14:creationId xmlns:p14="http://schemas.microsoft.com/office/powerpoint/2010/main" val="12191952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Выгнутая вверх стрелка 5"/>
          <p:cNvSpPr/>
          <p:nvPr/>
        </p:nvSpPr>
        <p:spPr>
          <a:xfrm rot="2027097">
            <a:off x="7333909" y="500708"/>
            <a:ext cx="2105500" cy="1532722"/>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solidFill>
            </a:endParaRPr>
          </a:p>
        </p:txBody>
      </p:sp>
      <p:sp>
        <p:nvSpPr>
          <p:cNvPr id="7" name="Выгнутая вверх стрелка 6"/>
          <p:cNvSpPr/>
          <p:nvPr/>
        </p:nvSpPr>
        <p:spPr>
          <a:xfrm rot="9806371" flipV="1">
            <a:off x="2298296" y="635023"/>
            <a:ext cx="2291039" cy="1504266"/>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solidFill>
            </a:endParaRPr>
          </a:p>
        </p:txBody>
      </p:sp>
      <p:sp>
        <p:nvSpPr>
          <p:cNvPr id="10" name="Стрелка вниз 9"/>
          <p:cNvSpPr/>
          <p:nvPr/>
        </p:nvSpPr>
        <p:spPr>
          <a:xfrm>
            <a:off x="5516173" y="2869512"/>
            <a:ext cx="786877" cy="9299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 name="Овал 3"/>
          <p:cNvSpPr/>
          <p:nvPr/>
        </p:nvSpPr>
        <p:spPr>
          <a:xfrm>
            <a:off x="4147593" y="943755"/>
            <a:ext cx="3272319" cy="1843408"/>
          </a:xfrm>
          <a:prstGeom prst="ellipse">
            <a:avLst/>
          </a:prstGeom>
          <a:solidFill>
            <a:srgbClr val="67F6F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a:solidFill>
                  <a:schemeClr val="tx1"/>
                </a:solidFill>
                <a:latin typeface="a_Albionic" panose="020B0903060703020204" pitchFamily="34" charset="-52"/>
              </a:rPr>
              <a:t>Доходы</a:t>
            </a:r>
            <a:endParaRPr lang="ru-RU" sz="3600" dirty="0">
              <a:solidFill>
                <a:schemeClr val="tx1"/>
              </a:solidFill>
              <a:latin typeface="a_Albionic" panose="020B0903060703020204" pitchFamily="34" charset="-52"/>
            </a:endParaRPr>
          </a:p>
        </p:txBody>
      </p:sp>
      <p:sp>
        <p:nvSpPr>
          <p:cNvPr id="11" name="Скругленный прямоугольник 10"/>
          <p:cNvSpPr/>
          <p:nvPr/>
        </p:nvSpPr>
        <p:spPr>
          <a:xfrm>
            <a:off x="695314" y="2953674"/>
            <a:ext cx="2872241" cy="574280"/>
          </a:xfrm>
          <a:prstGeom prst="roundRect">
            <a:avLst/>
          </a:prstGeom>
          <a:solidFill>
            <a:srgbClr val="00B0F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latin typeface="Times New Roman" panose="02020603050405020304" pitchFamily="18" charset="0"/>
                <a:cs typeface="Times New Roman" panose="02020603050405020304" pitchFamily="18" charset="0"/>
              </a:rPr>
              <a:t>Налоговые</a:t>
            </a:r>
            <a:r>
              <a:rPr lang="ru-RU" dirty="0">
                <a:solidFill>
                  <a:schemeClr val="tx1"/>
                </a:solidFill>
                <a:latin typeface="Times New Roman" panose="02020603050405020304" pitchFamily="18" charset="0"/>
                <a:cs typeface="Times New Roman" panose="02020603050405020304" pitchFamily="18" charset="0"/>
              </a:rPr>
              <a:t> </a:t>
            </a:r>
            <a:r>
              <a:rPr lang="ru-RU" b="1" dirty="0">
                <a:solidFill>
                  <a:schemeClr val="tx1"/>
                </a:solidFill>
                <a:latin typeface="Times New Roman" panose="02020603050405020304" pitchFamily="18" charset="0"/>
                <a:cs typeface="Times New Roman" panose="02020603050405020304" pitchFamily="18" charset="0"/>
              </a:rPr>
              <a:t>доходы</a:t>
            </a:r>
          </a:p>
        </p:txBody>
      </p:sp>
      <p:sp>
        <p:nvSpPr>
          <p:cNvPr id="12" name="Скругленный прямоугольник 11"/>
          <p:cNvSpPr/>
          <p:nvPr/>
        </p:nvSpPr>
        <p:spPr>
          <a:xfrm>
            <a:off x="7809389" y="3038606"/>
            <a:ext cx="2871320" cy="542815"/>
          </a:xfrm>
          <a:prstGeom prst="roundRect">
            <a:avLst/>
          </a:prstGeom>
          <a:solidFill>
            <a:schemeClr val="accent5">
              <a:lumMod val="60000"/>
              <a:lumOff val="4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latin typeface="Times New Roman" panose="02020603050405020304" pitchFamily="18" charset="0"/>
                <a:cs typeface="Times New Roman" panose="02020603050405020304" pitchFamily="18" charset="0"/>
              </a:rPr>
              <a:t>Неналоговые</a:t>
            </a:r>
            <a:r>
              <a:rPr lang="ru-RU" dirty="0">
                <a:solidFill>
                  <a:schemeClr val="tx1"/>
                </a:solidFill>
                <a:latin typeface="Times New Roman" panose="02020603050405020304" pitchFamily="18" charset="0"/>
                <a:cs typeface="Times New Roman" panose="02020603050405020304" pitchFamily="18" charset="0"/>
              </a:rPr>
              <a:t> </a:t>
            </a:r>
            <a:r>
              <a:rPr lang="ru-RU" b="1" dirty="0">
                <a:solidFill>
                  <a:schemeClr val="tx1"/>
                </a:solidFill>
                <a:latin typeface="Times New Roman" panose="02020603050405020304" pitchFamily="18" charset="0"/>
                <a:cs typeface="Times New Roman" panose="02020603050405020304" pitchFamily="18" charset="0"/>
              </a:rPr>
              <a:t>доходы</a:t>
            </a:r>
          </a:p>
        </p:txBody>
      </p:sp>
      <p:sp>
        <p:nvSpPr>
          <p:cNvPr id="13" name="Скругленный прямоугольник 12"/>
          <p:cNvSpPr/>
          <p:nvPr/>
        </p:nvSpPr>
        <p:spPr>
          <a:xfrm>
            <a:off x="4399310" y="3804315"/>
            <a:ext cx="3020602" cy="582768"/>
          </a:xfrm>
          <a:prstGeom prst="roundRect">
            <a:avLst/>
          </a:prstGeom>
          <a:solidFill>
            <a:srgbClr val="FFFF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latin typeface="Times New Roman" panose="02020603050405020304" pitchFamily="18" charset="0"/>
                <a:cs typeface="Times New Roman" panose="02020603050405020304" pitchFamily="18" charset="0"/>
              </a:rPr>
              <a:t>Безвозмездные поступления</a:t>
            </a:r>
          </a:p>
        </p:txBody>
      </p:sp>
      <p:sp>
        <p:nvSpPr>
          <p:cNvPr id="14" name="Прямоугольник 13"/>
          <p:cNvSpPr/>
          <p:nvPr/>
        </p:nvSpPr>
        <p:spPr>
          <a:xfrm>
            <a:off x="327525" y="4222680"/>
            <a:ext cx="3395743" cy="1200329"/>
          </a:xfrm>
          <a:prstGeom prst="rect">
            <a:avLst/>
          </a:prstGeom>
          <a:noFill/>
          <a:ln w="57150">
            <a:solidFill>
              <a:srgbClr val="67F6F9"/>
            </a:solidFill>
          </a:ln>
        </p:spPr>
        <p:txBody>
          <a:bodyPr wrap="square">
            <a:spAutoFit/>
          </a:bodyPr>
          <a:lstStyle/>
          <a:p>
            <a:r>
              <a:rPr lang="ru-RU" dirty="0">
                <a:solidFill>
                  <a:srgbClr val="000000"/>
                </a:solidFill>
                <a:latin typeface="Times New Roman" panose="02020603050405020304" pitchFamily="18" charset="0"/>
                <a:cs typeface="Times New Roman" panose="02020603050405020304" pitchFamily="18" charset="0"/>
              </a:rPr>
              <a:t>Поступления от уплаты налогов, установленных</a:t>
            </a:r>
          </a:p>
          <a:p>
            <a:r>
              <a:rPr lang="ru-RU" dirty="0">
                <a:solidFill>
                  <a:srgbClr val="000000"/>
                </a:solidFill>
                <a:latin typeface="Times New Roman" panose="02020603050405020304" pitchFamily="18" charset="0"/>
                <a:cs typeface="Times New Roman" panose="02020603050405020304" pitchFamily="18" charset="0"/>
              </a:rPr>
              <a:t>Налоговым кодексом</a:t>
            </a:r>
          </a:p>
          <a:p>
            <a:r>
              <a:rPr lang="ru-RU" dirty="0">
                <a:solidFill>
                  <a:srgbClr val="000000"/>
                </a:solidFill>
                <a:latin typeface="Times New Roman" panose="02020603050405020304" pitchFamily="18" charset="0"/>
                <a:cs typeface="Times New Roman" panose="02020603050405020304" pitchFamily="18" charset="0"/>
              </a:rPr>
              <a:t>Российской Федерации</a:t>
            </a:r>
            <a:endParaRPr lang="ru-RU" b="0" i="0" dirty="0">
              <a:solidFill>
                <a:srgbClr val="000000"/>
              </a:solidFill>
              <a:effectLst/>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7962472" y="4066701"/>
            <a:ext cx="4075416" cy="2585323"/>
          </a:xfrm>
          <a:prstGeom prst="rect">
            <a:avLst/>
          </a:prstGeom>
          <a:noFill/>
          <a:ln w="57150">
            <a:solidFill>
              <a:schemeClr val="accent5">
                <a:lumMod val="60000"/>
                <a:lumOff val="40000"/>
              </a:schemeClr>
            </a:solidFill>
          </a:ln>
        </p:spPr>
        <p:txBody>
          <a:bodyPr wrap="square">
            <a:spAutoFit/>
          </a:bodyPr>
          <a:lstStyle/>
          <a:p>
            <a:r>
              <a:rPr lang="ru-RU" dirty="0">
                <a:latin typeface="Times New Roman" panose="02020603050405020304" pitchFamily="18" charset="0"/>
                <a:cs typeface="Times New Roman" panose="02020603050405020304" pitchFamily="18" charset="0"/>
              </a:rPr>
              <a:t>Доходы от использования и продажи имущества, находящегося в муниципальной собственности; платежи при пользовании</a:t>
            </a:r>
          </a:p>
          <a:p>
            <a:r>
              <a:rPr lang="ru-RU" dirty="0">
                <a:latin typeface="Times New Roman" panose="02020603050405020304" pitchFamily="18" charset="0"/>
                <a:cs typeface="Times New Roman" panose="02020603050405020304" pitchFamily="18" charset="0"/>
              </a:rPr>
              <a:t>природными ресурсами, доходы от оказания платных услуг (работ); платежи в виде штрафов, санкций, за возмещение ущерба, инициативные платежи.</a:t>
            </a:r>
          </a:p>
        </p:txBody>
      </p:sp>
      <p:sp>
        <p:nvSpPr>
          <p:cNvPr id="17" name="Прямоугольник 16"/>
          <p:cNvSpPr/>
          <p:nvPr/>
        </p:nvSpPr>
        <p:spPr>
          <a:xfrm>
            <a:off x="3979201" y="4572148"/>
            <a:ext cx="3711991" cy="1754326"/>
          </a:xfrm>
          <a:prstGeom prst="rect">
            <a:avLst/>
          </a:prstGeom>
          <a:ln w="57150">
            <a:solidFill>
              <a:srgbClr val="FFFF00"/>
            </a:solidFill>
          </a:ln>
        </p:spPr>
        <p:txBody>
          <a:bodyPr wrap="square">
            <a:spAutoFit/>
          </a:bodyPr>
          <a:lstStyle/>
          <a:p>
            <a:r>
              <a:rPr lang="ru-RU" dirty="0">
                <a:solidFill>
                  <a:srgbClr val="000000"/>
                </a:solidFill>
                <a:latin typeface="Times New Roman" panose="02020603050405020304" pitchFamily="18" charset="0"/>
                <a:cs typeface="Times New Roman" panose="02020603050405020304" pitchFamily="18" charset="0"/>
              </a:rPr>
              <a:t>Поступления от других бюджетов бюджетной системы (межбюджетные трансферта),организаций, граждан (кроме налоговых и неналоговых доходов)</a:t>
            </a:r>
            <a:endParaRPr lang="ru-RU" b="0" i="0" dirty="0">
              <a:solidFill>
                <a:srgbClr val="000000"/>
              </a:solidFill>
              <a:effectLst/>
              <a:latin typeface="Times New Roman" panose="02020603050405020304" pitchFamily="18" charset="0"/>
              <a:cs typeface="Times New Roman" panose="02020603050405020304" pitchFamily="18" charset="0"/>
            </a:endParaRPr>
          </a:p>
        </p:txBody>
      </p:sp>
      <p:sp>
        <p:nvSpPr>
          <p:cNvPr id="3" name="Номер слайда 2"/>
          <p:cNvSpPr>
            <a:spLocks noGrp="1"/>
          </p:cNvSpPr>
          <p:nvPr>
            <p:ph type="sldNum" sz="quarter" idx="12"/>
          </p:nvPr>
        </p:nvSpPr>
        <p:spPr>
          <a:xfrm>
            <a:off x="-282462" y="6445363"/>
            <a:ext cx="1052887" cy="276999"/>
          </a:xfrm>
        </p:spPr>
        <p:txBody>
          <a:bodyPr/>
          <a:lstStyle/>
          <a:p>
            <a:fld id="{70513BE8-C78F-45D0-83F1-20C75CE82E68}" type="slidenum">
              <a:rPr lang="ru-RU" smtClean="0"/>
              <a:t>24</a:t>
            </a:fld>
            <a:endParaRPr lang="ru-RU" dirty="0"/>
          </a:p>
        </p:txBody>
      </p:sp>
    </p:spTree>
    <p:extLst>
      <p:ext uri="{BB962C8B-B14F-4D97-AF65-F5344CB8AC3E}">
        <p14:creationId xmlns:p14="http://schemas.microsoft.com/office/powerpoint/2010/main" val="28774825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465992" y="-26253"/>
            <a:ext cx="11183815" cy="1077218"/>
          </a:xfrm>
          <a:prstGeom prst="rect">
            <a:avLst/>
          </a:prstGeom>
        </p:spPr>
        <p:txBody>
          <a:bodyPr wrap="square">
            <a:spAutoFit/>
          </a:bodyPr>
          <a:lstStyle/>
          <a:p>
            <a:pPr algn="ctr"/>
            <a:r>
              <a:rPr lang="ru-RU" sz="3200" b="1" dirty="0">
                <a:latin typeface="Times New Roman" panose="02020603050405020304" pitchFamily="18" charset="0"/>
                <a:cs typeface="Times New Roman" panose="02020603050405020304" pitchFamily="18" charset="0"/>
              </a:rPr>
              <a:t>Структура налоговых и неналоговых доходов</a:t>
            </a:r>
          </a:p>
          <a:p>
            <a:pPr algn="ctr"/>
            <a:r>
              <a:rPr lang="ru-RU" sz="3200" b="1" dirty="0">
                <a:latin typeface="Times New Roman" panose="02020603050405020304" pitchFamily="18" charset="0"/>
                <a:cs typeface="Times New Roman" panose="02020603050405020304" pitchFamily="18" charset="0"/>
              </a:rPr>
              <a:t> бюджета МО «Дмитриевский муниципальный район»</a:t>
            </a:r>
          </a:p>
        </p:txBody>
      </p:sp>
      <p:graphicFrame>
        <p:nvGraphicFramePr>
          <p:cNvPr id="13" name="Объект 7"/>
          <p:cNvGraphicFramePr>
            <a:graphicFrameLocks/>
          </p:cNvGraphicFramePr>
          <p:nvPr>
            <p:extLst>
              <p:ext uri="{D42A27DB-BD31-4B8C-83A1-F6EECF244321}">
                <p14:modId xmlns:p14="http://schemas.microsoft.com/office/powerpoint/2010/main" val="461823103"/>
              </p:ext>
            </p:extLst>
          </p:nvPr>
        </p:nvGraphicFramePr>
        <p:xfrm>
          <a:off x="-248364" y="3805534"/>
          <a:ext cx="4662353" cy="255816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5" name="Объект 7"/>
          <p:cNvGraphicFramePr>
            <a:graphicFrameLocks/>
          </p:cNvGraphicFramePr>
          <p:nvPr>
            <p:extLst>
              <p:ext uri="{D42A27DB-BD31-4B8C-83A1-F6EECF244321}">
                <p14:modId xmlns:p14="http://schemas.microsoft.com/office/powerpoint/2010/main" val="632177318"/>
              </p:ext>
            </p:extLst>
          </p:nvPr>
        </p:nvGraphicFramePr>
        <p:xfrm>
          <a:off x="3992323" y="2139590"/>
          <a:ext cx="6055113" cy="2843441"/>
        </p:xfrm>
        <a:graphic>
          <a:graphicData uri="http://schemas.openxmlformats.org/drawingml/2006/chart">
            <c:chart xmlns:c="http://schemas.openxmlformats.org/drawingml/2006/chart" xmlns:r="http://schemas.openxmlformats.org/officeDocument/2006/relationships" r:id="rId3"/>
          </a:graphicData>
        </a:graphic>
      </p:graphicFrame>
      <p:sp>
        <p:nvSpPr>
          <p:cNvPr id="16" name="Прямоугольник 15"/>
          <p:cNvSpPr/>
          <p:nvPr/>
        </p:nvSpPr>
        <p:spPr>
          <a:xfrm>
            <a:off x="1625421" y="6007947"/>
            <a:ext cx="652744" cy="369332"/>
          </a:xfrm>
          <a:prstGeom prst="rect">
            <a:avLst/>
          </a:prstGeom>
        </p:spPr>
        <p:txBody>
          <a:bodyPr wrap="none">
            <a:spAutoFit/>
          </a:bodyPr>
          <a:lstStyle/>
          <a:p>
            <a:pPr algn="ctr"/>
            <a:r>
              <a:rPr lang="ru-RU" dirty="0">
                <a:latin typeface="a_Albionic" panose="020B0903060703020204" pitchFamily="34" charset="-52"/>
                <a:cs typeface="Times New Roman" pitchFamily="18" charset="0"/>
              </a:rPr>
              <a:t>2025</a:t>
            </a:r>
          </a:p>
        </p:txBody>
      </p:sp>
      <p:sp>
        <p:nvSpPr>
          <p:cNvPr id="17" name="Прямоугольник 16"/>
          <p:cNvSpPr/>
          <p:nvPr/>
        </p:nvSpPr>
        <p:spPr>
          <a:xfrm>
            <a:off x="6689126" y="4983031"/>
            <a:ext cx="652744" cy="369332"/>
          </a:xfrm>
          <a:prstGeom prst="rect">
            <a:avLst/>
          </a:prstGeom>
        </p:spPr>
        <p:txBody>
          <a:bodyPr wrap="none">
            <a:spAutoFit/>
          </a:bodyPr>
          <a:lstStyle/>
          <a:p>
            <a:pPr algn="ctr"/>
            <a:r>
              <a:rPr lang="ru-RU" dirty="0">
                <a:latin typeface="a_Albionic" panose="020B0903060703020204" pitchFamily="34" charset="-52"/>
                <a:cs typeface="Times New Roman" pitchFamily="18" charset="0"/>
              </a:rPr>
              <a:t>2026</a:t>
            </a:r>
            <a:endParaRPr lang="ru-RU" dirty="0">
              <a:cs typeface="Times New Roman" pitchFamily="18" charset="0"/>
            </a:endParaRPr>
          </a:p>
        </p:txBody>
      </p:sp>
      <p:sp>
        <p:nvSpPr>
          <p:cNvPr id="18" name="Прямоугольник 17"/>
          <p:cNvSpPr/>
          <p:nvPr/>
        </p:nvSpPr>
        <p:spPr>
          <a:xfrm>
            <a:off x="10129792" y="4132445"/>
            <a:ext cx="705642" cy="369332"/>
          </a:xfrm>
          <a:prstGeom prst="rect">
            <a:avLst/>
          </a:prstGeom>
        </p:spPr>
        <p:txBody>
          <a:bodyPr wrap="none">
            <a:spAutoFit/>
          </a:bodyPr>
          <a:lstStyle/>
          <a:p>
            <a:pPr algn="ctr"/>
            <a:r>
              <a:rPr lang="ru-RU" dirty="0">
                <a:latin typeface="a_Albionic" panose="020B0903060703020204" pitchFamily="34" charset="-52"/>
                <a:cs typeface="Times New Roman" pitchFamily="18" charset="0"/>
              </a:rPr>
              <a:t>2027 </a:t>
            </a:r>
          </a:p>
        </p:txBody>
      </p:sp>
      <p:sp>
        <p:nvSpPr>
          <p:cNvPr id="19" name="Прямоугольник 18"/>
          <p:cNvSpPr/>
          <p:nvPr/>
        </p:nvSpPr>
        <p:spPr>
          <a:xfrm>
            <a:off x="3702121" y="5084617"/>
            <a:ext cx="3313379" cy="1292662"/>
          </a:xfrm>
          <a:prstGeom prst="rect">
            <a:avLst/>
          </a:prstGeom>
        </p:spPr>
        <p:txBody>
          <a:bodyPr wrap="square">
            <a:spAutoFit/>
          </a:bodyPr>
          <a:lstStyle/>
          <a:p>
            <a:r>
              <a:rPr lang="ru-RU" sz="2400" b="1" dirty="0">
                <a:latin typeface="Times New Roman" panose="02020603050405020304" pitchFamily="18" charset="0"/>
                <a:cs typeface="Times New Roman" panose="02020603050405020304" pitchFamily="18" charset="0"/>
              </a:rPr>
              <a:t>Налоговые доходы</a:t>
            </a:r>
          </a:p>
          <a:p>
            <a:r>
              <a:rPr lang="ru-RU" dirty="0">
                <a:latin typeface="a_Alterna" panose="020B0606020207050204" pitchFamily="34" charset="-52"/>
              </a:rPr>
              <a:t>2025 год – </a:t>
            </a:r>
            <a:r>
              <a:rPr lang="ru-RU" dirty="0">
                <a:solidFill>
                  <a:srgbClr val="7030A0"/>
                </a:solidFill>
                <a:latin typeface="a_Alterna" panose="020B0606020207050204" pitchFamily="34" charset="-52"/>
              </a:rPr>
              <a:t>134 858,4</a:t>
            </a:r>
            <a:r>
              <a:rPr lang="ru-RU" dirty="0">
                <a:latin typeface="a_Alterna" panose="020B0606020207050204" pitchFamily="34" charset="-52"/>
              </a:rPr>
              <a:t> тыс. руб.</a:t>
            </a:r>
          </a:p>
          <a:p>
            <a:r>
              <a:rPr lang="ru-RU" dirty="0">
                <a:latin typeface="a_Alterna" panose="020B0606020207050204" pitchFamily="34" charset="-52"/>
              </a:rPr>
              <a:t>2026 год – </a:t>
            </a:r>
            <a:r>
              <a:rPr lang="ru-RU" dirty="0">
                <a:solidFill>
                  <a:srgbClr val="7030A0"/>
                </a:solidFill>
                <a:latin typeface="a_Alterna" panose="020B0606020207050204" pitchFamily="34" charset="-52"/>
              </a:rPr>
              <a:t>145 642,6 </a:t>
            </a:r>
            <a:r>
              <a:rPr lang="ru-RU" dirty="0">
                <a:latin typeface="a_Alterna" panose="020B0606020207050204" pitchFamily="34" charset="-52"/>
              </a:rPr>
              <a:t>тыс. руб.</a:t>
            </a:r>
          </a:p>
          <a:p>
            <a:r>
              <a:rPr lang="ru-RU" dirty="0">
                <a:latin typeface="a_Alterna" panose="020B0606020207050204" pitchFamily="34" charset="-52"/>
              </a:rPr>
              <a:t>2027 год – </a:t>
            </a:r>
            <a:r>
              <a:rPr lang="ru-RU" dirty="0">
                <a:solidFill>
                  <a:srgbClr val="7030A0"/>
                </a:solidFill>
                <a:latin typeface="a_Alterna" panose="020B0606020207050204" pitchFamily="34" charset="-52"/>
              </a:rPr>
              <a:t>158 779,6 </a:t>
            </a:r>
            <a:r>
              <a:rPr lang="ru-RU" dirty="0">
                <a:latin typeface="a_Alterna" panose="020B0606020207050204" pitchFamily="34" charset="-52"/>
              </a:rPr>
              <a:t>тыс. руб.</a:t>
            </a:r>
          </a:p>
        </p:txBody>
      </p:sp>
      <p:sp>
        <p:nvSpPr>
          <p:cNvPr id="21" name="Прямоугольник 20"/>
          <p:cNvSpPr/>
          <p:nvPr/>
        </p:nvSpPr>
        <p:spPr>
          <a:xfrm>
            <a:off x="8342616" y="5084617"/>
            <a:ext cx="3495598" cy="1292662"/>
          </a:xfrm>
          <a:prstGeom prst="rect">
            <a:avLst/>
          </a:prstGeom>
        </p:spPr>
        <p:txBody>
          <a:bodyPr wrap="square">
            <a:spAutoFit/>
          </a:bodyPr>
          <a:lstStyle/>
          <a:p>
            <a:r>
              <a:rPr lang="ru-RU" sz="2400" b="1" dirty="0">
                <a:latin typeface="Times New Roman" panose="02020603050405020304" pitchFamily="18" charset="0"/>
                <a:cs typeface="Times New Roman" panose="02020603050405020304" pitchFamily="18" charset="0"/>
              </a:rPr>
              <a:t>Неналоговые доходы</a:t>
            </a:r>
          </a:p>
          <a:p>
            <a:r>
              <a:rPr lang="ru-RU" dirty="0">
                <a:latin typeface="a_Alterna" panose="020B0606020207050204" pitchFamily="34" charset="-52"/>
              </a:rPr>
              <a:t>2025 год – </a:t>
            </a:r>
            <a:r>
              <a:rPr lang="ru-RU" dirty="0">
                <a:solidFill>
                  <a:srgbClr val="7030A0"/>
                </a:solidFill>
                <a:latin typeface="a_Alterna" panose="020B0606020207050204" pitchFamily="34" charset="-52"/>
              </a:rPr>
              <a:t>24 730,1 </a:t>
            </a:r>
            <a:r>
              <a:rPr lang="ru-RU" dirty="0">
                <a:latin typeface="a_Alterna" panose="020B0606020207050204" pitchFamily="34" charset="-52"/>
              </a:rPr>
              <a:t>тыс. руб.</a:t>
            </a:r>
          </a:p>
          <a:p>
            <a:r>
              <a:rPr lang="ru-RU" dirty="0">
                <a:latin typeface="a_Alterna" panose="020B0606020207050204" pitchFamily="34" charset="-52"/>
              </a:rPr>
              <a:t>2026 год – </a:t>
            </a:r>
            <a:r>
              <a:rPr lang="ru-RU" dirty="0">
                <a:solidFill>
                  <a:srgbClr val="7030A0"/>
                </a:solidFill>
                <a:latin typeface="a_Alterna" panose="020B0606020207050204" pitchFamily="34" charset="-52"/>
              </a:rPr>
              <a:t>24 571,1 </a:t>
            </a:r>
            <a:r>
              <a:rPr lang="ru-RU" dirty="0">
                <a:latin typeface="a_Alterna" panose="020B0606020207050204" pitchFamily="34" charset="-52"/>
              </a:rPr>
              <a:t>тыс. руб.</a:t>
            </a:r>
          </a:p>
          <a:p>
            <a:r>
              <a:rPr lang="ru-RU" dirty="0">
                <a:latin typeface="a_Alterna" panose="020B0606020207050204" pitchFamily="34" charset="-52"/>
              </a:rPr>
              <a:t>2027 год – </a:t>
            </a:r>
            <a:r>
              <a:rPr lang="ru-RU" dirty="0">
                <a:solidFill>
                  <a:srgbClr val="7030A0"/>
                </a:solidFill>
                <a:latin typeface="a_Alterna" panose="020B0606020207050204" pitchFamily="34" charset="-52"/>
              </a:rPr>
              <a:t>24 571,1 </a:t>
            </a:r>
            <a:r>
              <a:rPr lang="ru-RU" dirty="0">
                <a:latin typeface="a_Alterna" panose="020B0606020207050204" pitchFamily="34" charset="-52"/>
              </a:rPr>
              <a:t>тыс. руб.</a:t>
            </a:r>
            <a:endParaRPr lang="ru-RU" dirty="0"/>
          </a:p>
        </p:txBody>
      </p:sp>
      <p:sp>
        <p:nvSpPr>
          <p:cNvPr id="22" name="Прямоугольник 21"/>
          <p:cNvSpPr/>
          <p:nvPr/>
        </p:nvSpPr>
        <p:spPr>
          <a:xfrm>
            <a:off x="583950" y="1880994"/>
            <a:ext cx="3481863" cy="1354217"/>
          </a:xfrm>
          <a:prstGeom prst="rect">
            <a:avLst/>
          </a:prstGeom>
        </p:spPr>
        <p:txBody>
          <a:bodyPr wrap="square">
            <a:spAutoFit/>
          </a:bodyPr>
          <a:lstStyle/>
          <a:p>
            <a:r>
              <a:rPr lang="ru-RU" sz="2800" b="1" dirty="0">
                <a:latin typeface="Times New Roman" panose="02020603050405020304" pitchFamily="18" charset="0"/>
                <a:cs typeface="Times New Roman" panose="02020603050405020304" pitchFamily="18" charset="0"/>
              </a:rPr>
              <a:t>Доходы всего:</a:t>
            </a:r>
          </a:p>
          <a:p>
            <a:r>
              <a:rPr lang="ru-RU" dirty="0">
                <a:latin typeface="a_Alterna" panose="020B0606020207050204" pitchFamily="34" charset="-52"/>
              </a:rPr>
              <a:t>2025 год – </a:t>
            </a:r>
            <a:r>
              <a:rPr lang="ru-RU" dirty="0">
                <a:solidFill>
                  <a:srgbClr val="7030A0"/>
                </a:solidFill>
                <a:latin typeface="a_Alterna" panose="020B0606020207050204" pitchFamily="34" charset="-52"/>
              </a:rPr>
              <a:t>413 640,5 </a:t>
            </a:r>
            <a:r>
              <a:rPr lang="ru-RU" dirty="0">
                <a:latin typeface="a_Alterna" panose="020B0606020207050204" pitchFamily="34" charset="-52"/>
              </a:rPr>
              <a:t>тыс. руб.</a:t>
            </a:r>
          </a:p>
          <a:p>
            <a:r>
              <a:rPr lang="ru-RU" dirty="0">
                <a:latin typeface="a_Alterna" panose="020B0606020207050204" pitchFamily="34" charset="-52"/>
              </a:rPr>
              <a:t>2026 год – </a:t>
            </a:r>
            <a:r>
              <a:rPr lang="ru-RU" dirty="0">
                <a:solidFill>
                  <a:srgbClr val="7030A0"/>
                </a:solidFill>
                <a:latin typeface="a_Alterna" panose="020B0606020207050204" pitchFamily="34" charset="-52"/>
              </a:rPr>
              <a:t>413 861,9 </a:t>
            </a:r>
            <a:r>
              <a:rPr lang="ru-RU" dirty="0">
                <a:latin typeface="a_Alterna" panose="020B0606020207050204" pitchFamily="34" charset="-52"/>
              </a:rPr>
              <a:t>тыс. руб.</a:t>
            </a:r>
          </a:p>
          <a:p>
            <a:r>
              <a:rPr lang="ru-RU" dirty="0">
                <a:latin typeface="a_Alterna" panose="020B0606020207050204" pitchFamily="34" charset="-52"/>
              </a:rPr>
              <a:t>2027 год –</a:t>
            </a:r>
            <a:r>
              <a:rPr lang="ru-RU" dirty="0">
                <a:solidFill>
                  <a:srgbClr val="7030A0"/>
                </a:solidFill>
                <a:latin typeface="a_Alterna" panose="020B0606020207050204" pitchFamily="34" charset="-52"/>
              </a:rPr>
              <a:t>426 519,4</a:t>
            </a:r>
            <a:r>
              <a:rPr lang="ru-RU" dirty="0">
                <a:latin typeface="a_Alterna" panose="020B0606020207050204" pitchFamily="34" charset="-52"/>
              </a:rPr>
              <a:t>тыс. руб.</a:t>
            </a:r>
            <a:endParaRPr lang="ru-RU" dirty="0"/>
          </a:p>
        </p:txBody>
      </p:sp>
      <p:sp>
        <p:nvSpPr>
          <p:cNvPr id="20" name="Прямоугольник 19"/>
          <p:cNvSpPr/>
          <p:nvPr/>
        </p:nvSpPr>
        <p:spPr>
          <a:xfrm flipH="1">
            <a:off x="4413989" y="1117877"/>
            <a:ext cx="4378756" cy="1292662"/>
          </a:xfrm>
          <a:prstGeom prst="rect">
            <a:avLst/>
          </a:prstGeom>
        </p:spPr>
        <p:txBody>
          <a:bodyPr wrap="square">
            <a:spAutoFit/>
          </a:bodyPr>
          <a:lstStyle/>
          <a:p>
            <a:r>
              <a:rPr lang="ru-RU" sz="2400" b="1" dirty="0">
                <a:latin typeface="Times New Roman" panose="02020603050405020304" pitchFamily="18" charset="0"/>
                <a:cs typeface="Times New Roman" panose="02020603050405020304" pitchFamily="18" charset="0"/>
              </a:rPr>
              <a:t>Безвозмездные поступления:</a:t>
            </a:r>
          </a:p>
          <a:p>
            <a:r>
              <a:rPr lang="ru-RU" dirty="0">
                <a:latin typeface="a_Alterna" panose="020B0606020207050204" pitchFamily="34" charset="-52"/>
              </a:rPr>
              <a:t>2025 год –</a:t>
            </a:r>
            <a:r>
              <a:rPr lang="ru-RU" dirty="0">
                <a:solidFill>
                  <a:srgbClr val="7030A0"/>
                </a:solidFill>
                <a:latin typeface="a_Alterna" panose="020B0606020207050204" pitchFamily="34" charset="-52"/>
              </a:rPr>
              <a:t>254 052,0 </a:t>
            </a:r>
            <a:r>
              <a:rPr lang="ru-RU" dirty="0">
                <a:latin typeface="a_Alterna" panose="020B0606020207050204" pitchFamily="34" charset="-52"/>
              </a:rPr>
              <a:t>тыс. руб.</a:t>
            </a:r>
          </a:p>
          <a:p>
            <a:r>
              <a:rPr lang="ru-RU" dirty="0">
                <a:latin typeface="a_Alterna" panose="020B0606020207050204" pitchFamily="34" charset="-52"/>
              </a:rPr>
              <a:t>2026 год – </a:t>
            </a:r>
            <a:r>
              <a:rPr lang="ru-RU" dirty="0">
                <a:solidFill>
                  <a:srgbClr val="7030A0"/>
                </a:solidFill>
                <a:latin typeface="a_Alterna" panose="020B0606020207050204" pitchFamily="34" charset="-52"/>
              </a:rPr>
              <a:t>243 648,2 </a:t>
            </a:r>
            <a:r>
              <a:rPr lang="ru-RU" dirty="0">
                <a:latin typeface="a_Alterna" panose="020B0606020207050204" pitchFamily="34" charset="-52"/>
              </a:rPr>
              <a:t>тыс. руб.</a:t>
            </a:r>
          </a:p>
          <a:p>
            <a:r>
              <a:rPr lang="ru-RU" dirty="0">
                <a:latin typeface="a_Alterna" panose="020B0606020207050204" pitchFamily="34" charset="-52"/>
              </a:rPr>
              <a:t>2027 год – </a:t>
            </a:r>
            <a:r>
              <a:rPr lang="ru-RU" dirty="0">
                <a:solidFill>
                  <a:srgbClr val="7030A0"/>
                </a:solidFill>
                <a:latin typeface="a_Alterna" panose="020B0606020207050204" pitchFamily="34" charset="-52"/>
              </a:rPr>
              <a:t>243 168,7 </a:t>
            </a:r>
            <a:r>
              <a:rPr lang="ru-RU" dirty="0">
                <a:latin typeface="a_Alterna" panose="020B0606020207050204" pitchFamily="34" charset="-52"/>
              </a:rPr>
              <a:t>тыс. руб.</a:t>
            </a:r>
          </a:p>
        </p:txBody>
      </p:sp>
      <p:graphicFrame>
        <p:nvGraphicFramePr>
          <p:cNvPr id="23" name="Объект 7"/>
          <p:cNvGraphicFramePr>
            <a:graphicFrameLocks/>
          </p:cNvGraphicFramePr>
          <p:nvPr>
            <p:extLst>
              <p:ext uri="{D42A27DB-BD31-4B8C-83A1-F6EECF244321}">
                <p14:modId xmlns:p14="http://schemas.microsoft.com/office/powerpoint/2010/main" val="3642020414"/>
              </p:ext>
            </p:extLst>
          </p:nvPr>
        </p:nvGraphicFramePr>
        <p:xfrm>
          <a:off x="7813870" y="1388948"/>
          <a:ext cx="5555887" cy="2505684"/>
        </p:xfrm>
        <a:graphic>
          <a:graphicData uri="http://schemas.openxmlformats.org/drawingml/2006/chart">
            <c:chart xmlns:c="http://schemas.openxmlformats.org/drawingml/2006/chart" xmlns:r="http://schemas.openxmlformats.org/officeDocument/2006/relationships" r:id="rId4"/>
          </a:graphicData>
        </a:graphic>
      </p:graphicFrame>
      <p:sp>
        <p:nvSpPr>
          <p:cNvPr id="3" name="Номер слайда 2"/>
          <p:cNvSpPr>
            <a:spLocks noGrp="1"/>
          </p:cNvSpPr>
          <p:nvPr>
            <p:ph type="sldNum" sz="quarter" idx="12"/>
          </p:nvPr>
        </p:nvSpPr>
        <p:spPr>
          <a:xfrm>
            <a:off x="-382108" y="6377279"/>
            <a:ext cx="1052887" cy="276999"/>
          </a:xfrm>
        </p:spPr>
        <p:txBody>
          <a:bodyPr/>
          <a:lstStyle/>
          <a:p>
            <a:fld id="{70513BE8-C78F-45D0-83F1-20C75CE82E68}" type="slidenum">
              <a:rPr lang="ru-RU" smtClean="0"/>
              <a:t>25</a:t>
            </a:fld>
            <a:endParaRPr lang="ru-RU" dirty="0"/>
          </a:p>
        </p:txBody>
      </p:sp>
    </p:spTree>
    <p:extLst>
      <p:ext uri="{BB962C8B-B14F-4D97-AF65-F5344CB8AC3E}">
        <p14:creationId xmlns:p14="http://schemas.microsoft.com/office/powerpoint/2010/main" val="27023685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23754" y="1543050"/>
            <a:ext cx="8778508" cy="2971801"/>
          </a:xfrm>
        </p:spPr>
        <p:txBody>
          <a:bodyPr>
            <a:normAutofit fontScale="90000"/>
          </a:bodyPr>
          <a:lstStyle/>
          <a:p>
            <a:pPr algn="ctr"/>
            <a:r>
              <a:rPr lang="ru-RU" sz="6601" dirty="0">
                <a:latin typeface="Times New Roman" panose="02020603050405020304" pitchFamily="18" charset="0"/>
                <a:cs typeface="Times New Roman" panose="02020603050405020304" pitchFamily="18" charset="0"/>
              </a:rPr>
              <a:t>Налоговые Доходы бюджета муниципального образования «Дмитриевский муниципальный район»</a:t>
            </a:r>
          </a:p>
        </p:txBody>
      </p:sp>
      <p:sp>
        <p:nvSpPr>
          <p:cNvPr id="4" name="Номер слайда 3"/>
          <p:cNvSpPr>
            <a:spLocks noGrp="1"/>
          </p:cNvSpPr>
          <p:nvPr>
            <p:ph type="sldNum" sz="quarter" idx="12"/>
          </p:nvPr>
        </p:nvSpPr>
        <p:spPr>
          <a:xfrm>
            <a:off x="-458307" y="6413282"/>
            <a:ext cx="1052887" cy="276999"/>
          </a:xfrm>
        </p:spPr>
        <p:txBody>
          <a:bodyPr/>
          <a:lstStyle/>
          <a:p>
            <a:fld id="{D57F1E4F-1CFF-5643-939E-217C01CDF565}" type="slidenum">
              <a:rPr lang="en-US" smtClean="0"/>
              <a:pPr/>
              <a:t>26</a:t>
            </a:fld>
            <a:endParaRPr lang="en-US" dirty="0"/>
          </a:p>
        </p:txBody>
      </p:sp>
    </p:spTree>
    <p:extLst>
      <p:ext uri="{BB962C8B-B14F-4D97-AF65-F5344CB8AC3E}">
        <p14:creationId xmlns:p14="http://schemas.microsoft.com/office/powerpoint/2010/main" val="25797772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rotWithShape="1">
          <a:blip r:embed="rId2" cstate="print">
            <a:extLst>
              <a:ext uri="{28A0092B-C50C-407E-A947-70E740481C1C}">
                <a14:useLocalDpi xmlns:a14="http://schemas.microsoft.com/office/drawing/2010/main" val="0"/>
              </a:ext>
            </a:extLst>
          </a:blip>
          <a:srcRect l="5216" t="5102" r="7700" b="10704"/>
          <a:stretch/>
        </p:blipFill>
        <p:spPr>
          <a:xfrm rot="21288159">
            <a:off x="4994914" y="2601497"/>
            <a:ext cx="1100819" cy="1064277"/>
          </a:xfrm>
          <a:prstGeom prst="roundRect">
            <a:avLst/>
          </a:prstGeom>
        </p:spPr>
      </p:pic>
      <p:sp>
        <p:nvSpPr>
          <p:cNvPr id="3" name="Прямоугольник 2"/>
          <p:cNvSpPr/>
          <p:nvPr/>
        </p:nvSpPr>
        <p:spPr>
          <a:xfrm>
            <a:off x="136257" y="1565142"/>
            <a:ext cx="4629750" cy="4893647"/>
          </a:xfrm>
          <a:prstGeom prst="rect">
            <a:avLst/>
          </a:prstGeom>
        </p:spPr>
        <p:txBody>
          <a:bodyPr wrap="square">
            <a:spAutoFit/>
          </a:bodyPr>
          <a:lstStyle/>
          <a:p>
            <a:pPr algn="ctr"/>
            <a:r>
              <a:rPr lang="ru-RU" sz="2000" dirty="0">
                <a:solidFill>
                  <a:srgbClr val="333333"/>
                </a:solidFill>
                <a:latin typeface="Times New Roman" panose="02020603050405020304" pitchFamily="18" charset="0"/>
                <a:cs typeface="Times New Roman" panose="02020603050405020304" pitchFamily="18" charset="0"/>
              </a:rPr>
              <a:t>    </a:t>
            </a:r>
            <a:r>
              <a:rPr lang="ru-RU" sz="2000" b="1" dirty="0">
                <a:solidFill>
                  <a:srgbClr val="333333"/>
                </a:solidFill>
                <a:latin typeface="Times New Roman" panose="02020603050405020304" pitchFamily="18" charset="0"/>
                <a:cs typeface="Times New Roman" panose="02020603050405020304" pitchFamily="18" charset="0"/>
              </a:rPr>
              <a:t>Распределяется</a:t>
            </a:r>
            <a:r>
              <a:rPr lang="ru-RU" sz="2000" dirty="0">
                <a:solidFill>
                  <a:srgbClr val="333333"/>
                </a:solidFill>
                <a:latin typeface="Times New Roman" panose="02020603050405020304" pitchFamily="18" charset="0"/>
                <a:cs typeface="Times New Roman" panose="02020603050405020304" pitchFamily="18" charset="0"/>
              </a:rPr>
              <a:t> между региональным (85%) и местными (15%) </a:t>
            </a:r>
            <a:r>
              <a:rPr lang="ru-RU" sz="2000" b="1" dirty="0">
                <a:solidFill>
                  <a:srgbClr val="333333"/>
                </a:solidFill>
                <a:latin typeface="Times New Roman" panose="02020603050405020304" pitchFamily="18" charset="0"/>
                <a:cs typeface="Times New Roman" panose="02020603050405020304" pitchFamily="18" charset="0"/>
              </a:rPr>
              <a:t>бюджетами</a:t>
            </a:r>
            <a:endParaRPr lang="ru-RU" sz="2000" dirty="0">
              <a:solidFill>
                <a:srgbClr val="333333"/>
              </a:solidFill>
              <a:latin typeface="Times New Roman" panose="02020603050405020304" pitchFamily="18" charset="0"/>
              <a:cs typeface="Times New Roman" panose="02020603050405020304" pitchFamily="18" charset="0"/>
            </a:endParaRPr>
          </a:p>
          <a:p>
            <a:pPr algn="ctr"/>
            <a:r>
              <a:rPr lang="ru-RU" sz="2000" dirty="0">
                <a:latin typeface="Times New Roman" panose="02020603050405020304" pitchFamily="18" charset="0"/>
                <a:cs typeface="Times New Roman" panose="02020603050405020304" pitchFamily="18" charset="0"/>
              </a:rPr>
              <a:t>    В муниципальный район подлежат зачислению :</a:t>
            </a:r>
          </a:p>
          <a:p>
            <a:pPr algn="ctr"/>
            <a:endParaRPr lang="ru-RU" sz="2000" dirty="0">
              <a:latin typeface="Times New Roman" panose="02020603050405020304" pitchFamily="18" charset="0"/>
              <a:cs typeface="Times New Roman" panose="02020603050405020304" pitchFamily="18" charset="0"/>
            </a:endParaRPr>
          </a:p>
          <a:p>
            <a:pPr algn="ctr"/>
            <a:r>
              <a:rPr lang="ru-RU" sz="2000" dirty="0">
                <a:latin typeface="Times New Roman" panose="02020603050405020304" pitchFamily="18" charset="0"/>
                <a:cs typeface="Times New Roman" panose="02020603050405020304" pitchFamily="18" charset="0"/>
              </a:rPr>
              <a:t>-   налог на доходы физических лиц,     взимаемого на территории городского поселения </a:t>
            </a:r>
            <a:r>
              <a:rPr lang="ru-RU" sz="2000" dirty="0">
                <a:solidFill>
                  <a:srgbClr val="333333"/>
                </a:solidFill>
                <a:latin typeface="Times New Roman" panose="02020603050405020304" pitchFamily="18" charset="0"/>
                <a:cs typeface="Times New Roman" panose="02020603050405020304" pitchFamily="18" charset="0"/>
              </a:rPr>
              <a:t>по нормативу,- 5%;</a:t>
            </a:r>
          </a:p>
          <a:p>
            <a:pPr marL="285750" indent="-285750" algn="ctr">
              <a:buFontTx/>
              <a:buChar char="-"/>
            </a:pPr>
            <a:r>
              <a:rPr lang="ru-RU" sz="2000" dirty="0">
                <a:latin typeface="Times New Roman" panose="02020603050405020304" pitchFamily="18" charset="0"/>
                <a:cs typeface="Times New Roman" panose="02020603050405020304" pitchFamily="18" charset="0"/>
              </a:rPr>
              <a:t>налог на доходы физических лиц, взимаемого на территории сельских поселений </a:t>
            </a:r>
            <a:r>
              <a:rPr lang="ru-RU" sz="2000" dirty="0">
                <a:solidFill>
                  <a:srgbClr val="333333"/>
                </a:solidFill>
                <a:latin typeface="Times New Roman" panose="02020603050405020304" pitchFamily="18" charset="0"/>
                <a:cs typeface="Times New Roman" panose="02020603050405020304" pitchFamily="18" charset="0"/>
              </a:rPr>
              <a:t>по нормативу,- 13%.</a:t>
            </a:r>
          </a:p>
          <a:p>
            <a:pPr marL="285750" indent="-285750">
              <a:buFontTx/>
              <a:buChar char="-"/>
            </a:pPr>
            <a:endParaRPr lang="ru-RU" dirty="0">
              <a:solidFill>
                <a:srgbClr val="333333"/>
              </a:solidFill>
              <a:latin typeface="YS Text"/>
            </a:endParaRPr>
          </a:p>
          <a:p>
            <a:endParaRPr lang="ru-RU" dirty="0"/>
          </a:p>
          <a:p>
            <a:endParaRPr lang="ru-RU" dirty="0"/>
          </a:p>
          <a:p>
            <a:r>
              <a:rPr lang="ru-RU" b="1" dirty="0">
                <a:solidFill>
                  <a:srgbClr val="333333"/>
                </a:solidFill>
                <a:latin typeface="YS Text"/>
              </a:rPr>
              <a:t> </a:t>
            </a:r>
            <a:endParaRPr lang="ru-RU" dirty="0">
              <a:solidFill>
                <a:srgbClr val="333333"/>
              </a:solidFill>
              <a:latin typeface="YS Text"/>
            </a:endParaRPr>
          </a:p>
        </p:txBody>
      </p:sp>
      <p:sp>
        <p:nvSpPr>
          <p:cNvPr id="4" name="Прямоугольник 3"/>
          <p:cNvSpPr/>
          <p:nvPr/>
        </p:nvSpPr>
        <p:spPr>
          <a:xfrm>
            <a:off x="1086416" y="866758"/>
            <a:ext cx="9841043" cy="707886"/>
          </a:xfrm>
          <a:prstGeom prst="rect">
            <a:avLst/>
          </a:prstGeom>
        </p:spPr>
        <p:txBody>
          <a:bodyPr wrap="square">
            <a:spAutoFit/>
          </a:bodyPr>
          <a:lstStyle/>
          <a:p>
            <a:pPr algn="ctr"/>
            <a:r>
              <a:rPr lang="ru-RU" sz="2400" b="1" dirty="0">
                <a:latin typeface="Times New Roman" panose="02020603050405020304" pitchFamily="18" charset="0"/>
                <a:cs typeface="Times New Roman" panose="02020603050405020304" pitchFamily="18" charset="0"/>
              </a:rPr>
              <a:t>Ставка налога 13%</a:t>
            </a:r>
          </a:p>
          <a:p>
            <a:r>
              <a:rPr lang="ru-RU" sz="1600" b="1" dirty="0">
                <a:latin typeface="Times New Roman" panose="02020603050405020304" pitchFamily="18" charset="0"/>
                <a:cs typeface="Times New Roman" panose="02020603050405020304" pitchFamily="18" charset="0"/>
              </a:rPr>
              <a:t>                     </a:t>
            </a:r>
            <a:r>
              <a:rPr lang="ru-RU" sz="1400" b="1" dirty="0">
                <a:latin typeface="Times New Roman" panose="02020603050405020304" pitchFamily="18" charset="0"/>
                <a:cs typeface="Times New Roman" panose="02020603050405020304" pitchFamily="18" charset="0"/>
              </a:rPr>
              <a:t>(за исключением случаев, предусмотренных статьей 224 Налогового кодекса Российской Федерации)</a:t>
            </a:r>
          </a:p>
        </p:txBody>
      </p:sp>
      <p:sp>
        <p:nvSpPr>
          <p:cNvPr id="6" name="Прямоугольник 5"/>
          <p:cNvSpPr/>
          <p:nvPr/>
        </p:nvSpPr>
        <p:spPr>
          <a:xfrm>
            <a:off x="7727692" y="1792138"/>
            <a:ext cx="4632960" cy="1200329"/>
          </a:xfrm>
          <a:prstGeom prst="rect">
            <a:avLst/>
          </a:prstGeom>
        </p:spPr>
        <p:txBody>
          <a:bodyPr wrap="square">
            <a:spAutoFit/>
          </a:bodyPr>
          <a:lstStyle/>
          <a:p>
            <a:r>
              <a:rPr lang="ru-RU" dirty="0">
                <a:latin typeface="a_Alterna" panose="020B0606020207050204" pitchFamily="34" charset="-52"/>
              </a:rPr>
              <a:t>Оценка 2024 год –</a:t>
            </a:r>
            <a:r>
              <a:rPr lang="ru-RU" dirty="0">
                <a:solidFill>
                  <a:srgbClr val="7030A0"/>
                </a:solidFill>
                <a:latin typeface="a_Alterna" panose="020B0606020207050204" pitchFamily="34" charset="-52"/>
              </a:rPr>
              <a:t> 138 908,0 </a:t>
            </a:r>
            <a:r>
              <a:rPr lang="ru-RU" dirty="0">
                <a:latin typeface="a_Alterna" panose="020B0606020207050204" pitchFamily="34" charset="-52"/>
              </a:rPr>
              <a:t>тыс. руб.</a:t>
            </a:r>
          </a:p>
          <a:p>
            <a:r>
              <a:rPr lang="ru-RU" dirty="0">
                <a:latin typeface="a_Alterna" panose="020B0606020207050204" pitchFamily="34" charset="-52"/>
              </a:rPr>
              <a:t>Прогноз 2025 год –</a:t>
            </a:r>
            <a:r>
              <a:rPr lang="ru-RU" dirty="0">
                <a:solidFill>
                  <a:srgbClr val="7030A0"/>
                </a:solidFill>
                <a:latin typeface="a_Alterna" panose="020B0606020207050204" pitchFamily="34" charset="-52"/>
              </a:rPr>
              <a:t>113 812,6 </a:t>
            </a:r>
            <a:r>
              <a:rPr lang="ru-RU" dirty="0">
                <a:latin typeface="a_Alterna" panose="020B0606020207050204" pitchFamily="34" charset="-52"/>
              </a:rPr>
              <a:t>тыс. руб.</a:t>
            </a:r>
          </a:p>
          <a:p>
            <a:r>
              <a:rPr lang="ru-RU" dirty="0">
                <a:latin typeface="a_Alterna" panose="020B0606020207050204" pitchFamily="34" charset="-52"/>
              </a:rPr>
              <a:t>Прогноз 2026 год –</a:t>
            </a:r>
            <a:r>
              <a:rPr lang="ru-RU" dirty="0">
                <a:solidFill>
                  <a:srgbClr val="7030A0"/>
                </a:solidFill>
                <a:latin typeface="a_Alterna" panose="020B0606020207050204" pitchFamily="34" charset="-52"/>
              </a:rPr>
              <a:t> 123 206,4 </a:t>
            </a:r>
            <a:r>
              <a:rPr lang="ru-RU" dirty="0">
                <a:latin typeface="a_Alterna" panose="020B0606020207050204" pitchFamily="34" charset="-52"/>
              </a:rPr>
              <a:t>тыс. руб.</a:t>
            </a:r>
          </a:p>
          <a:p>
            <a:r>
              <a:rPr lang="ru-RU" dirty="0">
                <a:latin typeface="a_Alterna" panose="020B0606020207050204" pitchFamily="34" charset="-52"/>
              </a:rPr>
              <a:t>Прогноз 2027 год –</a:t>
            </a:r>
            <a:r>
              <a:rPr lang="ru-RU" dirty="0">
                <a:solidFill>
                  <a:srgbClr val="7030A0"/>
                </a:solidFill>
                <a:latin typeface="a_Alterna" panose="020B0606020207050204" pitchFamily="34" charset="-52"/>
              </a:rPr>
              <a:t> 132 062,8 </a:t>
            </a:r>
            <a:r>
              <a:rPr lang="ru-RU" dirty="0">
                <a:latin typeface="a_Alterna" panose="020B0606020207050204" pitchFamily="34" charset="-52"/>
              </a:rPr>
              <a:t>тыс. руб.</a:t>
            </a:r>
            <a:endParaRPr lang="ru-RU" i="0" dirty="0">
              <a:effectLst/>
              <a:latin typeface="a_Alterna" panose="020B0606020207050204" pitchFamily="34" charset="-52"/>
            </a:endParaRPr>
          </a:p>
        </p:txBody>
      </p:sp>
      <p:graphicFrame>
        <p:nvGraphicFramePr>
          <p:cNvPr id="32" name="Диаграмма 31"/>
          <p:cNvGraphicFramePr/>
          <p:nvPr>
            <p:extLst>
              <p:ext uri="{D42A27DB-BD31-4B8C-83A1-F6EECF244321}">
                <p14:modId xmlns:p14="http://schemas.microsoft.com/office/powerpoint/2010/main" val="2040975732"/>
              </p:ext>
            </p:extLst>
          </p:nvPr>
        </p:nvGraphicFramePr>
        <p:xfrm>
          <a:off x="4766007" y="2553825"/>
          <a:ext cx="6874854" cy="4034387"/>
        </p:xfrm>
        <a:graphic>
          <a:graphicData uri="http://schemas.openxmlformats.org/drawingml/2006/chart">
            <c:chart xmlns:c="http://schemas.openxmlformats.org/drawingml/2006/chart" xmlns:r="http://schemas.openxmlformats.org/officeDocument/2006/relationships" r:id="rId3"/>
          </a:graphicData>
        </a:graphic>
      </p:graphicFrame>
      <p:sp>
        <p:nvSpPr>
          <p:cNvPr id="7" name="Прямоугольник 6"/>
          <p:cNvSpPr/>
          <p:nvPr/>
        </p:nvSpPr>
        <p:spPr>
          <a:xfrm>
            <a:off x="444075" y="5627792"/>
            <a:ext cx="7157129" cy="1908215"/>
          </a:xfrm>
          <a:prstGeom prst="rect">
            <a:avLst/>
          </a:prstGeom>
        </p:spPr>
        <p:txBody>
          <a:bodyPr wrap="square">
            <a:spAutoFit/>
          </a:bodyPr>
          <a:lstStyle/>
          <a:p>
            <a:pPr algn="ctr"/>
            <a:r>
              <a:rPr lang="ru-RU" sz="1600" dirty="0">
                <a:latin typeface="Times New Roman" panose="02020603050405020304" pitchFamily="18" charset="0"/>
                <a:cs typeface="Times New Roman" panose="02020603050405020304" pitchFamily="18" charset="0"/>
              </a:rPr>
              <a:t>Проектом Закона Курской области «Об областном бюджете на 2025 и на плановый период 2026 и 2027 годов» установлен дополнительный норматив отчислений в бюджет</a:t>
            </a:r>
            <a:r>
              <a:rPr lang="en-US" sz="1600" dirty="0">
                <a:latin typeface="Times New Roman" panose="02020603050405020304" pitchFamily="18" charset="0"/>
                <a:cs typeface="Times New Roman" panose="02020603050405020304" pitchFamily="18" charset="0"/>
              </a:rPr>
              <a:t> </a:t>
            </a:r>
            <a:r>
              <a:rPr lang="ru-RU" sz="1600" dirty="0">
                <a:latin typeface="Times New Roman" panose="02020603050405020304" pitchFamily="18" charset="0"/>
                <a:cs typeface="Times New Roman" panose="02020603050405020304" pitchFamily="18" charset="0"/>
              </a:rPr>
              <a:t>муниципального образования «Дмитриевский муниципальный район» Курской области от налога на доходы физических лиц- 40,51%  </a:t>
            </a:r>
          </a:p>
          <a:p>
            <a:pPr algn="ctr"/>
            <a:endParaRPr lang="ru-RU" sz="2000" dirty="0">
              <a:latin typeface="Times New Roman" panose="02020603050405020304" pitchFamily="18" charset="0"/>
              <a:cs typeface="Times New Roman" panose="02020603050405020304" pitchFamily="18" charset="0"/>
            </a:endParaRPr>
          </a:p>
          <a:p>
            <a:pPr algn="ctr"/>
            <a:r>
              <a:rPr lang="ru-RU" dirty="0">
                <a:solidFill>
                  <a:srgbClr val="333333"/>
                </a:solidFill>
                <a:latin typeface="Times New Roman" panose="02020603050405020304" pitchFamily="18" charset="0"/>
                <a:cs typeface="Times New Roman" panose="02020603050405020304" pitchFamily="18" charset="0"/>
              </a:rPr>
              <a:t>  </a:t>
            </a:r>
            <a:endParaRPr lang="ru-RU" dirty="0"/>
          </a:p>
        </p:txBody>
      </p:sp>
      <p:sp>
        <p:nvSpPr>
          <p:cNvPr id="2" name="Прямоугольник 1"/>
          <p:cNvSpPr/>
          <p:nvPr/>
        </p:nvSpPr>
        <p:spPr>
          <a:xfrm>
            <a:off x="2888055" y="81928"/>
            <a:ext cx="6922766" cy="861774"/>
          </a:xfrm>
          <a:prstGeom prst="rect">
            <a:avLst/>
          </a:prstGeom>
        </p:spPr>
        <p:txBody>
          <a:bodyPr wrap="square">
            <a:spAutoFit/>
          </a:bodyPr>
          <a:lstStyle/>
          <a:p>
            <a:pPr algn="ctr"/>
            <a:r>
              <a:rPr lang="ru-RU" sz="3200" b="1" dirty="0">
                <a:latin typeface="Times New Roman" panose="02020603050405020304" pitchFamily="18" charset="0"/>
                <a:cs typeface="Times New Roman" panose="02020603050405020304" pitchFamily="18" charset="0"/>
              </a:rPr>
              <a:t>Налог на доходы физических лиц</a:t>
            </a:r>
          </a:p>
          <a:p>
            <a:pPr algn="ctr"/>
            <a:r>
              <a:rPr lang="ru-RU" dirty="0">
                <a:latin typeface="Times New Roman" panose="02020603050405020304" pitchFamily="18" charset="0"/>
                <a:cs typeface="Times New Roman" panose="02020603050405020304" pitchFamily="18" charset="0"/>
              </a:rPr>
              <a:t>(Глава 23 Налогового кодекса Российской Федерации)</a:t>
            </a:r>
          </a:p>
        </p:txBody>
      </p:sp>
      <p:sp>
        <p:nvSpPr>
          <p:cNvPr id="9" name="Номер слайда 8"/>
          <p:cNvSpPr>
            <a:spLocks noGrp="1"/>
          </p:cNvSpPr>
          <p:nvPr>
            <p:ph type="sldNum" sz="quarter" idx="12"/>
          </p:nvPr>
        </p:nvSpPr>
        <p:spPr>
          <a:xfrm>
            <a:off x="-236277" y="6458788"/>
            <a:ext cx="1052887" cy="276999"/>
          </a:xfrm>
        </p:spPr>
        <p:txBody>
          <a:bodyPr/>
          <a:lstStyle/>
          <a:p>
            <a:fld id="{70513BE8-C78F-45D0-83F1-20C75CE82E68}" type="slidenum">
              <a:rPr lang="ru-RU" smtClean="0"/>
              <a:t>27</a:t>
            </a:fld>
            <a:endParaRPr lang="ru-RU" dirty="0"/>
          </a:p>
        </p:txBody>
      </p:sp>
    </p:spTree>
    <p:extLst>
      <p:ext uri="{BB962C8B-B14F-4D97-AF65-F5344CB8AC3E}">
        <p14:creationId xmlns:p14="http://schemas.microsoft.com/office/powerpoint/2010/main" val="21965041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823866" y="137285"/>
            <a:ext cx="10969782" cy="830997"/>
          </a:xfrm>
          <a:prstGeom prst="rect">
            <a:avLst/>
          </a:prstGeom>
        </p:spPr>
        <p:txBody>
          <a:bodyPr wrap="square">
            <a:spAutoFit/>
          </a:bodyPr>
          <a:lstStyle/>
          <a:p>
            <a:pPr algn="ctr"/>
            <a:r>
              <a:rPr lang="ru-RU" sz="2400" b="1" dirty="0">
                <a:latin typeface="Times New Roman" panose="02020603050405020304" pitchFamily="18" charset="0"/>
                <a:cs typeface="Times New Roman" panose="02020603050405020304" pitchFamily="18" charset="0"/>
              </a:rPr>
              <a:t>Акцизы по подакцизным товарам (продукции), производимым на территории Российской Федерации</a:t>
            </a: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6589" y="266507"/>
            <a:ext cx="1523189" cy="937604"/>
          </a:xfrm>
          <a:prstGeom prst="rect">
            <a:avLst/>
          </a:prstGeom>
        </p:spPr>
      </p:pic>
      <p:graphicFrame>
        <p:nvGraphicFramePr>
          <p:cNvPr id="5" name="Диаграмма 4"/>
          <p:cNvGraphicFramePr/>
          <p:nvPr>
            <p:extLst>
              <p:ext uri="{D42A27DB-BD31-4B8C-83A1-F6EECF244321}">
                <p14:modId xmlns:p14="http://schemas.microsoft.com/office/powerpoint/2010/main" val="1628027799"/>
              </p:ext>
            </p:extLst>
          </p:nvPr>
        </p:nvGraphicFramePr>
        <p:xfrm>
          <a:off x="2606297" y="3444813"/>
          <a:ext cx="7404919" cy="4352898"/>
        </p:xfrm>
        <a:graphic>
          <a:graphicData uri="http://schemas.openxmlformats.org/drawingml/2006/chart">
            <c:chart xmlns:c="http://schemas.openxmlformats.org/drawingml/2006/chart" xmlns:r="http://schemas.openxmlformats.org/officeDocument/2006/relationships" r:id="rId3"/>
          </a:graphicData>
        </a:graphic>
      </p:graphicFrame>
      <p:sp>
        <p:nvSpPr>
          <p:cNvPr id="6" name="Прямоугольник 5"/>
          <p:cNvSpPr/>
          <p:nvPr/>
        </p:nvSpPr>
        <p:spPr>
          <a:xfrm>
            <a:off x="7104185" y="1438186"/>
            <a:ext cx="4293158" cy="1200329"/>
          </a:xfrm>
          <a:prstGeom prst="rect">
            <a:avLst/>
          </a:prstGeom>
        </p:spPr>
        <p:txBody>
          <a:bodyPr wrap="square">
            <a:spAutoFit/>
          </a:bodyPr>
          <a:lstStyle/>
          <a:p>
            <a:r>
              <a:rPr lang="ru-RU" dirty="0">
                <a:latin typeface="a_Alterna" panose="020B0606020207050204" pitchFamily="34" charset="-52"/>
              </a:rPr>
              <a:t>Оценка 2024 год –</a:t>
            </a:r>
            <a:r>
              <a:rPr lang="ru-RU" dirty="0">
                <a:solidFill>
                  <a:srgbClr val="FF0000"/>
                </a:solidFill>
                <a:latin typeface="a_Alterna" panose="020B0606020207050204" pitchFamily="34" charset="-52"/>
              </a:rPr>
              <a:t> </a:t>
            </a:r>
            <a:r>
              <a:rPr lang="ru-RU" dirty="0">
                <a:solidFill>
                  <a:srgbClr val="7030A0"/>
                </a:solidFill>
                <a:latin typeface="a_Alterna" panose="020B0606020207050204" pitchFamily="34" charset="-52"/>
              </a:rPr>
              <a:t>13 714,0 </a:t>
            </a:r>
            <a:r>
              <a:rPr lang="ru-RU" dirty="0">
                <a:latin typeface="a_Alterna" panose="020B0606020207050204" pitchFamily="34" charset="-52"/>
              </a:rPr>
              <a:t>тыс. руб.</a:t>
            </a:r>
          </a:p>
          <a:p>
            <a:r>
              <a:rPr lang="ru-RU" dirty="0">
                <a:latin typeface="a_Alterna" panose="020B0606020207050204" pitchFamily="34" charset="-52"/>
              </a:rPr>
              <a:t>Прогноз 2025 год –</a:t>
            </a:r>
            <a:r>
              <a:rPr lang="ru-RU" dirty="0">
                <a:solidFill>
                  <a:srgbClr val="7030A0"/>
                </a:solidFill>
                <a:latin typeface="a_Alterna" panose="020B0606020207050204" pitchFamily="34" charset="-52"/>
              </a:rPr>
              <a:t>15 656,6 </a:t>
            </a:r>
            <a:r>
              <a:rPr lang="ru-RU" dirty="0">
                <a:latin typeface="a_Alterna" panose="020B0606020207050204" pitchFamily="34" charset="-52"/>
              </a:rPr>
              <a:t>тыс. руб.</a:t>
            </a:r>
          </a:p>
          <a:p>
            <a:r>
              <a:rPr lang="ru-RU" dirty="0">
                <a:latin typeface="a_Alterna" panose="020B0606020207050204" pitchFamily="34" charset="-52"/>
              </a:rPr>
              <a:t>Прогноз 2026 год – </a:t>
            </a:r>
            <a:r>
              <a:rPr lang="ru-RU" dirty="0">
                <a:solidFill>
                  <a:srgbClr val="7030A0"/>
                </a:solidFill>
                <a:latin typeface="a_Alterna" panose="020B0606020207050204" pitchFamily="34" charset="-52"/>
              </a:rPr>
              <a:t>15 856,3 </a:t>
            </a:r>
            <a:r>
              <a:rPr lang="ru-RU" dirty="0">
                <a:latin typeface="a_Alterna" panose="020B0606020207050204" pitchFamily="34" charset="-52"/>
              </a:rPr>
              <a:t>тыс. руб.</a:t>
            </a:r>
          </a:p>
          <a:p>
            <a:r>
              <a:rPr lang="ru-RU" dirty="0">
                <a:latin typeface="a_Alterna" panose="020B0606020207050204" pitchFamily="34" charset="-52"/>
              </a:rPr>
              <a:t>Прогноз 2027 год – </a:t>
            </a:r>
            <a:r>
              <a:rPr lang="ru-RU" dirty="0">
                <a:solidFill>
                  <a:srgbClr val="7030A0"/>
                </a:solidFill>
                <a:latin typeface="a_Alterna" panose="020B0606020207050204" pitchFamily="34" charset="-52"/>
              </a:rPr>
              <a:t>20 838,9 </a:t>
            </a:r>
            <a:r>
              <a:rPr lang="ru-RU" dirty="0">
                <a:latin typeface="a_Alterna" panose="020B0606020207050204" pitchFamily="34" charset="-52"/>
              </a:rPr>
              <a:t>тыс. руб.</a:t>
            </a:r>
          </a:p>
        </p:txBody>
      </p:sp>
      <p:sp>
        <p:nvSpPr>
          <p:cNvPr id="8" name="Прямоугольник 7"/>
          <p:cNvSpPr/>
          <p:nvPr/>
        </p:nvSpPr>
        <p:spPr>
          <a:xfrm>
            <a:off x="1387834" y="1707539"/>
            <a:ext cx="4364965" cy="2862322"/>
          </a:xfrm>
          <a:prstGeom prst="rect">
            <a:avLst/>
          </a:prstGeom>
        </p:spPr>
        <p:txBody>
          <a:bodyPr wrap="square">
            <a:spAutoFit/>
          </a:bodyPr>
          <a:lstStyle/>
          <a:p>
            <a:r>
              <a:rPr lang="ru-RU" dirty="0">
                <a:latin typeface="Times New Roman" panose="02020603050405020304" pitchFamily="18" charset="0"/>
                <a:cs typeface="Times New Roman" panose="02020603050405020304" pitchFamily="18" charset="0"/>
              </a:rPr>
              <a:t>Проектом Закона Курской области «Об областном бюджете на 2025 и на плановый период 2026 и 2027 годов» для зачисления в бюджет муниципального района установлены дифференцированные нормативы отчислений от акцизов на автомобильный и прямогонный бензин, дизельное топливо, моторные масла, производимые</a:t>
            </a:r>
          </a:p>
          <a:p>
            <a:r>
              <a:rPr lang="ru-RU" dirty="0">
                <a:latin typeface="Times New Roman" panose="02020603050405020304" pitchFamily="18" charset="0"/>
                <a:cs typeface="Times New Roman" panose="02020603050405020304" pitchFamily="18" charset="0"/>
              </a:rPr>
              <a:t>на территории РФ – 0,3462%</a:t>
            </a:r>
            <a:endParaRPr lang="ru-RU" dirty="0">
              <a:solidFill>
                <a:srgbClr val="FF0000"/>
              </a:solidFill>
            </a:endParaRPr>
          </a:p>
        </p:txBody>
      </p:sp>
      <p:sp>
        <p:nvSpPr>
          <p:cNvPr id="9" name="Прямоугольник 8"/>
          <p:cNvSpPr/>
          <p:nvPr/>
        </p:nvSpPr>
        <p:spPr>
          <a:xfrm>
            <a:off x="3309960" y="1001806"/>
            <a:ext cx="5501314" cy="369332"/>
          </a:xfrm>
          <a:prstGeom prst="rect">
            <a:avLst/>
          </a:prstGeom>
        </p:spPr>
        <p:txBody>
          <a:bodyPr wrap="none">
            <a:spAutoFit/>
          </a:bodyPr>
          <a:lstStyle/>
          <a:p>
            <a:r>
              <a:rPr lang="ru-RU" dirty="0">
                <a:latin typeface="Times New Roman" panose="02020603050405020304" pitchFamily="18" charset="0"/>
                <a:cs typeface="Times New Roman" panose="02020603050405020304" pitchFamily="18" charset="0"/>
              </a:rPr>
              <a:t>(Глава 22 Налогового кодекса Российской Федерации)</a:t>
            </a:r>
          </a:p>
        </p:txBody>
      </p:sp>
      <p:sp>
        <p:nvSpPr>
          <p:cNvPr id="7" name="Номер слайда 6"/>
          <p:cNvSpPr>
            <a:spLocks noGrp="1"/>
          </p:cNvSpPr>
          <p:nvPr>
            <p:ph type="sldNum" sz="quarter" idx="12"/>
          </p:nvPr>
        </p:nvSpPr>
        <p:spPr>
          <a:xfrm>
            <a:off x="-325315" y="6395696"/>
            <a:ext cx="1052887" cy="276999"/>
          </a:xfrm>
        </p:spPr>
        <p:txBody>
          <a:bodyPr/>
          <a:lstStyle/>
          <a:p>
            <a:fld id="{70513BE8-C78F-45D0-83F1-20C75CE82E68}" type="slidenum">
              <a:rPr lang="ru-RU" smtClean="0"/>
              <a:t>28</a:t>
            </a:fld>
            <a:endParaRPr lang="ru-RU" dirty="0"/>
          </a:p>
        </p:txBody>
      </p:sp>
    </p:spTree>
    <p:extLst>
      <p:ext uri="{BB962C8B-B14F-4D97-AF65-F5344CB8AC3E}">
        <p14:creationId xmlns:p14="http://schemas.microsoft.com/office/powerpoint/2010/main" val="40929440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620571" y="59823"/>
            <a:ext cx="8845236" cy="1384995"/>
          </a:xfrm>
          <a:prstGeom prst="rect">
            <a:avLst/>
          </a:prstGeom>
        </p:spPr>
        <p:txBody>
          <a:bodyPr wrap="square">
            <a:spAutoFit/>
          </a:bodyPr>
          <a:lstStyle/>
          <a:p>
            <a:pPr algn="ctr"/>
            <a:r>
              <a:rPr lang="ru-RU" sz="2800" b="1" dirty="0">
                <a:latin typeface="Times New Roman" panose="02020603050405020304" pitchFamily="18" charset="0"/>
                <a:cs typeface="Times New Roman" panose="02020603050405020304" pitchFamily="18" charset="0"/>
              </a:rPr>
              <a:t>Налог, взимаемый в связи с упрощенной системой налогообложения (УСН)*</a:t>
            </a:r>
          </a:p>
          <a:p>
            <a:pPr algn="ctr"/>
            <a:r>
              <a:rPr lang="ru-RU" sz="1400" b="1" dirty="0">
                <a:latin typeface="Times New Roman" panose="02020603050405020304" pitchFamily="18" charset="0"/>
                <a:cs typeface="Times New Roman" panose="02020603050405020304" pitchFamily="18" charset="0"/>
              </a:rPr>
              <a:t>(Глава 26.2 Налогового кодекса Российской Федерации)</a:t>
            </a:r>
          </a:p>
          <a:p>
            <a:pPr algn="ctr"/>
            <a:endParaRPr lang="ru-RU" sz="1400" b="1"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7077807" y="2352854"/>
            <a:ext cx="4597121" cy="1200329"/>
          </a:xfrm>
          <a:prstGeom prst="rect">
            <a:avLst/>
          </a:prstGeom>
        </p:spPr>
        <p:txBody>
          <a:bodyPr wrap="square">
            <a:spAutoFit/>
          </a:bodyPr>
          <a:lstStyle/>
          <a:p>
            <a:r>
              <a:rPr lang="ru-RU" dirty="0">
                <a:latin typeface="a_Alterna" panose="020B0606020207050204" pitchFamily="34" charset="-52"/>
              </a:rPr>
              <a:t>Оценка 2024 год –</a:t>
            </a:r>
            <a:r>
              <a:rPr lang="ru-RU" dirty="0">
                <a:solidFill>
                  <a:srgbClr val="7030A0"/>
                </a:solidFill>
                <a:latin typeface="a_Alterna" panose="020B0606020207050204" pitchFamily="34" charset="-52"/>
              </a:rPr>
              <a:t> 1 381,0 </a:t>
            </a:r>
            <a:r>
              <a:rPr lang="ru-RU" dirty="0">
                <a:latin typeface="a_Alterna" panose="020B0606020207050204" pitchFamily="34" charset="-52"/>
              </a:rPr>
              <a:t>тыс. руб.</a:t>
            </a:r>
          </a:p>
          <a:p>
            <a:r>
              <a:rPr lang="ru-RU" dirty="0">
                <a:latin typeface="a_Alterna" panose="020B0606020207050204" pitchFamily="34" charset="-52"/>
              </a:rPr>
              <a:t>Прогноз  2025 год – </a:t>
            </a:r>
            <a:r>
              <a:rPr lang="ru-RU" dirty="0">
                <a:solidFill>
                  <a:srgbClr val="7030A0"/>
                </a:solidFill>
                <a:latin typeface="a_Alterna" panose="020B0606020207050204" pitchFamily="34" charset="-52"/>
              </a:rPr>
              <a:t>1 457,9 </a:t>
            </a:r>
            <a:r>
              <a:rPr lang="ru-RU" dirty="0">
                <a:latin typeface="a_Alterna" panose="020B0606020207050204" pitchFamily="34" charset="-52"/>
              </a:rPr>
              <a:t>тыс. руб.</a:t>
            </a:r>
          </a:p>
          <a:p>
            <a:r>
              <a:rPr lang="ru-RU" dirty="0">
                <a:latin typeface="a_Alterna" panose="020B0606020207050204" pitchFamily="34" charset="-52"/>
              </a:rPr>
              <a:t>Прогноз  2026 год – </a:t>
            </a:r>
            <a:r>
              <a:rPr lang="ru-RU" dirty="0">
                <a:solidFill>
                  <a:srgbClr val="7030A0"/>
                </a:solidFill>
                <a:latin typeface="a_Alterna" panose="020B0606020207050204" pitchFamily="34" charset="-52"/>
              </a:rPr>
              <a:t>2 648,7 </a:t>
            </a:r>
            <a:r>
              <a:rPr lang="ru-RU" dirty="0">
                <a:latin typeface="a_Alterna" panose="020B0606020207050204" pitchFamily="34" charset="-52"/>
              </a:rPr>
              <a:t>тыс. руб.</a:t>
            </a:r>
          </a:p>
          <a:p>
            <a:r>
              <a:rPr lang="ru-RU" dirty="0">
                <a:latin typeface="a_Alterna" panose="020B0606020207050204" pitchFamily="34" charset="-52"/>
              </a:rPr>
              <a:t>Прогноз 2027 год – </a:t>
            </a:r>
            <a:r>
              <a:rPr lang="ru-RU" dirty="0">
                <a:solidFill>
                  <a:srgbClr val="7030A0"/>
                </a:solidFill>
                <a:latin typeface="a_Alterna" panose="020B0606020207050204" pitchFamily="34" charset="-52"/>
              </a:rPr>
              <a:t>1 933,3 </a:t>
            </a:r>
            <a:r>
              <a:rPr lang="ru-RU" dirty="0">
                <a:latin typeface="a_Alterna" panose="020B0606020207050204" pitchFamily="34" charset="-52"/>
              </a:rPr>
              <a:t>тыс. руб.</a:t>
            </a:r>
          </a:p>
        </p:txBody>
      </p:sp>
      <p:graphicFrame>
        <p:nvGraphicFramePr>
          <p:cNvPr id="5" name="Диаграмма 4"/>
          <p:cNvGraphicFramePr/>
          <p:nvPr>
            <p:extLst>
              <p:ext uri="{D42A27DB-BD31-4B8C-83A1-F6EECF244321}">
                <p14:modId xmlns:p14="http://schemas.microsoft.com/office/powerpoint/2010/main" val="1430246193"/>
              </p:ext>
            </p:extLst>
          </p:nvPr>
        </p:nvGraphicFramePr>
        <p:xfrm>
          <a:off x="5090273" y="3406618"/>
          <a:ext cx="6981827" cy="3955984"/>
        </p:xfrm>
        <a:graphic>
          <a:graphicData uri="http://schemas.openxmlformats.org/drawingml/2006/chart">
            <c:chart xmlns:c="http://schemas.openxmlformats.org/drawingml/2006/chart" xmlns:r="http://schemas.openxmlformats.org/officeDocument/2006/relationships" r:id="rId2"/>
          </a:graphicData>
        </a:graphic>
      </p:graphicFrame>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950" y="814387"/>
            <a:ext cx="1087642" cy="989236"/>
          </a:xfrm>
          <a:prstGeom prst="rect">
            <a:avLst/>
          </a:prstGeom>
        </p:spPr>
      </p:pic>
      <p:sp>
        <p:nvSpPr>
          <p:cNvPr id="7" name="Прямоугольник 6"/>
          <p:cNvSpPr/>
          <p:nvPr/>
        </p:nvSpPr>
        <p:spPr>
          <a:xfrm>
            <a:off x="1016161" y="3245092"/>
            <a:ext cx="4507236" cy="1477328"/>
          </a:xfrm>
          <a:prstGeom prst="rect">
            <a:avLst/>
          </a:prstGeom>
        </p:spPr>
        <p:txBody>
          <a:bodyPr wrap="square">
            <a:spAutoFit/>
          </a:bodyPr>
          <a:lstStyle/>
          <a:p>
            <a:r>
              <a:rPr lang="ru-RU" b="1" dirty="0">
                <a:latin typeface="Times New Roman" panose="02020603050405020304" pitchFamily="18" charset="0"/>
                <a:cs typeface="Times New Roman" panose="02020603050405020304" pitchFamily="18" charset="0"/>
              </a:rPr>
              <a:t> В муниципальный район подлежит зачислению 100 процентов налога, взимаемого в связи с применением упрощенной системой налогообложения.</a:t>
            </a:r>
            <a:endParaRPr lang="ru-RU" dirty="0">
              <a:latin typeface="Times New Roman" panose="02020603050405020304" pitchFamily="18" charset="0"/>
              <a:cs typeface="Times New Roman" panose="02020603050405020304" pitchFamily="18" charset="0"/>
            </a:endParaRPr>
          </a:p>
          <a:p>
            <a:endParaRPr lang="ru-RU" dirty="0"/>
          </a:p>
        </p:txBody>
      </p:sp>
      <p:sp>
        <p:nvSpPr>
          <p:cNvPr id="10" name="Прямоугольник 9"/>
          <p:cNvSpPr/>
          <p:nvPr/>
        </p:nvSpPr>
        <p:spPr>
          <a:xfrm>
            <a:off x="386261" y="5384610"/>
            <a:ext cx="6096000" cy="738664"/>
          </a:xfrm>
          <a:prstGeom prst="rect">
            <a:avLst/>
          </a:prstGeom>
        </p:spPr>
        <p:txBody>
          <a:bodyPr>
            <a:spAutoFit/>
          </a:bodyPr>
          <a:lstStyle/>
          <a:p>
            <a:r>
              <a:rPr lang="ru-RU" sz="1400" dirty="0">
                <a:latin typeface="Times New Roman" panose="02020603050405020304" pitchFamily="18" charset="0"/>
                <a:cs typeface="Times New Roman" panose="02020603050405020304" pitchFamily="18" charset="0"/>
              </a:rPr>
              <a:t>*Налогоплательщиками признаются организации и индивидуальные предприниматели, перешедшие на УСН и применяющие ее в порядке, установленном главой 26.2 НК РФ (п. 1 ст. 346.12 НК РФ).</a:t>
            </a:r>
          </a:p>
        </p:txBody>
      </p:sp>
      <p:sp>
        <p:nvSpPr>
          <p:cNvPr id="11" name="Прямоугольник 10"/>
          <p:cNvSpPr/>
          <p:nvPr/>
        </p:nvSpPr>
        <p:spPr>
          <a:xfrm>
            <a:off x="1620571" y="1444818"/>
            <a:ext cx="6096000" cy="1200329"/>
          </a:xfrm>
          <a:prstGeom prst="rect">
            <a:avLst/>
          </a:prstGeom>
        </p:spPr>
        <p:txBody>
          <a:bodyPr>
            <a:spAutoFit/>
          </a:bodyPr>
          <a:lstStyle/>
          <a:p>
            <a:r>
              <a:rPr lang="ru-RU" dirty="0">
                <a:latin typeface="Times New Roman" panose="02020603050405020304" pitchFamily="18" charset="0"/>
                <a:cs typeface="Times New Roman" panose="02020603050405020304" pitchFamily="18" charset="0"/>
              </a:rPr>
              <a:t> Существует два вида УСН: «Доходы» со ставкой 6% от суммы всей выручки организации или ИП и «Доходы-минус-Расходы» со ставкой 15% от полученной разницы доходов и затрат. </a:t>
            </a:r>
          </a:p>
        </p:txBody>
      </p:sp>
      <p:sp>
        <p:nvSpPr>
          <p:cNvPr id="8" name="Номер слайда 7"/>
          <p:cNvSpPr>
            <a:spLocks noGrp="1"/>
          </p:cNvSpPr>
          <p:nvPr>
            <p:ph type="sldNum" sz="quarter" idx="12"/>
          </p:nvPr>
        </p:nvSpPr>
        <p:spPr>
          <a:xfrm>
            <a:off x="-212122" y="6410571"/>
            <a:ext cx="1052887" cy="276999"/>
          </a:xfrm>
        </p:spPr>
        <p:txBody>
          <a:bodyPr/>
          <a:lstStyle/>
          <a:p>
            <a:fld id="{70513BE8-C78F-45D0-83F1-20C75CE82E68}" type="slidenum">
              <a:rPr lang="ru-RU" smtClean="0"/>
              <a:t>29</a:t>
            </a:fld>
            <a:endParaRPr lang="ru-RU" dirty="0"/>
          </a:p>
        </p:txBody>
      </p:sp>
    </p:spTree>
    <p:extLst>
      <p:ext uri="{BB962C8B-B14F-4D97-AF65-F5344CB8AC3E}">
        <p14:creationId xmlns:p14="http://schemas.microsoft.com/office/powerpoint/2010/main" val="35497192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84000">
              <a:schemeClr val="bg1"/>
            </a:gs>
            <a:gs pos="50000">
              <a:srgbClr val="00B0F0"/>
            </a:gs>
            <a:gs pos="36000">
              <a:schemeClr val="bg1"/>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6" name="object 3"/>
          <p:cNvSpPr txBox="1"/>
          <p:nvPr/>
        </p:nvSpPr>
        <p:spPr>
          <a:xfrm>
            <a:off x="4647650" y="5659095"/>
            <a:ext cx="2238670" cy="179536"/>
          </a:xfrm>
          <a:prstGeom prst="rect">
            <a:avLst/>
          </a:prstGeom>
        </p:spPr>
        <p:txBody>
          <a:bodyPr vert="horz" wrap="square" lIns="0" tIns="0" rIns="0" bIns="0" rtlCol="0">
            <a:spAutoFit/>
          </a:bodyPr>
          <a:lstStyle/>
          <a:p>
            <a:pPr algn="ctr">
              <a:lnSpc>
                <a:spcPts val="1396"/>
              </a:lnSpc>
            </a:pPr>
            <a:r>
              <a:rPr sz="1867" spc="-9" dirty="0">
                <a:latin typeface="Times New Roman" panose="02020603050405020304" pitchFamily="18" charset="0"/>
                <a:cs typeface="Times New Roman" panose="02020603050405020304" pitchFamily="18" charset="0"/>
              </a:rPr>
              <a:t>Подготовлено</a:t>
            </a:r>
          </a:p>
        </p:txBody>
      </p:sp>
      <p:sp>
        <p:nvSpPr>
          <p:cNvPr id="7" name="object 4"/>
          <p:cNvSpPr txBox="1"/>
          <p:nvPr/>
        </p:nvSpPr>
        <p:spPr>
          <a:xfrm>
            <a:off x="3496886" y="5962666"/>
            <a:ext cx="4538718" cy="359073"/>
          </a:xfrm>
          <a:prstGeom prst="rect">
            <a:avLst/>
          </a:prstGeom>
        </p:spPr>
        <p:txBody>
          <a:bodyPr vert="horz" wrap="square" lIns="0" tIns="0" rIns="0" bIns="0" rtlCol="0">
            <a:spAutoFit/>
          </a:bodyPr>
          <a:lstStyle/>
          <a:p>
            <a:pPr algn="ctr">
              <a:lnSpc>
                <a:spcPts val="1396"/>
              </a:lnSpc>
            </a:pPr>
            <a:r>
              <a:rPr lang="ru-RU" sz="1867" dirty="0">
                <a:latin typeface="Times New Roman" panose="02020603050405020304" pitchFamily="18" charset="0"/>
                <a:cs typeface="Times New Roman" panose="02020603050405020304" pitchFamily="18" charset="0"/>
              </a:rPr>
              <a:t>Финансовым управлением Администрации Дмитриевского района Курской области</a:t>
            </a:r>
            <a:endParaRPr sz="1867" spc="-5" dirty="0">
              <a:latin typeface="Times New Roman" panose="02020603050405020304" pitchFamily="18" charset="0"/>
              <a:cs typeface="Times New Roman" panose="02020603050405020304" pitchFamily="18" charset="0"/>
            </a:endParaRPr>
          </a:p>
        </p:txBody>
      </p:sp>
      <p:sp>
        <p:nvSpPr>
          <p:cNvPr id="8" name="object 5"/>
          <p:cNvSpPr txBox="1"/>
          <p:nvPr/>
        </p:nvSpPr>
        <p:spPr>
          <a:xfrm>
            <a:off x="5109020" y="6531491"/>
            <a:ext cx="1120075" cy="190821"/>
          </a:xfrm>
          <a:prstGeom prst="rect">
            <a:avLst/>
          </a:prstGeom>
        </p:spPr>
        <p:txBody>
          <a:bodyPr vert="horz" wrap="square" lIns="0" tIns="0" rIns="0" bIns="0" rtlCol="0">
            <a:spAutoFit/>
          </a:bodyPr>
          <a:lstStyle/>
          <a:p>
            <a:pPr algn="ctr">
              <a:lnSpc>
                <a:spcPts val="1396"/>
              </a:lnSpc>
            </a:pPr>
            <a:r>
              <a:rPr sz="1867" dirty="0">
                <a:latin typeface="Times New Roman" panose="02020603050405020304" pitchFamily="18" charset="0"/>
                <a:cs typeface="Times New Roman" panose="02020603050405020304" pitchFamily="18" charset="0"/>
              </a:rPr>
              <a:t>20</a:t>
            </a:r>
            <a:r>
              <a:rPr lang="ru-RU" sz="1867" dirty="0">
                <a:latin typeface="Times New Roman" panose="02020603050405020304" pitchFamily="18" charset="0"/>
                <a:cs typeface="Times New Roman" panose="02020603050405020304" pitchFamily="18" charset="0"/>
              </a:rPr>
              <a:t>24</a:t>
            </a:r>
            <a:endParaRPr sz="1867"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76203" y="305216"/>
            <a:ext cx="5457827" cy="3170099"/>
          </a:xfrm>
          <a:prstGeom prst="rect">
            <a:avLst/>
          </a:prstGeom>
        </p:spPr>
        <p:txBody>
          <a:bodyPr wrap="square">
            <a:spAutoFit/>
          </a:bodyPr>
          <a:lstStyle/>
          <a:p>
            <a:pPr algn="r"/>
            <a:r>
              <a:rPr lang="ru-RU" sz="20000" b="1" dirty="0">
                <a:latin typeface="Times New Roman" panose="02020603050405020304" pitchFamily="18" charset="0"/>
                <a:cs typeface="Times New Roman" panose="02020603050405020304" pitchFamily="18" charset="0"/>
              </a:rPr>
              <a:t>2025</a:t>
            </a:r>
          </a:p>
        </p:txBody>
      </p:sp>
      <p:sp>
        <p:nvSpPr>
          <p:cNvPr id="9" name="Прямоугольник 8"/>
          <p:cNvSpPr/>
          <p:nvPr/>
        </p:nvSpPr>
        <p:spPr>
          <a:xfrm>
            <a:off x="5359352" y="1496490"/>
            <a:ext cx="6628407" cy="3170099"/>
          </a:xfrm>
          <a:prstGeom prst="rect">
            <a:avLst/>
          </a:prstGeom>
        </p:spPr>
        <p:txBody>
          <a:bodyPr wrap="square">
            <a:spAutoFit/>
          </a:bodyPr>
          <a:lstStyle/>
          <a:p>
            <a:pPr algn="r"/>
            <a:r>
              <a:rPr lang="ru-RU" sz="20000" b="1" dirty="0">
                <a:latin typeface="Times New Roman" panose="02020603050405020304" pitchFamily="18" charset="0"/>
                <a:cs typeface="Times New Roman" panose="02020603050405020304" pitchFamily="18" charset="0"/>
              </a:rPr>
              <a:t>2027</a:t>
            </a:r>
          </a:p>
        </p:txBody>
      </p:sp>
    </p:spTree>
    <p:extLst>
      <p:ext uri="{BB962C8B-B14F-4D97-AF65-F5344CB8AC3E}">
        <p14:creationId xmlns:p14="http://schemas.microsoft.com/office/powerpoint/2010/main" val="35781209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1943081" y="104667"/>
            <a:ext cx="8242068" cy="1692771"/>
          </a:xfrm>
          <a:prstGeom prst="rect">
            <a:avLst/>
          </a:prstGeom>
        </p:spPr>
        <p:txBody>
          <a:bodyPr wrap="square">
            <a:spAutoFit/>
          </a:bodyPr>
          <a:lstStyle/>
          <a:p>
            <a:pPr algn="ctr"/>
            <a:r>
              <a:rPr lang="ru-RU" sz="2800" b="1" dirty="0">
                <a:latin typeface="Times New Roman" panose="02020603050405020304" pitchFamily="18" charset="0"/>
                <a:cs typeface="Times New Roman" panose="02020603050405020304" pitchFamily="18" charset="0"/>
              </a:rPr>
              <a:t>Налог, взимаемый в связи с патентной системой налогообложения (ПСН)*</a:t>
            </a:r>
          </a:p>
          <a:p>
            <a:pPr algn="ctr"/>
            <a:r>
              <a:rPr lang="ru-RU" sz="2000" dirty="0">
                <a:latin typeface="Times New Roman" panose="02020603050405020304" pitchFamily="18" charset="0"/>
                <a:cs typeface="Times New Roman" panose="02020603050405020304" pitchFamily="18" charset="0"/>
              </a:rPr>
              <a:t>(Глава 26.5 Налогового кодекса Российской Федерации)</a:t>
            </a:r>
          </a:p>
          <a:p>
            <a:pPr algn="ctr"/>
            <a:endParaRPr lang="ru-RU" sz="2800" b="1" dirty="0">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45670" y="2624946"/>
            <a:ext cx="4346330" cy="1200329"/>
          </a:xfrm>
          <a:prstGeom prst="rect">
            <a:avLst/>
          </a:prstGeom>
        </p:spPr>
        <p:txBody>
          <a:bodyPr wrap="square">
            <a:spAutoFit/>
          </a:bodyPr>
          <a:lstStyle/>
          <a:p>
            <a:r>
              <a:rPr lang="ru-RU" dirty="0">
                <a:latin typeface="a_Alterna" panose="020B0606020207050204" pitchFamily="34" charset="-52"/>
              </a:rPr>
              <a:t>Оценка 2024 год – </a:t>
            </a:r>
            <a:r>
              <a:rPr lang="ru-RU" dirty="0">
                <a:solidFill>
                  <a:srgbClr val="7030A0"/>
                </a:solidFill>
                <a:latin typeface="a_Alterna" panose="020B0606020207050204" pitchFamily="34" charset="-52"/>
              </a:rPr>
              <a:t>2 032,0</a:t>
            </a:r>
            <a:r>
              <a:rPr lang="ru-RU" dirty="0">
                <a:solidFill>
                  <a:srgbClr val="FF0000"/>
                </a:solidFill>
                <a:latin typeface="a_Alterna" panose="020B0606020207050204" pitchFamily="34" charset="-52"/>
              </a:rPr>
              <a:t> </a:t>
            </a:r>
            <a:r>
              <a:rPr lang="ru-RU" dirty="0">
                <a:latin typeface="a_Alterna" panose="020B0606020207050204" pitchFamily="34" charset="-52"/>
              </a:rPr>
              <a:t>тыс. руб.</a:t>
            </a:r>
          </a:p>
          <a:p>
            <a:r>
              <a:rPr lang="ru-RU" dirty="0">
                <a:latin typeface="a_Alterna" panose="020B0606020207050204" pitchFamily="34" charset="-52"/>
              </a:rPr>
              <a:t>Прогноз 2025 год – </a:t>
            </a:r>
            <a:r>
              <a:rPr lang="ru-RU" dirty="0">
                <a:solidFill>
                  <a:srgbClr val="7030A0"/>
                </a:solidFill>
                <a:latin typeface="a_Alterna" panose="020B0606020207050204" pitchFamily="34" charset="-52"/>
              </a:rPr>
              <a:t>2 114,0 </a:t>
            </a:r>
            <a:r>
              <a:rPr lang="ru-RU" dirty="0">
                <a:latin typeface="a_Alterna" panose="020B0606020207050204" pitchFamily="34" charset="-52"/>
              </a:rPr>
              <a:t>тыс. руб.</a:t>
            </a:r>
          </a:p>
          <a:p>
            <a:r>
              <a:rPr lang="ru-RU" dirty="0">
                <a:latin typeface="a_Alterna" panose="020B0606020207050204" pitchFamily="34" charset="-52"/>
              </a:rPr>
              <a:t>Прогноз 2026 год –</a:t>
            </a:r>
            <a:r>
              <a:rPr lang="ru-RU" dirty="0">
                <a:solidFill>
                  <a:srgbClr val="7030A0"/>
                </a:solidFill>
                <a:latin typeface="a_Alterna" panose="020B0606020207050204" pitchFamily="34" charset="-52"/>
              </a:rPr>
              <a:t> 2 087,0 </a:t>
            </a:r>
            <a:r>
              <a:rPr lang="ru-RU" dirty="0">
                <a:latin typeface="a_Alterna" panose="020B0606020207050204" pitchFamily="34" charset="-52"/>
              </a:rPr>
              <a:t>тыс. руб.</a:t>
            </a:r>
          </a:p>
          <a:p>
            <a:r>
              <a:rPr lang="ru-RU" dirty="0">
                <a:latin typeface="a_Alterna" panose="020B0606020207050204" pitchFamily="34" charset="-52"/>
              </a:rPr>
              <a:t>Прогноз 2027 год – </a:t>
            </a:r>
            <a:r>
              <a:rPr lang="ru-RU" dirty="0">
                <a:solidFill>
                  <a:srgbClr val="7030A0"/>
                </a:solidFill>
                <a:latin typeface="a_Alterna" panose="020B0606020207050204" pitchFamily="34" charset="-52"/>
              </a:rPr>
              <a:t>2 073,0 </a:t>
            </a:r>
            <a:r>
              <a:rPr lang="ru-RU" dirty="0">
                <a:latin typeface="a_Alterna" panose="020B0606020207050204" pitchFamily="34" charset="-52"/>
              </a:rPr>
              <a:t>тыс. руб.</a:t>
            </a:r>
          </a:p>
        </p:txBody>
      </p:sp>
      <p:graphicFrame>
        <p:nvGraphicFramePr>
          <p:cNvPr id="7" name="Диаграмма 6"/>
          <p:cNvGraphicFramePr/>
          <p:nvPr>
            <p:extLst>
              <p:ext uri="{D42A27DB-BD31-4B8C-83A1-F6EECF244321}">
                <p14:modId xmlns:p14="http://schemas.microsoft.com/office/powerpoint/2010/main" val="3906336096"/>
              </p:ext>
            </p:extLst>
          </p:nvPr>
        </p:nvGraphicFramePr>
        <p:xfrm>
          <a:off x="4753890" y="3835207"/>
          <a:ext cx="6667099" cy="3955984"/>
        </p:xfrm>
        <a:graphic>
          <a:graphicData uri="http://schemas.openxmlformats.org/drawingml/2006/chart">
            <c:chart xmlns:c="http://schemas.openxmlformats.org/drawingml/2006/chart" xmlns:r="http://schemas.openxmlformats.org/officeDocument/2006/relationships" r:id="rId2"/>
          </a:graphicData>
        </a:graphic>
      </p:graphicFrame>
      <p:sp>
        <p:nvSpPr>
          <p:cNvPr id="8" name="Прямоугольник 7"/>
          <p:cNvSpPr/>
          <p:nvPr/>
        </p:nvSpPr>
        <p:spPr>
          <a:xfrm>
            <a:off x="757472" y="3452455"/>
            <a:ext cx="4371975" cy="1477328"/>
          </a:xfrm>
          <a:prstGeom prst="rect">
            <a:avLst/>
          </a:prstGeom>
        </p:spPr>
        <p:txBody>
          <a:bodyPr wrap="square">
            <a:spAutoFit/>
          </a:bodyPr>
          <a:lstStyle/>
          <a:p>
            <a:r>
              <a:rPr lang="ru-RU" b="1" dirty="0">
                <a:latin typeface="Times New Roman" panose="02020603050405020304" pitchFamily="18" charset="0"/>
                <a:cs typeface="Times New Roman" panose="02020603050405020304" pitchFamily="18" charset="0"/>
              </a:rPr>
              <a:t>В муниципальный район подлежат зачислению 100 процентов налога, взимаемого в связи с применением патентной системой налогообложения.</a:t>
            </a:r>
          </a:p>
          <a:p>
            <a:endParaRPr lang="ru-RU"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582874" y="5257950"/>
            <a:ext cx="6096000" cy="738664"/>
          </a:xfrm>
          <a:prstGeom prst="rect">
            <a:avLst/>
          </a:prstGeom>
        </p:spPr>
        <p:txBody>
          <a:bodyPr>
            <a:spAutoFit/>
          </a:bodyPr>
          <a:lstStyle/>
          <a:p>
            <a:r>
              <a:rPr lang="ru-RU" sz="1400" dirty="0">
                <a:latin typeface="Times New Roman" panose="02020603050405020304" pitchFamily="18" charset="0"/>
                <a:cs typeface="Times New Roman" panose="02020603050405020304" pitchFamily="18" charset="0"/>
              </a:rPr>
              <a:t>* Налогоплательщиками признаются индивидуальные предприниматели, перешедшие на патентную систему налогообложения в порядке, установленном главой 26.5 НК РФ.</a:t>
            </a:r>
          </a:p>
        </p:txBody>
      </p:sp>
      <p:sp>
        <p:nvSpPr>
          <p:cNvPr id="9" name="Прямоугольник 8"/>
          <p:cNvSpPr/>
          <p:nvPr/>
        </p:nvSpPr>
        <p:spPr>
          <a:xfrm>
            <a:off x="1010244" y="1424617"/>
            <a:ext cx="8740425" cy="1723549"/>
          </a:xfrm>
          <a:prstGeom prst="rect">
            <a:avLst/>
          </a:prstGeom>
        </p:spPr>
        <p:txBody>
          <a:bodyPr wrap="square">
            <a:spAutoFit/>
          </a:bodyPr>
          <a:lstStyle/>
          <a:p>
            <a:r>
              <a:rPr lang="ru-RU" sz="2400" b="1" dirty="0">
                <a:latin typeface="Times New Roman" panose="02020603050405020304" pitchFamily="18" charset="0"/>
                <a:cs typeface="Times New Roman" panose="02020603050405020304" pitchFamily="18" charset="0"/>
              </a:rPr>
              <a:t>                                                           </a:t>
            </a:r>
            <a:r>
              <a:rPr lang="ru-RU" sz="2000" dirty="0">
                <a:latin typeface="Times New Roman" panose="02020603050405020304" pitchFamily="18" charset="0"/>
                <a:cs typeface="Times New Roman" panose="02020603050405020304" pitchFamily="18" charset="0"/>
              </a:rPr>
              <a:t>Ставка 6% </a:t>
            </a:r>
          </a:p>
          <a:p>
            <a:r>
              <a:rPr lang="ru-RU" sz="1600" dirty="0">
                <a:latin typeface="Times New Roman" panose="02020603050405020304" pitchFamily="18" charset="0"/>
                <a:cs typeface="Times New Roman" panose="02020603050405020304" pitchFamily="18" charset="0"/>
              </a:rPr>
              <a:t>от потенциально возможного к получению индивидуальным предпринимателем годового дохода по видам деятельности установленного Законом Курской области от 22.11.2012 года № 104 ЗКО (в редакции от 17.02.2021 №3-ЗКО</a:t>
            </a:r>
            <a:r>
              <a:rPr lang="ru-RU" sz="1600" dirty="0"/>
              <a:t>)</a:t>
            </a:r>
            <a:r>
              <a:rPr lang="ru-RU" sz="1600" dirty="0">
                <a:latin typeface="Times New Roman" panose="02020603050405020304" pitchFamily="18" charset="0"/>
                <a:cs typeface="Times New Roman" panose="02020603050405020304" pitchFamily="18" charset="0"/>
              </a:rPr>
              <a:t> «О введении на территории Курской области патентной системы налогообложения»</a:t>
            </a:r>
          </a:p>
          <a:p>
            <a:r>
              <a:rPr lang="ru-RU" sz="1600" dirty="0">
                <a:latin typeface="Times New Roman" panose="02020603050405020304" pitchFamily="18" charset="0"/>
                <a:cs typeface="Times New Roman" panose="02020603050405020304" pitchFamily="18" charset="0"/>
              </a:rPr>
              <a:t> </a:t>
            </a:r>
          </a:p>
        </p:txBody>
      </p:sp>
      <p:sp>
        <p:nvSpPr>
          <p:cNvPr id="3" name="Номер слайда 2"/>
          <p:cNvSpPr>
            <a:spLocks noGrp="1"/>
          </p:cNvSpPr>
          <p:nvPr>
            <p:ph type="sldNum" sz="quarter" idx="12"/>
          </p:nvPr>
        </p:nvSpPr>
        <p:spPr>
          <a:xfrm>
            <a:off x="-183320" y="6409798"/>
            <a:ext cx="1052887" cy="276999"/>
          </a:xfrm>
        </p:spPr>
        <p:txBody>
          <a:bodyPr/>
          <a:lstStyle/>
          <a:p>
            <a:fld id="{70513BE8-C78F-45D0-83F1-20C75CE82E68}" type="slidenum">
              <a:rPr lang="ru-RU" smtClean="0"/>
              <a:t>30</a:t>
            </a:fld>
            <a:endParaRPr lang="ru-RU" dirty="0"/>
          </a:p>
        </p:txBody>
      </p:sp>
    </p:spTree>
    <p:extLst>
      <p:ext uri="{BB962C8B-B14F-4D97-AF65-F5344CB8AC3E}">
        <p14:creationId xmlns:p14="http://schemas.microsoft.com/office/powerpoint/2010/main" val="29803155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007863" y="376436"/>
            <a:ext cx="6522363" cy="523220"/>
          </a:xfrm>
          <a:prstGeom prst="rect">
            <a:avLst/>
          </a:prstGeom>
        </p:spPr>
        <p:txBody>
          <a:bodyPr wrap="none">
            <a:spAutoFit/>
          </a:bodyPr>
          <a:lstStyle/>
          <a:p>
            <a:r>
              <a:rPr lang="ru-RU" sz="2800" b="1" dirty="0">
                <a:latin typeface="Times New Roman" panose="02020603050405020304" pitchFamily="18" charset="0"/>
                <a:cs typeface="Times New Roman" panose="02020603050405020304" pitchFamily="18" charset="0"/>
              </a:rPr>
              <a:t>Единый сельскохозяйственный налог*</a:t>
            </a:r>
          </a:p>
        </p:txBody>
      </p:sp>
      <p:graphicFrame>
        <p:nvGraphicFramePr>
          <p:cNvPr id="5" name="Диаграмма 4"/>
          <p:cNvGraphicFramePr/>
          <p:nvPr>
            <p:extLst>
              <p:ext uri="{D42A27DB-BD31-4B8C-83A1-F6EECF244321}">
                <p14:modId xmlns:p14="http://schemas.microsoft.com/office/powerpoint/2010/main" val="1095291109"/>
              </p:ext>
            </p:extLst>
          </p:nvPr>
        </p:nvGraphicFramePr>
        <p:xfrm>
          <a:off x="5383286" y="2842102"/>
          <a:ext cx="6667099" cy="3955984"/>
        </p:xfrm>
        <a:graphic>
          <a:graphicData uri="http://schemas.openxmlformats.org/drawingml/2006/chart">
            <c:chart xmlns:c="http://schemas.openxmlformats.org/drawingml/2006/chart" xmlns:r="http://schemas.openxmlformats.org/officeDocument/2006/relationships" r:id="rId2"/>
          </a:graphicData>
        </a:graphic>
      </p:graphicFrame>
      <p:sp>
        <p:nvSpPr>
          <p:cNvPr id="6" name="Прямоугольник 5"/>
          <p:cNvSpPr/>
          <p:nvPr/>
        </p:nvSpPr>
        <p:spPr>
          <a:xfrm>
            <a:off x="8244688" y="1553537"/>
            <a:ext cx="3947311" cy="1200329"/>
          </a:xfrm>
          <a:prstGeom prst="rect">
            <a:avLst/>
          </a:prstGeom>
        </p:spPr>
        <p:txBody>
          <a:bodyPr wrap="square">
            <a:spAutoFit/>
          </a:bodyPr>
          <a:lstStyle/>
          <a:p>
            <a:r>
              <a:rPr lang="ru-RU" dirty="0">
                <a:latin typeface="a_Alterna" panose="020B0606020207050204" pitchFamily="34" charset="-52"/>
              </a:rPr>
              <a:t>Оценка 2024 год – </a:t>
            </a:r>
            <a:r>
              <a:rPr lang="ru-RU" dirty="0">
                <a:solidFill>
                  <a:srgbClr val="7030A0"/>
                </a:solidFill>
                <a:latin typeface="a_Alterna" panose="020B0606020207050204" pitchFamily="34" charset="-52"/>
              </a:rPr>
              <a:t>464,0 </a:t>
            </a:r>
            <a:r>
              <a:rPr lang="ru-RU" dirty="0">
                <a:latin typeface="a_Alterna" panose="020B0606020207050204" pitchFamily="34" charset="-52"/>
              </a:rPr>
              <a:t>тыс. руб.</a:t>
            </a:r>
          </a:p>
          <a:p>
            <a:r>
              <a:rPr lang="ru-RU" dirty="0">
                <a:latin typeface="a_Alterna" panose="020B0606020207050204" pitchFamily="34" charset="-52"/>
              </a:rPr>
              <a:t>Прогноз 2025 год –</a:t>
            </a:r>
            <a:r>
              <a:rPr lang="ru-RU" dirty="0">
                <a:solidFill>
                  <a:srgbClr val="7030A0"/>
                </a:solidFill>
                <a:latin typeface="a_Alterna" panose="020B0606020207050204" pitchFamily="34" charset="-52"/>
              </a:rPr>
              <a:t>461,2</a:t>
            </a:r>
            <a:r>
              <a:rPr lang="ru-RU" dirty="0">
                <a:latin typeface="a_Alterna" panose="020B0606020207050204" pitchFamily="34" charset="-52"/>
              </a:rPr>
              <a:t> тыс. руб.</a:t>
            </a:r>
          </a:p>
          <a:p>
            <a:r>
              <a:rPr lang="ru-RU" dirty="0">
                <a:latin typeface="a_Alterna" panose="020B0606020207050204" pitchFamily="34" charset="-52"/>
              </a:rPr>
              <a:t>Прогноз 2026 год – </a:t>
            </a:r>
            <a:r>
              <a:rPr lang="ru-RU" dirty="0">
                <a:solidFill>
                  <a:srgbClr val="7030A0"/>
                </a:solidFill>
                <a:latin typeface="a_Alterna" panose="020B0606020207050204" pitchFamily="34" charset="-52"/>
              </a:rPr>
              <a:t>488,2 </a:t>
            </a:r>
            <a:r>
              <a:rPr lang="ru-RU" dirty="0">
                <a:latin typeface="a_Alterna" panose="020B0606020207050204" pitchFamily="34" charset="-52"/>
              </a:rPr>
              <a:t>тыс. руб.</a:t>
            </a:r>
          </a:p>
          <a:p>
            <a:r>
              <a:rPr lang="ru-RU" dirty="0">
                <a:latin typeface="a_Alterna" panose="020B0606020207050204" pitchFamily="34" charset="-52"/>
              </a:rPr>
              <a:t>Прогноз 2027 год – </a:t>
            </a:r>
            <a:r>
              <a:rPr lang="ru-RU" dirty="0">
                <a:solidFill>
                  <a:srgbClr val="7030A0"/>
                </a:solidFill>
                <a:latin typeface="a_Alterna" panose="020B0606020207050204" pitchFamily="34" charset="-52"/>
              </a:rPr>
              <a:t>515,5 </a:t>
            </a:r>
            <a:r>
              <a:rPr lang="ru-RU" dirty="0">
                <a:latin typeface="a_Alterna" panose="020B0606020207050204" pitchFamily="34" charset="-52"/>
              </a:rPr>
              <a:t>тыс. руб.</a:t>
            </a:r>
            <a:endParaRPr lang="ru-RU" i="0" dirty="0">
              <a:effectLst/>
              <a:latin typeface="a_Alterna" panose="020B0606020207050204" pitchFamily="34" charset="-52"/>
            </a:endParaRPr>
          </a:p>
        </p:txBody>
      </p:sp>
      <p:sp>
        <p:nvSpPr>
          <p:cNvPr id="8" name="Прямоугольник 7"/>
          <p:cNvSpPr/>
          <p:nvPr/>
        </p:nvSpPr>
        <p:spPr>
          <a:xfrm>
            <a:off x="500785" y="3065768"/>
            <a:ext cx="3883713" cy="1754326"/>
          </a:xfrm>
          <a:prstGeom prst="rect">
            <a:avLst/>
          </a:prstGeom>
        </p:spPr>
        <p:txBody>
          <a:bodyPr wrap="square">
            <a:spAutoFit/>
          </a:bodyPr>
          <a:lstStyle/>
          <a:p>
            <a:pPr algn="ctr"/>
            <a:r>
              <a:rPr lang="ru-RU" dirty="0">
                <a:latin typeface="Times New Roman" panose="02020603050405020304" pitchFamily="18" charset="0"/>
                <a:cs typeface="Times New Roman" panose="02020603050405020304" pitchFamily="18" charset="0"/>
              </a:rPr>
              <a:t>Единый сельскохозяйственный налог, зачисляется в бюджеты муниципальных районов - 50%, в бюджеты поселений - 50%. </a:t>
            </a:r>
            <a:br>
              <a:rPr lang="ru-RU" dirty="0"/>
            </a:br>
            <a:br>
              <a:rPr lang="ru-RU" dirty="0"/>
            </a:br>
            <a:endParaRPr lang="ru-RU" dirty="0">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3341255" y="866805"/>
            <a:ext cx="5676041" cy="369332"/>
          </a:xfrm>
          <a:prstGeom prst="rect">
            <a:avLst/>
          </a:prstGeom>
        </p:spPr>
        <p:txBody>
          <a:bodyPr wrap="none">
            <a:spAutoFit/>
          </a:bodyPr>
          <a:lstStyle/>
          <a:p>
            <a:r>
              <a:rPr lang="ru-RU" dirty="0">
                <a:latin typeface="Times New Roman" panose="02020603050405020304" pitchFamily="18" charset="0"/>
                <a:cs typeface="Times New Roman" panose="02020603050405020304" pitchFamily="18" charset="0"/>
              </a:rPr>
              <a:t>(Глава 26.1 Налогового кодекса Российской Федерации)</a:t>
            </a:r>
          </a:p>
        </p:txBody>
      </p:sp>
      <p:sp>
        <p:nvSpPr>
          <p:cNvPr id="9" name="Прямоугольник 8"/>
          <p:cNvSpPr/>
          <p:nvPr/>
        </p:nvSpPr>
        <p:spPr>
          <a:xfrm>
            <a:off x="293255" y="5816480"/>
            <a:ext cx="6096000" cy="523220"/>
          </a:xfrm>
          <a:prstGeom prst="rect">
            <a:avLst/>
          </a:prstGeom>
        </p:spPr>
        <p:txBody>
          <a:bodyPr>
            <a:spAutoFit/>
          </a:bodyPr>
          <a:lstStyle/>
          <a:p>
            <a:r>
              <a:rPr lang="ru-RU" sz="1400" dirty="0">
                <a:latin typeface="Times New Roman" panose="02020603050405020304" pitchFamily="18" charset="0"/>
                <a:cs typeface="Times New Roman" panose="02020603050405020304" pitchFamily="18" charset="0"/>
              </a:rPr>
              <a:t>*Налогоплательщиками признаются организации и ИП, которые являются сельхозпроизводителями, добровольно перешедшими на ЕСХН. </a:t>
            </a:r>
          </a:p>
        </p:txBody>
      </p:sp>
      <p:sp>
        <p:nvSpPr>
          <p:cNvPr id="10" name="Прямоугольник 9"/>
          <p:cNvSpPr/>
          <p:nvPr/>
        </p:nvSpPr>
        <p:spPr>
          <a:xfrm>
            <a:off x="5202905" y="1322705"/>
            <a:ext cx="1769908" cy="461665"/>
          </a:xfrm>
          <a:prstGeom prst="rect">
            <a:avLst/>
          </a:prstGeom>
        </p:spPr>
        <p:txBody>
          <a:bodyPr wrap="none">
            <a:spAutoFit/>
          </a:bodyPr>
          <a:lstStyle/>
          <a:p>
            <a:r>
              <a:rPr lang="ru-RU" sz="2400" b="1" dirty="0">
                <a:latin typeface="Times New Roman" panose="02020603050405020304" pitchFamily="18" charset="0"/>
                <a:cs typeface="Times New Roman" panose="02020603050405020304" pitchFamily="18" charset="0"/>
              </a:rPr>
              <a:t>Ставка-6%</a:t>
            </a:r>
          </a:p>
        </p:txBody>
      </p:sp>
      <p:sp>
        <p:nvSpPr>
          <p:cNvPr id="11" name="Прямоугольник 10"/>
          <p:cNvSpPr/>
          <p:nvPr/>
        </p:nvSpPr>
        <p:spPr>
          <a:xfrm>
            <a:off x="3997328" y="1827787"/>
            <a:ext cx="4427002" cy="646331"/>
          </a:xfrm>
          <a:prstGeom prst="rect">
            <a:avLst/>
          </a:prstGeom>
        </p:spPr>
        <p:txBody>
          <a:bodyPr wrap="square">
            <a:spAutoFit/>
          </a:bodyPr>
          <a:lstStyle/>
          <a:p>
            <a:pPr algn="ctr"/>
            <a:r>
              <a:rPr lang="ru-RU" dirty="0">
                <a:latin typeface="Times New Roman" panose="02020603050405020304" pitchFamily="18" charset="0"/>
                <a:cs typeface="Times New Roman" panose="02020603050405020304" pitchFamily="18" charset="0"/>
              </a:rPr>
              <a:t>Налог начисляется на разницу между доходами и расходами.</a:t>
            </a:r>
          </a:p>
        </p:txBody>
      </p:sp>
      <p:sp>
        <p:nvSpPr>
          <p:cNvPr id="12" name="Номер слайда 11"/>
          <p:cNvSpPr>
            <a:spLocks noGrp="1"/>
          </p:cNvSpPr>
          <p:nvPr>
            <p:ph type="sldNum" sz="quarter" idx="12"/>
          </p:nvPr>
        </p:nvSpPr>
        <p:spPr>
          <a:xfrm>
            <a:off x="-233189" y="6448450"/>
            <a:ext cx="1052887" cy="276999"/>
          </a:xfrm>
        </p:spPr>
        <p:txBody>
          <a:bodyPr/>
          <a:lstStyle/>
          <a:p>
            <a:fld id="{70513BE8-C78F-45D0-83F1-20C75CE82E68}" type="slidenum">
              <a:rPr lang="ru-RU" smtClean="0"/>
              <a:t>31</a:t>
            </a:fld>
            <a:endParaRPr lang="ru-RU" dirty="0"/>
          </a:p>
        </p:txBody>
      </p:sp>
    </p:spTree>
    <p:extLst>
      <p:ext uri="{BB962C8B-B14F-4D97-AF65-F5344CB8AC3E}">
        <p14:creationId xmlns:p14="http://schemas.microsoft.com/office/powerpoint/2010/main" val="614657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359703" y="311676"/>
            <a:ext cx="5702816" cy="523220"/>
          </a:xfrm>
          <a:prstGeom prst="rect">
            <a:avLst/>
          </a:prstGeom>
        </p:spPr>
        <p:txBody>
          <a:bodyPr wrap="square">
            <a:spAutoFit/>
          </a:bodyPr>
          <a:lstStyle/>
          <a:p>
            <a:r>
              <a:rPr lang="ru-RU" sz="2800" b="1" dirty="0">
                <a:latin typeface="a_Albionic" panose="020B0903060703020204" pitchFamily="34" charset="-52"/>
              </a:rPr>
              <a:t>Государственная</a:t>
            </a:r>
            <a:r>
              <a:rPr lang="ru-RU" b="1" dirty="0">
                <a:latin typeface="a_Albionic" panose="020B0903060703020204" pitchFamily="34" charset="-52"/>
              </a:rPr>
              <a:t> </a:t>
            </a:r>
            <a:r>
              <a:rPr lang="ru-RU" sz="2800" b="1" dirty="0">
                <a:latin typeface="a_Albionic" panose="020B0903060703020204" pitchFamily="34" charset="-52"/>
              </a:rPr>
              <a:t>пошлина</a:t>
            </a:r>
          </a:p>
        </p:txBody>
      </p:sp>
      <p:sp>
        <p:nvSpPr>
          <p:cNvPr id="4" name="Прямоугольник 3"/>
          <p:cNvSpPr/>
          <p:nvPr/>
        </p:nvSpPr>
        <p:spPr>
          <a:xfrm>
            <a:off x="6686550" y="1571536"/>
            <a:ext cx="4286250" cy="1477328"/>
          </a:xfrm>
          <a:prstGeom prst="rect">
            <a:avLst/>
          </a:prstGeom>
        </p:spPr>
        <p:txBody>
          <a:bodyPr wrap="square">
            <a:spAutoFit/>
          </a:bodyPr>
          <a:lstStyle/>
          <a:p>
            <a:r>
              <a:rPr lang="ru-RU" dirty="0">
                <a:latin typeface="a_Alterna" panose="020B0606020207050204" pitchFamily="34" charset="-52"/>
              </a:rPr>
              <a:t>Оценка 2024 год –</a:t>
            </a:r>
            <a:r>
              <a:rPr lang="ru-RU" dirty="0">
                <a:solidFill>
                  <a:srgbClr val="7030A0"/>
                </a:solidFill>
                <a:latin typeface="a_Alterna" panose="020B0606020207050204" pitchFamily="34" charset="-52"/>
              </a:rPr>
              <a:t> 1 981,4</a:t>
            </a:r>
          </a:p>
          <a:p>
            <a:r>
              <a:rPr lang="ru-RU" dirty="0">
                <a:solidFill>
                  <a:srgbClr val="7030A0"/>
                </a:solidFill>
                <a:latin typeface="a_Alterna" panose="020B0606020207050204" pitchFamily="34" charset="-52"/>
              </a:rPr>
              <a:t> </a:t>
            </a:r>
            <a:r>
              <a:rPr lang="ru-RU" dirty="0">
                <a:latin typeface="a_Alterna" panose="020B0606020207050204" pitchFamily="34" charset="-52"/>
              </a:rPr>
              <a:t>тыс. руб.</a:t>
            </a:r>
          </a:p>
          <a:p>
            <a:r>
              <a:rPr lang="ru-RU" dirty="0">
                <a:latin typeface="a_Alterna" panose="020B0606020207050204" pitchFamily="34" charset="-52"/>
              </a:rPr>
              <a:t>Прогноз 2025 год – </a:t>
            </a:r>
            <a:r>
              <a:rPr lang="ru-RU" dirty="0">
                <a:solidFill>
                  <a:srgbClr val="7030A0"/>
                </a:solidFill>
                <a:latin typeface="a_Alterna" panose="020B0606020207050204" pitchFamily="34" charset="-52"/>
              </a:rPr>
              <a:t>1 356,2 </a:t>
            </a:r>
            <a:r>
              <a:rPr lang="ru-RU" dirty="0">
                <a:latin typeface="a_Alterna" panose="020B0606020207050204" pitchFamily="34" charset="-52"/>
              </a:rPr>
              <a:t>тыс. руб.</a:t>
            </a:r>
          </a:p>
          <a:p>
            <a:r>
              <a:rPr lang="ru-RU" dirty="0">
                <a:latin typeface="a_Alterna" panose="020B0606020207050204" pitchFamily="34" charset="-52"/>
              </a:rPr>
              <a:t>Прогноз 2026 год – </a:t>
            </a:r>
            <a:r>
              <a:rPr lang="ru-RU" dirty="0">
                <a:solidFill>
                  <a:srgbClr val="7030A0"/>
                </a:solidFill>
                <a:latin typeface="a_Alterna" panose="020B0606020207050204" pitchFamily="34" charset="-52"/>
              </a:rPr>
              <a:t>1 356,2 </a:t>
            </a:r>
            <a:r>
              <a:rPr lang="ru-RU" dirty="0">
                <a:latin typeface="a_Alterna" panose="020B0606020207050204" pitchFamily="34" charset="-52"/>
              </a:rPr>
              <a:t>тыс. руб.</a:t>
            </a:r>
          </a:p>
          <a:p>
            <a:r>
              <a:rPr lang="ru-RU" dirty="0">
                <a:latin typeface="a_Alterna" panose="020B0606020207050204" pitchFamily="34" charset="-52"/>
              </a:rPr>
              <a:t>Прогноз 2027 год – </a:t>
            </a:r>
            <a:r>
              <a:rPr lang="ru-RU" dirty="0">
                <a:solidFill>
                  <a:srgbClr val="7030A0"/>
                </a:solidFill>
                <a:latin typeface="a_Alterna" panose="020B0606020207050204" pitchFamily="34" charset="-52"/>
              </a:rPr>
              <a:t>1 356,2 </a:t>
            </a:r>
            <a:r>
              <a:rPr lang="ru-RU" dirty="0">
                <a:latin typeface="a_Alterna" panose="020B0606020207050204" pitchFamily="34" charset="-52"/>
              </a:rPr>
              <a:t>тыс. руб.</a:t>
            </a:r>
          </a:p>
        </p:txBody>
      </p:sp>
      <p:graphicFrame>
        <p:nvGraphicFramePr>
          <p:cNvPr id="5" name="Диаграмма 4"/>
          <p:cNvGraphicFramePr/>
          <p:nvPr>
            <p:extLst>
              <p:ext uri="{D42A27DB-BD31-4B8C-83A1-F6EECF244321}">
                <p14:modId xmlns:p14="http://schemas.microsoft.com/office/powerpoint/2010/main" val="4182517942"/>
              </p:ext>
            </p:extLst>
          </p:nvPr>
        </p:nvGraphicFramePr>
        <p:xfrm>
          <a:off x="5081219" y="3206852"/>
          <a:ext cx="6667099" cy="3955984"/>
        </p:xfrm>
        <a:graphic>
          <a:graphicData uri="http://schemas.openxmlformats.org/drawingml/2006/chart">
            <c:chart xmlns:c="http://schemas.openxmlformats.org/drawingml/2006/chart" xmlns:r="http://schemas.openxmlformats.org/officeDocument/2006/relationships" r:id="rId2"/>
          </a:graphicData>
        </a:graphic>
      </p:graphicFrame>
      <p:sp>
        <p:nvSpPr>
          <p:cNvPr id="6" name="Прямоугольник 5"/>
          <p:cNvSpPr/>
          <p:nvPr/>
        </p:nvSpPr>
        <p:spPr>
          <a:xfrm>
            <a:off x="971136" y="3238309"/>
            <a:ext cx="3882218" cy="1200329"/>
          </a:xfrm>
          <a:prstGeom prst="rect">
            <a:avLst/>
          </a:prstGeom>
        </p:spPr>
        <p:txBody>
          <a:bodyPr wrap="square">
            <a:spAutoFit/>
          </a:bodyPr>
          <a:lstStyle/>
          <a:p>
            <a:r>
              <a:rPr lang="ru-RU" b="1" dirty="0">
                <a:latin typeface="Times New Roman" panose="02020603050405020304" pitchFamily="18" charset="0"/>
                <a:cs typeface="Times New Roman" panose="02020603050405020304" pitchFamily="18" charset="0"/>
              </a:rPr>
              <a:t>В муниципальный район подлежит зачислению </a:t>
            </a:r>
          </a:p>
          <a:p>
            <a:r>
              <a:rPr lang="ru-RU" b="1" dirty="0">
                <a:latin typeface="Times New Roman" panose="02020603050405020304" pitchFamily="18" charset="0"/>
                <a:cs typeface="Times New Roman" panose="02020603050405020304" pitchFamily="18" charset="0"/>
              </a:rPr>
              <a:t>государственная пошлина - по нормативу 100 %.</a:t>
            </a:r>
            <a:endParaRPr lang="ru-RU" b="1" dirty="0"/>
          </a:p>
        </p:txBody>
      </p:sp>
      <p:sp>
        <p:nvSpPr>
          <p:cNvPr id="9" name="Прямоугольник 8"/>
          <p:cNvSpPr/>
          <p:nvPr/>
        </p:nvSpPr>
        <p:spPr>
          <a:xfrm>
            <a:off x="649115" y="1822879"/>
            <a:ext cx="6096000" cy="923330"/>
          </a:xfrm>
          <a:prstGeom prst="rect">
            <a:avLst/>
          </a:prstGeom>
        </p:spPr>
        <p:txBody>
          <a:bodyPr>
            <a:spAutoFit/>
          </a:bodyPr>
          <a:lstStyle/>
          <a:p>
            <a:r>
              <a:rPr lang="ru-RU" dirty="0">
                <a:latin typeface="Times New Roman" panose="02020603050405020304" pitchFamily="18" charset="0"/>
                <a:cs typeface="Times New Roman" panose="02020603050405020304" pitchFamily="18" charset="0"/>
              </a:rPr>
              <a:t>Взымается по делам, рассматриваемым судами общей юрисдикции, мировыми судьями (за исключением Верховного Суда Российской Федерации)</a:t>
            </a:r>
          </a:p>
        </p:txBody>
      </p:sp>
      <p:sp>
        <p:nvSpPr>
          <p:cNvPr id="11" name="Прямоугольник 10"/>
          <p:cNvSpPr/>
          <p:nvPr/>
        </p:nvSpPr>
        <p:spPr>
          <a:xfrm>
            <a:off x="2773388" y="799761"/>
            <a:ext cx="5676041" cy="369332"/>
          </a:xfrm>
          <a:prstGeom prst="rect">
            <a:avLst/>
          </a:prstGeom>
        </p:spPr>
        <p:txBody>
          <a:bodyPr wrap="none">
            <a:spAutoFit/>
          </a:bodyPr>
          <a:lstStyle/>
          <a:p>
            <a:r>
              <a:rPr lang="ru-RU" dirty="0">
                <a:latin typeface="Times New Roman" panose="02020603050405020304" pitchFamily="18" charset="0"/>
                <a:cs typeface="Times New Roman" panose="02020603050405020304" pitchFamily="18" charset="0"/>
              </a:rPr>
              <a:t>(Глава 25.3 Налогового кодекса Российской Федерации)</a:t>
            </a:r>
          </a:p>
        </p:txBody>
      </p:sp>
      <p:sp>
        <p:nvSpPr>
          <p:cNvPr id="7" name="Номер слайда 6"/>
          <p:cNvSpPr>
            <a:spLocks noGrp="1"/>
          </p:cNvSpPr>
          <p:nvPr>
            <p:ph type="sldNum" sz="quarter" idx="12"/>
          </p:nvPr>
        </p:nvSpPr>
        <p:spPr>
          <a:xfrm>
            <a:off x="-281354" y="6439658"/>
            <a:ext cx="1052887" cy="276999"/>
          </a:xfrm>
        </p:spPr>
        <p:txBody>
          <a:bodyPr/>
          <a:lstStyle/>
          <a:p>
            <a:fld id="{70513BE8-C78F-45D0-83F1-20C75CE82E68}" type="slidenum">
              <a:rPr lang="ru-RU" smtClean="0"/>
              <a:t>32</a:t>
            </a:fld>
            <a:endParaRPr lang="ru-RU" dirty="0"/>
          </a:p>
        </p:txBody>
      </p:sp>
    </p:spTree>
    <p:extLst>
      <p:ext uri="{BB962C8B-B14F-4D97-AF65-F5344CB8AC3E}">
        <p14:creationId xmlns:p14="http://schemas.microsoft.com/office/powerpoint/2010/main" val="27136177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12738" y="1543050"/>
            <a:ext cx="8778508" cy="2971801"/>
          </a:xfrm>
        </p:spPr>
        <p:txBody>
          <a:bodyPr>
            <a:normAutofit fontScale="90000"/>
          </a:bodyPr>
          <a:lstStyle/>
          <a:p>
            <a:pPr algn="ctr"/>
            <a:r>
              <a:rPr lang="ru-RU" sz="6601" dirty="0">
                <a:latin typeface="Times New Roman" panose="02020603050405020304" pitchFamily="18" charset="0"/>
                <a:cs typeface="Times New Roman" panose="02020603050405020304" pitchFamily="18" charset="0"/>
              </a:rPr>
              <a:t>Неналоговые Доходы бюджета муниципального образования «Дмитриевский муниципальный район»</a:t>
            </a:r>
          </a:p>
        </p:txBody>
      </p:sp>
      <p:sp>
        <p:nvSpPr>
          <p:cNvPr id="4" name="Номер слайда 3"/>
          <p:cNvSpPr>
            <a:spLocks noGrp="1"/>
          </p:cNvSpPr>
          <p:nvPr>
            <p:ph type="sldNum" sz="quarter" idx="12"/>
          </p:nvPr>
        </p:nvSpPr>
        <p:spPr>
          <a:xfrm>
            <a:off x="-213706" y="6413282"/>
            <a:ext cx="1052887" cy="276999"/>
          </a:xfrm>
        </p:spPr>
        <p:txBody>
          <a:bodyPr/>
          <a:lstStyle/>
          <a:p>
            <a:fld id="{D57F1E4F-1CFF-5643-939E-217C01CDF565}" type="slidenum">
              <a:rPr lang="en-US" smtClean="0"/>
              <a:pPr/>
              <a:t>33</a:t>
            </a:fld>
            <a:endParaRPr lang="en-US" dirty="0"/>
          </a:p>
        </p:txBody>
      </p:sp>
    </p:spTree>
    <p:extLst>
      <p:ext uri="{BB962C8B-B14F-4D97-AF65-F5344CB8AC3E}">
        <p14:creationId xmlns:p14="http://schemas.microsoft.com/office/powerpoint/2010/main" val="40722088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32506" y="173446"/>
            <a:ext cx="10290275" cy="830997"/>
          </a:xfrm>
          <a:prstGeom prst="rect">
            <a:avLst/>
          </a:prstGeom>
        </p:spPr>
        <p:txBody>
          <a:bodyPr wrap="square">
            <a:spAutoFit/>
          </a:bodyPr>
          <a:lstStyle/>
          <a:p>
            <a:r>
              <a:rPr lang="ru-RU" sz="2400" b="1" dirty="0">
                <a:latin typeface="Times New Roman" panose="02020603050405020304" pitchFamily="18" charset="0"/>
                <a:cs typeface="Times New Roman" panose="02020603050405020304" pitchFamily="18" charset="0"/>
              </a:rPr>
              <a:t>ДОХОДЫ ОТ ИСПОЛЬЗОВАНИЯ ИМУЩЕСТВА, НАХОДЯЩЕГОСЯ В ГОСУДАРСТВЕННОЙ И МУНИЦИПАЛЬНОЙ СОБСТВЕННОСТИ</a:t>
            </a:r>
          </a:p>
        </p:txBody>
      </p:sp>
      <p:graphicFrame>
        <p:nvGraphicFramePr>
          <p:cNvPr id="5" name="Диаграмма 4"/>
          <p:cNvGraphicFramePr/>
          <p:nvPr>
            <p:extLst>
              <p:ext uri="{D42A27DB-BD31-4B8C-83A1-F6EECF244321}">
                <p14:modId xmlns:p14="http://schemas.microsoft.com/office/powerpoint/2010/main" val="1583491982"/>
              </p:ext>
            </p:extLst>
          </p:nvPr>
        </p:nvGraphicFramePr>
        <p:xfrm>
          <a:off x="6077643" y="3323704"/>
          <a:ext cx="6114357" cy="4185014"/>
        </p:xfrm>
        <a:graphic>
          <a:graphicData uri="http://schemas.openxmlformats.org/drawingml/2006/chart">
            <c:chart xmlns:c="http://schemas.openxmlformats.org/drawingml/2006/chart" xmlns:r="http://schemas.openxmlformats.org/officeDocument/2006/relationships" r:id="rId2"/>
          </a:graphicData>
        </a:graphic>
      </p:graphicFrame>
      <p:sp>
        <p:nvSpPr>
          <p:cNvPr id="6" name="Прямоугольник 5"/>
          <p:cNvSpPr/>
          <p:nvPr/>
        </p:nvSpPr>
        <p:spPr>
          <a:xfrm>
            <a:off x="7993340" y="1234519"/>
            <a:ext cx="4198660" cy="1200329"/>
          </a:xfrm>
          <a:prstGeom prst="rect">
            <a:avLst/>
          </a:prstGeom>
        </p:spPr>
        <p:txBody>
          <a:bodyPr wrap="square">
            <a:spAutoFit/>
          </a:bodyPr>
          <a:lstStyle/>
          <a:p>
            <a:r>
              <a:rPr lang="ru-RU" dirty="0">
                <a:latin typeface="a_Alterna" panose="020B0606020207050204" pitchFamily="34" charset="-52"/>
              </a:rPr>
              <a:t>Оценка 2024 год – </a:t>
            </a:r>
            <a:r>
              <a:rPr lang="ru-RU" dirty="0">
                <a:solidFill>
                  <a:srgbClr val="7030A0"/>
                </a:solidFill>
                <a:latin typeface="a_Alterna" panose="020B0606020207050204" pitchFamily="34" charset="-52"/>
              </a:rPr>
              <a:t>14 483,6 </a:t>
            </a:r>
            <a:r>
              <a:rPr lang="ru-RU" dirty="0">
                <a:latin typeface="a_Alterna" panose="020B0606020207050204" pitchFamily="34" charset="-52"/>
              </a:rPr>
              <a:t>тыс. руб.</a:t>
            </a:r>
          </a:p>
          <a:p>
            <a:r>
              <a:rPr lang="ru-RU" dirty="0">
                <a:latin typeface="a_Alterna" panose="020B0606020207050204" pitchFamily="34" charset="-52"/>
              </a:rPr>
              <a:t>Прогноз 2025 год –</a:t>
            </a:r>
            <a:r>
              <a:rPr lang="ru-RU" dirty="0">
                <a:solidFill>
                  <a:srgbClr val="7030A0"/>
                </a:solidFill>
                <a:latin typeface="a_Alterna" panose="020B0606020207050204" pitchFamily="34" charset="-52"/>
              </a:rPr>
              <a:t>14 632,5 </a:t>
            </a:r>
            <a:r>
              <a:rPr lang="ru-RU" dirty="0">
                <a:latin typeface="a_Alterna" panose="020B0606020207050204" pitchFamily="34" charset="-52"/>
              </a:rPr>
              <a:t>тыс. руб.</a:t>
            </a:r>
          </a:p>
          <a:p>
            <a:r>
              <a:rPr lang="ru-RU" dirty="0">
                <a:latin typeface="a_Alterna" panose="020B0606020207050204" pitchFamily="34" charset="-52"/>
              </a:rPr>
              <a:t>Прогноз 2026 год –</a:t>
            </a:r>
            <a:r>
              <a:rPr lang="ru-RU" dirty="0">
                <a:solidFill>
                  <a:srgbClr val="7030A0"/>
                </a:solidFill>
                <a:latin typeface="a_Alterna" panose="020B0606020207050204" pitchFamily="34" charset="-52"/>
              </a:rPr>
              <a:t>14 632,5 </a:t>
            </a:r>
            <a:r>
              <a:rPr lang="ru-RU" dirty="0">
                <a:latin typeface="a_Alterna" panose="020B0606020207050204" pitchFamily="34" charset="-52"/>
              </a:rPr>
              <a:t>тыс. руб.</a:t>
            </a:r>
          </a:p>
          <a:p>
            <a:r>
              <a:rPr lang="ru-RU" dirty="0">
                <a:latin typeface="a_Alterna" panose="020B0606020207050204" pitchFamily="34" charset="-52"/>
              </a:rPr>
              <a:t>Прогноз  2027 год –</a:t>
            </a:r>
            <a:r>
              <a:rPr lang="ru-RU" dirty="0">
                <a:solidFill>
                  <a:srgbClr val="7030A0"/>
                </a:solidFill>
                <a:latin typeface="a_Alterna" panose="020B0606020207050204" pitchFamily="34" charset="-52"/>
              </a:rPr>
              <a:t>14 632,5 </a:t>
            </a:r>
            <a:r>
              <a:rPr lang="ru-RU" dirty="0">
                <a:latin typeface="a_Alterna" panose="020B0606020207050204" pitchFamily="34" charset="-52"/>
              </a:rPr>
              <a:t>тыс. руб.</a:t>
            </a:r>
          </a:p>
        </p:txBody>
      </p:sp>
      <p:sp>
        <p:nvSpPr>
          <p:cNvPr id="8" name="Прямоугольник 7"/>
          <p:cNvSpPr/>
          <p:nvPr/>
        </p:nvSpPr>
        <p:spPr>
          <a:xfrm>
            <a:off x="336932" y="1491510"/>
            <a:ext cx="7095963" cy="3108543"/>
          </a:xfrm>
          <a:prstGeom prst="rect">
            <a:avLst/>
          </a:prstGeom>
        </p:spPr>
        <p:txBody>
          <a:bodyPr wrap="square">
            <a:spAutoFit/>
          </a:bodyPr>
          <a:lstStyle/>
          <a:p>
            <a:r>
              <a:rPr lang="ru-RU" b="1" dirty="0">
                <a:latin typeface="Times New Roman" panose="02020603050405020304" pitchFamily="18" charset="0"/>
                <a:cs typeface="Times New Roman" panose="02020603050405020304" pitchFamily="18" charset="0"/>
              </a:rPr>
              <a:t>В муниципальный район подлежит зачислению: </a:t>
            </a:r>
          </a:p>
          <a:p>
            <a:r>
              <a:rPr lang="ru-RU" b="1" dirty="0">
                <a:latin typeface="Times New Roman" panose="02020603050405020304" pitchFamily="18" charset="0"/>
                <a:cs typeface="Times New Roman" panose="02020603050405020304" pitchFamily="18" charset="0"/>
              </a:rPr>
              <a:t>                   </a:t>
            </a:r>
          </a:p>
          <a:p>
            <a:r>
              <a:rPr lang="ru-RU" sz="1600" dirty="0">
                <a:latin typeface="Times New Roman" panose="02020603050405020304" pitchFamily="18" charset="0"/>
                <a:cs typeface="Times New Roman" panose="02020603050405020304" pitchFamily="18" charset="0"/>
              </a:rPr>
              <a:t>-</a:t>
            </a:r>
            <a:r>
              <a:rPr lang="ru-RU" sz="1600" b="1" dirty="0">
                <a:latin typeface="Times New Roman" panose="02020603050405020304" pitchFamily="18" charset="0"/>
                <a:cs typeface="Times New Roman" panose="02020603050405020304" pitchFamily="18" charset="0"/>
              </a:rPr>
              <a:t>доходы от передачи в аренду земельных участков</a:t>
            </a:r>
            <a:r>
              <a:rPr lang="ru-RU" sz="1600" dirty="0">
                <a:latin typeface="Times New Roman" panose="02020603050405020304" pitchFamily="18" charset="0"/>
                <a:cs typeface="Times New Roman" panose="02020603050405020304" pitchFamily="18" charset="0"/>
              </a:rPr>
              <a:t>, государственная собственность на которые не разграничена и которые расположены в границах сельских поселений и межселенных территорий муниципальных районов, а также средства от продажи права на заключение договоров аренды указанных земельных участков - по нормативу </a:t>
            </a:r>
            <a:r>
              <a:rPr lang="ru-RU" sz="1600" b="1" dirty="0">
                <a:latin typeface="Times New Roman" panose="02020603050405020304" pitchFamily="18" charset="0"/>
                <a:cs typeface="Times New Roman" panose="02020603050405020304" pitchFamily="18" charset="0"/>
              </a:rPr>
              <a:t>100 процентов</a:t>
            </a:r>
            <a:r>
              <a:rPr lang="ru-RU" sz="1600" dirty="0">
                <a:latin typeface="Times New Roman" panose="02020603050405020304" pitchFamily="18" charset="0"/>
                <a:cs typeface="Times New Roman" panose="02020603050405020304" pitchFamily="18" charset="0"/>
              </a:rPr>
              <a:t>;</a:t>
            </a:r>
          </a:p>
          <a:p>
            <a:r>
              <a:rPr lang="ru-RU" sz="1600" dirty="0">
                <a:latin typeface="Times New Roman" panose="02020603050405020304" pitchFamily="18" charset="0"/>
                <a:cs typeface="Times New Roman" panose="02020603050405020304" pitchFamily="18" charset="0"/>
              </a:rPr>
              <a:t>-</a:t>
            </a:r>
            <a:r>
              <a:rPr lang="ru-RU" sz="1600" b="1" dirty="0">
                <a:latin typeface="Times New Roman" panose="02020603050405020304" pitchFamily="18" charset="0"/>
                <a:cs typeface="Times New Roman" panose="02020603050405020304" pitchFamily="18" charset="0"/>
              </a:rPr>
              <a:t>доходы от передачи в аренду земельных участков</a:t>
            </a:r>
            <a:r>
              <a:rPr lang="ru-RU" sz="1600" dirty="0">
                <a:latin typeface="Times New Roman" panose="02020603050405020304" pitchFamily="18" charset="0"/>
                <a:cs typeface="Times New Roman" panose="02020603050405020304" pitchFamily="18" charset="0"/>
              </a:rPr>
              <a:t>, государственная собственность на которые не разграничена и которые расположены в границах городских поселений, а также средства от продажи права на заключение договоров аренды указанных земельных участков - по нормативу </a:t>
            </a:r>
            <a:r>
              <a:rPr lang="ru-RU" sz="1600" b="1" dirty="0">
                <a:latin typeface="Times New Roman" panose="02020603050405020304" pitchFamily="18" charset="0"/>
                <a:cs typeface="Times New Roman" panose="02020603050405020304" pitchFamily="18" charset="0"/>
              </a:rPr>
              <a:t>50 процентов</a:t>
            </a:r>
            <a:r>
              <a:rPr lang="ru-RU" sz="1600" dirty="0">
                <a:latin typeface="Times New Roman" panose="02020603050405020304" pitchFamily="18" charset="0"/>
                <a:cs typeface="Times New Roman" panose="02020603050405020304" pitchFamily="18" charset="0"/>
              </a:rPr>
              <a:t>;</a:t>
            </a:r>
          </a:p>
        </p:txBody>
      </p:sp>
      <p:sp>
        <p:nvSpPr>
          <p:cNvPr id="9" name="Прямоугольник 8"/>
          <p:cNvSpPr/>
          <p:nvPr/>
        </p:nvSpPr>
        <p:spPr>
          <a:xfrm>
            <a:off x="336932" y="4491411"/>
            <a:ext cx="7403782" cy="1077218"/>
          </a:xfrm>
          <a:prstGeom prst="rect">
            <a:avLst/>
          </a:prstGeom>
        </p:spPr>
        <p:txBody>
          <a:bodyPr wrap="square">
            <a:spAutoFit/>
          </a:bodyPr>
          <a:lstStyle/>
          <a:p>
            <a:r>
              <a:rPr lang="ru-RU" sz="1600" b="1" dirty="0">
                <a:latin typeface="Times New Roman" panose="02020603050405020304" pitchFamily="18" charset="0"/>
                <a:cs typeface="Times New Roman" panose="02020603050405020304" pitchFamily="18" charset="0"/>
              </a:rPr>
              <a:t>-доходы от сдачи в аренду имущества</a:t>
            </a:r>
            <a:r>
              <a:rPr lang="ru-RU" sz="1600" dirty="0">
                <a:latin typeface="Times New Roman" panose="02020603050405020304" pitchFamily="18" charset="0"/>
                <a:cs typeface="Times New Roman" panose="02020603050405020304" pitchFamily="18" charset="0"/>
              </a:rPr>
              <a:t>, находящегося в оперативном управлении органов управления муниципальных районов и созданных ими учреждений (за исключением имущества муниципальных бюджетных и автономных учреждений)-</a:t>
            </a:r>
            <a:r>
              <a:rPr lang="ru-RU" sz="1600" b="1" dirty="0">
                <a:latin typeface="Times New Roman" panose="02020603050405020304" pitchFamily="18" charset="0"/>
                <a:cs typeface="Times New Roman" panose="02020603050405020304" pitchFamily="18" charset="0"/>
              </a:rPr>
              <a:t>по нормативу 100 процентов.</a:t>
            </a:r>
          </a:p>
        </p:txBody>
      </p:sp>
      <p:sp>
        <p:nvSpPr>
          <p:cNvPr id="3" name="Номер слайда 2"/>
          <p:cNvSpPr>
            <a:spLocks noGrp="1"/>
          </p:cNvSpPr>
          <p:nvPr>
            <p:ph type="sldNum" sz="quarter" idx="12"/>
          </p:nvPr>
        </p:nvSpPr>
        <p:spPr>
          <a:xfrm>
            <a:off x="-189512" y="6466035"/>
            <a:ext cx="1052887" cy="276999"/>
          </a:xfrm>
        </p:spPr>
        <p:txBody>
          <a:bodyPr/>
          <a:lstStyle/>
          <a:p>
            <a:fld id="{70513BE8-C78F-45D0-83F1-20C75CE82E68}" type="slidenum">
              <a:rPr lang="ru-RU" smtClean="0"/>
              <a:t>34</a:t>
            </a:fld>
            <a:endParaRPr lang="ru-RU" dirty="0"/>
          </a:p>
        </p:txBody>
      </p:sp>
    </p:spTree>
    <p:extLst>
      <p:ext uri="{BB962C8B-B14F-4D97-AF65-F5344CB8AC3E}">
        <p14:creationId xmlns:p14="http://schemas.microsoft.com/office/powerpoint/2010/main" val="34283933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702052" y="253642"/>
            <a:ext cx="8831134" cy="830997"/>
          </a:xfrm>
          <a:prstGeom prst="rect">
            <a:avLst/>
          </a:prstGeom>
        </p:spPr>
        <p:txBody>
          <a:bodyPr wrap="square">
            <a:spAutoFit/>
          </a:bodyPr>
          <a:lstStyle/>
          <a:p>
            <a:pPr algn="ctr"/>
            <a:r>
              <a:rPr lang="ru-RU" sz="2400" b="1" dirty="0">
                <a:latin typeface="Times New Roman" panose="02020603050405020304" pitchFamily="18" charset="0"/>
                <a:cs typeface="Times New Roman" panose="02020603050405020304" pitchFamily="18" charset="0"/>
              </a:rPr>
              <a:t>Доходы от продажи материальных и нематериальных активов.</a:t>
            </a:r>
          </a:p>
        </p:txBody>
      </p:sp>
      <p:graphicFrame>
        <p:nvGraphicFramePr>
          <p:cNvPr id="4" name="Диаграмма 3"/>
          <p:cNvGraphicFramePr/>
          <p:nvPr>
            <p:extLst>
              <p:ext uri="{D42A27DB-BD31-4B8C-83A1-F6EECF244321}">
                <p14:modId xmlns:p14="http://schemas.microsoft.com/office/powerpoint/2010/main" val="113185633"/>
              </p:ext>
            </p:extLst>
          </p:nvPr>
        </p:nvGraphicFramePr>
        <p:xfrm>
          <a:off x="5673329" y="2231586"/>
          <a:ext cx="6175241" cy="3980516"/>
        </p:xfrm>
        <a:graphic>
          <a:graphicData uri="http://schemas.openxmlformats.org/drawingml/2006/chart">
            <c:chart xmlns:c="http://schemas.openxmlformats.org/drawingml/2006/chart" xmlns:r="http://schemas.openxmlformats.org/officeDocument/2006/relationships" r:id="rId2"/>
          </a:graphicData>
        </a:graphic>
      </p:graphicFrame>
      <p:sp>
        <p:nvSpPr>
          <p:cNvPr id="5" name="Прямоугольник 4"/>
          <p:cNvSpPr/>
          <p:nvPr/>
        </p:nvSpPr>
        <p:spPr>
          <a:xfrm>
            <a:off x="8055002" y="1031257"/>
            <a:ext cx="4136998" cy="1200329"/>
          </a:xfrm>
          <a:prstGeom prst="rect">
            <a:avLst/>
          </a:prstGeom>
        </p:spPr>
        <p:txBody>
          <a:bodyPr wrap="square">
            <a:spAutoFit/>
          </a:bodyPr>
          <a:lstStyle/>
          <a:p>
            <a:r>
              <a:rPr lang="ru-RU" dirty="0">
                <a:latin typeface="a_Alterna" panose="020B0606020207050204" pitchFamily="34" charset="-52"/>
              </a:rPr>
              <a:t>Оценка 2024 год –</a:t>
            </a:r>
            <a:r>
              <a:rPr lang="ru-RU" dirty="0">
                <a:solidFill>
                  <a:srgbClr val="7030A0"/>
                </a:solidFill>
                <a:latin typeface="a_Alterna" panose="020B0606020207050204" pitchFamily="34" charset="-52"/>
              </a:rPr>
              <a:t>374,0</a:t>
            </a:r>
            <a:r>
              <a:rPr lang="ru-RU" dirty="0">
                <a:solidFill>
                  <a:srgbClr val="FF0000"/>
                </a:solidFill>
                <a:latin typeface="a_Alterna" panose="020B0606020207050204" pitchFamily="34" charset="-52"/>
              </a:rPr>
              <a:t> </a:t>
            </a:r>
            <a:r>
              <a:rPr lang="ru-RU" dirty="0">
                <a:latin typeface="a_Alterna" panose="020B0606020207050204" pitchFamily="34" charset="-52"/>
              </a:rPr>
              <a:t>тыс. руб.</a:t>
            </a:r>
          </a:p>
          <a:p>
            <a:r>
              <a:rPr lang="ru-RU" dirty="0">
                <a:latin typeface="a_Alterna" panose="020B0606020207050204" pitchFamily="34" charset="-52"/>
              </a:rPr>
              <a:t>Прогноз 2025 год – </a:t>
            </a:r>
            <a:r>
              <a:rPr lang="ru-RU" dirty="0">
                <a:solidFill>
                  <a:srgbClr val="7030A0"/>
                </a:solidFill>
                <a:latin typeface="a_Alterna" panose="020B0606020207050204" pitchFamily="34" charset="-52"/>
              </a:rPr>
              <a:t>250,0</a:t>
            </a:r>
            <a:r>
              <a:rPr lang="ru-RU" dirty="0">
                <a:latin typeface="a_Alterna" panose="020B0606020207050204" pitchFamily="34" charset="-52"/>
              </a:rPr>
              <a:t> тыс. руб.</a:t>
            </a:r>
          </a:p>
          <a:p>
            <a:r>
              <a:rPr lang="ru-RU" dirty="0">
                <a:latin typeface="a_Alterna" panose="020B0606020207050204" pitchFamily="34" charset="-52"/>
              </a:rPr>
              <a:t>Прогноз 2026 год – </a:t>
            </a:r>
            <a:r>
              <a:rPr lang="ru-RU" dirty="0">
                <a:solidFill>
                  <a:srgbClr val="7030A0"/>
                </a:solidFill>
                <a:latin typeface="a_Alterna" panose="020B0606020207050204" pitchFamily="34" charset="-52"/>
              </a:rPr>
              <a:t>250,0 </a:t>
            </a:r>
            <a:r>
              <a:rPr lang="ru-RU" dirty="0">
                <a:latin typeface="a_Alterna" panose="020B0606020207050204" pitchFamily="34" charset="-52"/>
              </a:rPr>
              <a:t>тыс. руб.</a:t>
            </a:r>
          </a:p>
          <a:p>
            <a:r>
              <a:rPr lang="ru-RU" dirty="0">
                <a:latin typeface="a_Alterna" panose="020B0606020207050204" pitchFamily="34" charset="-52"/>
              </a:rPr>
              <a:t>Прогноз 2027 год – </a:t>
            </a:r>
            <a:r>
              <a:rPr lang="ru-RU" dirty="0">
                <a:solidFill>
                  <a:srgbClr val="7030A0"/>
                </a:solidFill>
                <a:latin typeface="a_Alterna" panose="020B0606020207050204" pitchFamily="34" charset="-52"/>
              </a:rPr>
              <a:t>250,0 </a:t>
            </a:r>
            <a:r>
              <a:rPr lang="ru-RU" dirty="0">
                <a:latin typeface="a_Alterna" panose="020B0606020207050204" pitchFamily="34" charset="-52"/>
              </a:rPr>
              <a:t>тыс. руб.</a:t>
            </a:r>
          </a:p>
        </p:txBody>
      </p:sp>
      <p:sp>
        <p:nvSpPr>
          <p:cNvPr id="6" name="Прямоугольник 5"/>
          <p:cNvSpPr/>
          <p:nvPr/>
        </p:nvSpPr>
        <p:spPr>
          <a:xfrm>
            <a:off x="369538" y="1214756"/>
            <a:ext cx="6064282" cy="4247317"/>
          </a:xfrm>
          <a:prstGeom prst="rect">
            <a:avLst/>
          </a:prstGeom>
        </p:spPr>
        <p:txBody>
          <a:bodyPr wrap="square">
            <a:spAutoFit/>
          </a:bodyPr>
          <a:lstStyle/>
          <a:p>
            <a:r>
              <a:rPr lang="ru-RU" b="1" dirty="0">
                <a:latin typeface="Times New Roman" panose="02020603050405020304" pitchFamily="18" charset="0"/>
                <a:cs typeface="Times New Roman" panose="02020603050405020304" pitchFamily="18" charset="0"/>
              </a:rPr>
              <a:t>В бюджет муниципального района зачисляются:</a:t>
            </a:r>
          </a:p>
          <a:p>
            <a:endParaRPr lang="ru-RU" b="1" dirty="0">
              <a:latin typeface="Times New Roman" panose="02020603050405020304" pitchFamily="18" charset="0"/>
              <a:cs typeface="Times New Roman" panose="02020603050405020304" pitchFamily="18" charset="0"/>
            </a:endParaRPr>
          </a:p>
          <a:p>
            <a:r>
              <a:rPr lang="ru-RU" b="1" dirty="0">
                <a:latin typeface="Times New Roman" panose="02020603050405020304" pitchFamily="18" charset="0"/>
                <a:cs typeface="Times New Roman" panose="02020603050405020304" pitchFamily="18" charset="0"/>
              </a:rPr>
              <a:t>-</a:t>
            </a:r>
            <a:r>
              <a:rPr lang="ru-RU" dirty="0">
                <a:latin typeface="Times New Roman" panose="02020603050405020304" pitchFamily="18" charset="0"/>
                <a:cs typeface="Times New Roman" panose="02020603050405020304" pitchFamily="18" charset="0"/>
              </a:rPr>
              <a:t>доходы от продажи земельных участков, государственная собственность на которые не разграничена и которые расположены в границах сельских поселений и межселенных территорий муниципальных районов, - </a:t>
            </a:r>
            <a:r>
              <a:rPr lang="ru-RU" b="1" dirty="0">
                <a:latin typeface="Times New Roman" panose="02020603050405020304" pitchFamily="18" charset="0"/>
                <a:cs typeface="Times New Roman" panose="02020603050405020304" pitchFamily="18" charset="0"/>
              </a:rPr>
              <a:t>по нормативу 100 процентов</a:t>
            </a:r>
            <a:r>
              <a:rPr lang="ru-RU" dirty="0">
                <a:latin typeface="Times New Roman" panose="02020603050405020304" pitchFamily="18" charset="0"/>
                <a:cs typeface="Times New Roman" panose="02020603050405020304" pitchFamily="18" charset="0"/>
              </a:rPr>
              <a:t>;</a:t>
            </a:r>
          </a:p>
          <a:p>
            <a:r>
              <a:rPr lang="ru-RU" dirty="0">
                <a:latin typeface="Times New Roman" panose="02020603050405020304" pitchFamily="18" charset="0"/>
                <a:cs typeface="Times New Roman" panose="02020603050405020304" pitchFamily="18" charset="0"/>
              </a:rPr>
              <a:t>-доходы от продажи земельных участков, государственная собственность на которые не разграничена и которые расположены в границах городских поселений, - </a:t>
            </a:r>
            <a:r>
              <a:rPr lang="ru-RU" b="1" dirty="0">
                <a:latin typeface="Times New Roman" panose="02020603050405020304" pitchFamily="18" charset="0"/>
                <a:cs typeface="Times New Roman" panose="02020603050405020304" pitchFamily="18" charset="0"/>
              </a:rPr>
              <a:t>по нормативу 50 процентов;</a:t>
            </a:r>
          </a:p>
          <a:p>
            <a:r>
              <a:rPr lang="ru-RU" dirty="0"/>
              <a:t> </a:t>
            </a:r>
          </a:p>
          <a:p>
            <a:endParaRPr lang="ru-RU" dirty="0">
              <a:latin typeface="Times New Roman" panose="02020603050405020304" pitchFamily="18" charset="0"/>
              <a:cs typeface="Times New Roman" panose="02020603050405020304" pitchFamily="18" charset="0"/>
            </a:endParaRPr>
          </a:p>
          <a:p>
            <a:endParaRPr lang="ru-RU" dirty="0">
              <a:latin typeface="Times New Roman" panose="02020603050405020304" pitchFamily="18" charset="0"/>
              <a:cs typeface="Times New Roman" panose="02020603050405020304" pitchFamily="18" charset="0"/>
            </a:endParaRPr>
          </a:p>
          <a:p>
            <a:endParaRPr lang="ru-RU" dirty="0">
              <a:latin typeface="Times New Roman" panose="02020603050405020304" pitchFamily="18" charset="0"/>
              <a:cs typeface="Times New Roman" panose="02020603050405020304" pitchFamily="18" charset="0"/>
            </a:endParaRPr>
          </a:p>
        </p:txBody>
      </p:sp>
      <p:graphicFrame>
        <p:nvGraphicFramePr>
          <p:cNvPr id="7" name="Таблица 6"/>
          <p:cNvGraphicFramePr>
            <a:graphicFrameLocks noGrp="1"/>
          </p:cNvGraphicFramePr>
          <p:nvPr>
            <p:extLst/>
          </p:nvPr>
        </p:nvGraphicFramePr>
        <p:xfrm>
          <a:off x="123948" y="4555999"/>
          <a:ext cx="8596312" cy="365760"/>
        </p:xfrm>
        <a:graphic>
          <a:graphicData uri="http://schemas.openxmlformats.org/drawingml/2006/table">
            <a:tbl>
              <a:tblPr/>
              <a:tblGrid>
                <a:gridCol w="8596312">
                  <a:extLst>
                    <a:ext uri="{9D8B030D-6E8A-4147-A177-3AD203B41FA5}">
                      <a16:colId xmlns:a16="http://schemas.microsoft.com/office/drawing/2014/main" val="20000"/>
                    </a:ext>
                  </a:extLst>
                </a:gridCol>
              </a:tblGrid>
              <a:tr h="0">
                <a:tc>
                  <a:txBody>
                    <a:bodyPr/>
                    <a:lstStyle/>
                    <a:p>
                      <a:endParaRPr lang="ru-RU" dirty="0"/>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8" name="Таблица 7"/>
          <p:cNvGraphicFramePr>
            <a:graphicFrameLocks noGrp="1"/>
          </p:cNvGraphicFramePr>
          <p:nvPr>
            <p:extLst>
              <p:ext uri="{D42A27DB-BD31-4B8C-83A1-F6EECF244321}">
                <p14:modId xmlns:p14="http://schemas.microsoft.com/office/powerpoint/2010/main" val="664044241"/>
              </p:ext>
            </p:extLst>
          </p:nvPr>
        </p:nvGraphicFramePr>
        <p:xfrm>
          <a:off x="167909" y="4549220"/>
          <a:ext cx="7228772" cy="1188720"/>
        </p:xfrm>
        <a:graphic>
          <a:graphicData uri="http://schemas.openxmlformats.org/drawingml/2006/table">
            <a:tbl>
              <a:tblPr/>
              <a:tblGrid>
                <a:gridCol w="7228772">
                  <a:extLst>
                    <a:ext uri="{9D8B030D-6E8A-4147-A177-3AD203B41FA5}">
                      <a16:colId xmlns:a16="http://schemas.microsoft.com/office/drawing/2014/main" val="20000"/>
                    </a:ext>
                  </a:extLst>
                </a:gridCol>
              </a:tblGrid>
              <a:tr h="0">
                <a:tc>
                  <a:txBody>
                    <a:bodyPr/>
                    <a:lstStyle/>
                    <a:p>
                      <a:r>
                        <a:rPr lang="ru-RU" dirty="0">
                          <a:latin typeface="Times New Roman" panose="02020603050405020304" pitchFamily="18" charset="0"/>
                          <a:cs typeface="Times New Roman" panose="02020603050405020304" pitchFamily="18" charset="0"/>
                        </a:rPr>
                        <a:t>    -доходы от реализации имущества, находящегося в оперативном управлении органов управления муниципальных районов и созданных ими учреждений (за исключением имущества муниципальных бюджетных и автономных учреждений) по нормативу </a:t>
                      </a:r>
                      <a:r>
                        <a:rPr lang="ru-RU" b="1" dirty="0">
                          <a:latin typeface="Times New Roman" panose="02020603050405020304" pitchFamily="18" charset="0"/>
                          <a:cs typeface="Times New Roman" panose="02020603050405020304" pitchFamily="18" charset="0"/>
                        </a:rPr>
                        <a:t>100 процентов.</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9" name="Номер слайда 8"/>
          <p:cNvSpPr>
            <a:spLocks noGrp="1"/>
          </p:cNvSpPr>
          <p:nvPr>
            <p:ph type="sldNum" sz="quarter" idx="12"/>
          </p:nvPr>
        </p:nvSpPr>
        <p:spPr>
          <a:xfrm>
            <a:off x="-246185" y="6448451"/>
            <a:ext cx="1052887" cy="276999"/>
          </a:xfrm>
        </p:spPr>
        <p:txBody>
          <a:bodyPr/>
          <a:lstStyle/>
          <a:p>
            <a:fld id="{70513BE8-C78F-45D0-83F1-20C75CE82E68}" type="slidenum">
              <a:rPr lang="ru-RU" smtClean="0"/>
              <a:t>35</a:t>
            </a:fld>
            <a:endParaRPr lang="ru-RU" dirty="0"/>
          </a:p>
        </p:txBody>
      </p:sp>
    </p:spTree>
    <p:extLst>
      <p:ext uri="{BB962C8B-B14F-4D97-AF65-F5344CB8AC3E}">
        <p14:creationId xmlns:p14="http://schemas.microsoft.com/office/powerpoint/2010/main" val="20240575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224258" y="306137"/>
            <a:ext cx="7452243" cy="461665"/>
          </a:xfrm>
          <a:prstGeom prst="rect">
            <a:avLst/>
          </a:prstGeom>
        </p:spPr>
        <p:txBody>
          <a:bodyPr wrap="square">
            <a:spAutoFit/>
          </a:bodyPr>
          <a:lstStyle/>
          <a:p>
            <a:r>
              <a:rPr lang="ru-RU" sz="2400" dirty="0">
                <a:latin typeface="a_Albionic" panose="020B0903060703020204" pitchFamily="34" charset="-52"/>
              </a:rPr>
              <a:t>Платежи при пользовании природными ресурсами</a:t>
            </a:r>
          </a:p>
        </p:txBody>
      </p:sp>
      <p:sp>
        <p:nvSpPr>
          <p:cNvPr id="4" name="Прямоугольник 3"/>
          <p:cNvSpPr/>
          <p:nvPr/>
        </p:nvSpPr>
        <p:spPr>
          <a:xfrm>
            <a:off x="7204033" y="1301088"/>
            <a:ext cx="4389253" cy="1200329"/>
          </a:xfrm>
          <a:prstGeom prst="rect">
            <a:avLst/>
          </a:prstGeom>
        </p:spPr>
        <p:txBody>
          <a:bodyPr wrap="square">
            <a:spAutoFit/>
          </a:bodyPr>
          <a:lstStyle/>
          <a:p>
            <a:r>
              <a:rPr lang="ru-RU" dirty="0">
                <a:latin typeface="a_Alterna" panose="020B0606020207050204" pitchFamily="34" charset="-52"/>
              </a:rPr>
              <a:t>Оценка 2024 год –</a:t>
            </a:r>
            <a:r>
              <a:rPr lang="ru-RU" dirty="0">
                <a:solidFill>
                  <a:srgbClr val="7030A0"/>
                </a:solidFill>
                <a:latin typeface="a_Alterna" panose="020B0606020207050204" pitchFamily="34" charset="-52"/>
              </a:rPr>
              <a:t> 90,6 </a:t>
            </a:r>
            <a:r>
              <a:rPr lang="ru-RU" dirty="0">
                <a:latin typeface="a_Alterna" panose="020B0606020207050204" pitchFamily="34" charset="-52"/>
              </a:rPr>
              <a:t>тыс. руб.</a:t>
            </a:r>
          </a:p>
          <a:p>
            <a:r>
              <a:rPr lang="ru-RU" dirty="0">
                <a:latin typeface="a_Alterna" panose="020B0606020207050204" pitchFamily="34" charset="-52"/>
              </a:rPr>
              <a:t>Прогноз 2025 год –</a:t>
            </a:r>
            <a:r>
              <a:rPr lang="ru-RU" dirty="0">
                <a:solidFill>
                  <a:srgbClr val="7030A0"/>
                </a:solidFill>
                <a:latin typeface="a_Alterna" panose="020B0606020207050204" pitchFamily="34" charset="-52"/>
              </a:rPr>
              <a:t>124,1</a:t>
            </a:r>
            <a:r>
              <a:rPr lang="ru-RU" dirty="0">
                <a:latin typeface="a_Alterna" panose="020B0606020207050204" pitchFamily="34" charset="-52"/>
              </a:rPr>
              <a:t> тыс. руб.</a:t>
            </a:r>
          </a:p>
          <a:p>
            <a:r>
              <a:rPr lang="ru-RU" dirty="0">
                <a:latin typeface="a_Alterna" panose="020B0606020207050204" pitchFamily="34" charset="-52"/>
              </a:rPr>
              <a:t>Прогноз 2026 год – </a:t>
            </a:r>
            <a:r>
              <a:rPr lang="ru-RU" dirty="0">
                <a:solidFill>
                  <a:srgbClr val="7030A0"/>
                </a:solidFill>
                <a:latin typeface="a_Alterna" panose="020B0606020207050204" pitchFamily="34" charset="-52"/>
              </a:rPr>
              <a:t>124,1 </a:t>
            </a:r>
            <a:r>
              <a:rPr lang="ru-RU" dirty="0">
                <a:latin typeface="a_Alterna" panose="020B0606020207050204" pitchFamily="34" charset="-52"/>
              </a:rPr>
              <a:t>тыс. руб.</a:t>
            </a:r>
          </a:p>
          <a:p>
            <a:r>
              <a:rPr lang="ru-RU" dirty="0">
                <a:latin typeface="a_Alterna" panose="020B0606020207050204" pitchFamily="34" charset="-52"/>
              </a:rPr>
              <a:t>Прогноз 2027 год – </a:t>
            </a:r>
            <a:r>
              <a:rPr lang="ru-RU" dirty="0">
                <a:solidFill>
                  <a:srgbClr val="7030A0"/>
                </a:solidFill>
                <a:latin typeface="a_Alterna" panose="020B0606020207050204" pitchFamily="34" charset="-52"/>
              </a:rPr>
              <a:t>124,1 </a:t>
            </a:r>
            <a:r>
              <a:rPr lang="ru-RU" dirty="0">
                <a:latin typeface="a_Alterna" panose="020B0606020207050204" pitchFamily="34" charset="-52"/>
              </a:rPr>
              <a:t>тыс. руб.</a:t>
            </a:r>
          </a:p>
        </p:txBody>
      </p:sp>
      <p:graphicFrame>
        <p:nvGraphicFramePr>
          <p:cNvPr id="5" name="Диаграмма 4"/>
          <p:cNvGraphicFramePr/>
          <p:nvPr>
            <p:extLst>
              <p:ext uri="{D42A27DB-BD31-4B8C-83A1-F6EECF244321}">
                <p14:modId xmlns:p14="http://schemas.microsoft.com/office/powerpoint/2010/main" val="2564087323"/>
              </p:ext>
            </p:extLst>
          </p:nvPr>
        </p:nvGraphicFramePr>
        <p:xfrm>
          <a:off x="3131928" y="3154910"/>
          <a:ext cx="6726725" cy="3494637"/>
        </p:xfrm>
        <a:graphic>
          <a:graphicData uri="http://schemas.openxmlformats.org/drawingml/2006/chart">
            <c:chart xmlns:c="http://schemas.openxmlformats.org/drawingml/2006/chart" xmlns:r="http://schemas.openxmlformats.org/officeDocument/2006/relationships" r:id="rId2"/>
          </a:graphicData>
        </a:graphic>
      </p:graphicFrame>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564" y="1090580"/>
            <a:ext cx="2201124" cy="2064330"/>
          </a:xfrm>
          <a:prstGeom prst="rect">
            <a:avLst/>
          </a:prstGeom>
        </p:spPr>
      </p:pic>
      <p:sp>
        <p:nvSpPr>
          <p:cNvPr id="7" name="Прямоугольник 6"/>
          <p:cNvSpPr/>
          <p:nvPr/>
        </p:nvSpPr>
        <p:spPr>
          <a:xfrm>
            <a:off x="2788468" y="1578087"/>
            <a:ext cx="4177603" cy="923330"/>
          </a:xfrm>
          <a:prstGeom prst="rect">
            <a:avLst/>
          </a:prstGeom>
        </p:spPr>
        <p:txBody>
          <a:bodyPr wrap="square">
            <a:spAutoFit/>
          </a:bodyPr>
          <a:lstStyle/>
          <a:p>
            <a:r>
              <a:rPr lang="ru-RU" b="1" dirty="0">
                <a:latin typeface="Times New Roman" panose="02020603050405020304" pitchFamily="18" charset="0"/>
                <a:cs typeface="Times New Roman" panose="02020603050405020304" pitchFamily="18" charset="0"/>
              </a:rPr>
              <a:t>Плата за выбросы загрязняющих веществ в атмосферный воздух стационарными объектами</a:t>
            </a:r>
          </a:p>
        </p:txBody>
      </p:sp>
      <p:sp>
        <p:nvSpPr>
          <p:cNvPr id="8" name="Номер слайда 7"/>
          <p:cNvSpPr>
            <a:spLocks noGrp="1"/>
          </p:cNvSpPr>
          <p:nvPr>
            <p:ph type="sldNum" sz="quarter" idx="12"/>
          </p:nvPr>
        </p:nvSpPr>
        <p:spPr>
          <a:xfrm>
            <a:off x="-219808" y="6439658"/>
            <a:ext cx="1052887" cy="276999"/>
          </a:xfrm>
        </p:spPr>
        <p:txBody>
          <a:bodyPr/>
          <a:lstStyle/>
          <a:p>
            <a:fld id="{70513BE8-C78F-45D0-83F1-20C75CE82E68}" type="slidenum">
              <a:rPr lang="ru-RU" smtClean="0"/>
              <a:t>36</a:t>
            </a:fld>
            <a:endParaRPr lang="ru-RU" dirty="0"/>
          </a:p>
        </p:txBody>
      </p:sp>
    </p:spTree>
    <p:extLst>
      <p:ext uri="{BB962C8B-B14F-4D97-AF65-F5344CB8AC3E}">
        <p14:creationId xmlns:p14="http://schemas.microsoft.com/office/powerpoint/2010/main" val="84527406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494266" y="210206"/>
            <a:ext cx="6216766" cy="461665"/>
          </a:xfrm>
          <a:prstGeom prst="rect">
            <a:avLst/>
          </a:prstGeom>
        </p:spPr>
        <p:txBody>
          <a:bodyPr wrap="none">
            <a:spAutoFit/>
          </a:bodyPr>
          <a:lstStyle/>
          <a:p>
            <a:r>
              <a:rPr lang="ru-RU" sz="2400" b="1" dirty="0">
                <a:latin typeface="Times New Roman" panose="02020603050405020304" pitchFamily="18" charset="0"/>
                <a:cs typeface="Times New Roman" panose="02020603050405020304" pitchFamily="18" charset="0"/>
              </a:rPr>
              <a:t>Доходы от оказания платных услуг (работ) </a:t>
            </a:r>
          </a:p>
        </p:txBody>
      </p:sp>
      <p:graphicFrame>
        <p:nvGraphicFramePr>
          <p:cNvPr id="4" name="Диаграмма 3"/>
          <p:cNvGraphicFramePr/>
          <p:nvPr>
            <p:extLst>
              <p:ext uri="{D42A27DB-BD31-4B8C-83A1-F6EECF244321}">
                <p14:modId xmlns:p14="http://schemas.microsoft.com/office/powerpoint/2010/main" val="2831796423"/>
              </p:ext>
            </p:extLst>
          </p:nvPr>
        </p:nvGraphicFramePr>
        <p:xfrm>
          <a:off x="4237022" y="794592"/>
          <a:ext cx="4339148" cy="2420248"/>
        </p:xfrm>
        <a:graphic>
          <a:graphicData uri="http://schemas.openxmlformats.org/drawingml/2006/chart">
            <c:chart xmlns:c="http://schemas.openxmlformats.org/drawingml/2006/chart" xmlns:r="http://schemas.openxmlformats.org/officeDocument/2006/relationships" r:id="rId2"/>
          </a:graphicData>
        </a:graphic>
      </p:graphicFrame>
      <p:sp>
        <p:nvSpPr>
          <p:cNvPr id="5" name="Прямоугольник 4"/>
          <p:cNvSpPr/>
          <p:nvPr/>
        </p:nvSpPr>
        <p:spPr>
          <a:xfrm>
            <a:off x="8576170" y="794592"/>
            <a:ext cx="4355124" cy="1077218"/>
          </a:xfrm>
          <a:prstGeom prst="rect">
            <a:avLst/>
          </a:prstGeom>
        </p:spPr>
        <p:txBody>
          <a:bodyPr wrap="square">
            <a:spAutoFit/>
          </a:bodyPr>
          <a:lstStyle/>
          <a:p>
            <a:r>
              <a:rPr lang="ru-RU" sz="1600" dirty="0">
                <a:latin typeface="a_Alterna" panose="020B0606020207050204" pitchFamily="34" charset="-52"/>
              </a:rPr>
              <a:t>Оценка 2024 год –</a:t>
            </a:r>
            <a:r>
              <a:rPr lang="ru-RU" sz="1600" dirty="0">
                <a:solidFill>
                  <a:srgbClr val="7030A0"/>
                </a:solidFill>
                <a:latin typeface="a_Alterna" panose="020B0606020207050204" pitchFamily="34" charset="-52"/>
              </a:rPr>
              <a:t> 8 648,0</a:t>
            </a:r>
            <a:r>
              <a:rPr lang="ru-RU" sz="1600" dirty="0">
                <a:solidFill>
                  <a:srgbClr val="FF0000"/>
                </a:solidFill>
                <a:latin typeface="a_Alterna" panose="020B0606020207050204" pitchFamily="34" charset="-52"/>
              </a:rPr>
              <a:t> </a:t>
            </a:r>
            <a:r>
              <a:rPr lang="ru-RU" sz="1600" dirty="0">
                <a:latin typeface="a_Alterna" panose="020B0606020207050204" pitchFamily="34" charset="-52"/>
              </a:rPr>
              <a:t>тыс. руб.</a:t>
            </a:r>
          </a:p>
          <a:p>
            <a:r>
              <a:rPr lang="ru-RU" sz="1600" dirty="0">
                <a:latin typeface="a_Alterna" panose="020B0606020207050204" pitchFamily="34" charset="-52"/>
              </a:rPr>
              <a:t>Прогноз 2025 год – </a:t>
            </a:r>
            <a:r>
              <a:rPr lang="ru-RU" sz="1600" dirty="0">
                <a:solidFill>
                  <a:srgbClr val="7030A0"/>
                </a:solidFill>
                <a:latin typeface="a_Alterna" panose="020B0606020207050204" pitchFamily="34" charset="-52"/>
              </a:rPr>
              <a:t>9 327,4 </a:t>
            </a:r>
            <a:r>
              <a:rPr lang="ru-RU" sz="1600" dirty="0">
                <a:latin typeface="a_Alterna" panose="020B0606020207050204" pitchFamily="34" charset="-52"/>
              </a:rPr>
              <a:t>тыс. руб.</a:t>
            </a:r>
          </a:p>
          <a:p>
            <a:r>
              <a:rPr lang="ru-RU" sz="1600" dirty="0">
                <a:latin typeface="a_Alterna" panose="020B0606020207050204" pitchFamily="34" charset="-52"/>
              </a:rPr>
              <a:t>Прогноз 2026 год – </a:t>
            </a:r>
            <a:r>
              <a:rPr lang="ru-RU" sz="1600" dirty="0">
                <a:solidFill>
                  <a:srgbClr val="7030A0"/>
                </a:solidFill>
                <a:latin typeface="a_Alterna" panose="020B0606020207050204" pitchFamily="34" charset="-52"/>
              </a:rPr>
              <a:t>9 327,4 </a:t>
            </a:r>
            <a:r>
              <a:rPr lang="ru-RU" sz="1600" dirty="0">
                <a:latin typeface="a_Alterna" panose="020B0606020207050204" pitchFamily="34" charset="-52"/>
              </a:rPr>
              <a:t>тыс. руб.</a:t>
            </a:r>
          </a:p>
          <a:p>
            <a:r>
              <a:rPr lang="ru-RU" sz="1600" dirty="0">
                <a:latin typeface="a_Alterna" panose="020B0606020207050204" pitchFamily="34" charset="-52"/>
              </a:rPr>
              <a:t>Прогноз 2027 год –</a:t>
            </a:r>
            <a:r>
              <a:rPr lang="ru-RU" sz="1600" dirty="0">
                <a:solidFill>
                  <a:srgbClr val="7030A0"/>
                </a:solidFill>
                <a:latin typeface="a_Alterna" panose="020B0606020207050204" pitchFamily="34" charset="-52"/>
              </a:rPr>
              <a:t>  9 327,4 </a:t>
            </a:r>
            <a:r>
              <a:rPr lang="ru-RU" sz="1600" dirty="0">
                <a:latin typeface="a_Alterna" panose="020B0606020207050204" pitchFamily="34" charset="-52"/>
              </a:rPr>
              <a:t>тыс. руб.</a:t>
            </a:r>
          </a:p>
        </p:txBody>
      </p:sp>
      <p:sp>
        <p:nvSpPr>
          <p:cNvPr id="8" name="Прямоугольник 7"/>
          <p:cNvSpPr/>
          <p:nvPr/>
        </p:nvSpPr>
        <p:spPr>
          <a:xfrm>
            <a:off x="394501" y="550539"/>
            <a:ext cx="4097215" cy="2585323"/>
          </a:xfrm>
          <a:prstGeom prst="rect">
            <a:avLst/>
          </a:prstGeom>
        </p:spPr>
        <p:txBody>
          <a:bodyPr wrap="square">
            <a:spAutoFit/>
          </a:bodyPr>
          <a:lstStyle/>
          <a:p>
            <a:r>
              <a:rPr lang="ru-RU" b="1" dirty="0">
                <a:latin typeface="Times New Roman" panose="02020603050405020304" pitchFamily="18" charset="0"/>
                <a:cs typeface="Times New Roman" panose="02020603050405020304" pitchFamily="18" charset="0"/>
              </a:rPr>
              <a:t>В муниципальный район поступают:</a:t>
            </a:r>
          </a:p>
          <a:p>
            <a:endParaRPr lang="ru-RU" b="1" dirty="0">
              <a:latin typeface="Times New Roman" panose="02020603050405020304" pitchFamily="18" charset="0"/>
              <a:cs typeface="Times New Roman" panose="02020603050405020304" pitchFamily="18" charset="0"/>
            </a:endParaRPr>
          </a:p>
          <a:p>
            <a:r>
              <a:rPr lang="ru-RU" b="1" i="1" dirty="0">
                <a:latin typeface="Times New Roman" panose="02020603050405020304" pitchFamily="18" charset="0"/>
                <a:cs typeface="Times New Roman" panose="02020603050405020304" pitchFamily="18" charset="0"/>
              </a:rPr>
              <a:t>-</a:t>
            </a:r>
            <a:r>
              <a:rPr lang="ru-RU" dirty="0">
                <a:latin typeface="Times New Roman" panose="02020603050405020304" pitchFamily="18" charset="0"/>
                <a:cs typeface="Times New Roman" panose="02020603050405020304" pitchFamily="18" charset="0"/>
              </a:rPr>
              <a:t>плата за питание детей </a:t>
            </a:r>
          </a:p>
          <a:p>
            <a:r>
              <a:rPr lang="ru-RU" dirty="0">
                <a:latin typeface="Times New Roman" panose="02020603050405020304" pitchFamily="18" charset="0"/>
                <a:cs typeface="Times New Roman" panose="02020603050405020304" pitchFamily="18" charset="0"/>
              </a:rPr>
              <a:t>в дошкольных и общеобразовательных учреждениях;</a:t>
            </a:r>
          </a:p>
          <a:p>
            <a:r>
              <a:rPr lang="ru-RU" dirty="0">
                <a:latin typeface="Times New Roman" panose="02020603050405020304" pitchFamily="18" charset="0"/>
                <a:cs typeface="Times New Roman" panose="02020603050405020304" pitchFamily="18" charset="0"/>
              </a:rPr>
              <a:t>-плата от показа кинофильмов;</a:t>
            </a:r>
          </a:p>
          <a:p>
            <a:r>
              <a:rPr lang="ru-RU" dirty="0">
                <a:latin typeface="Times New Roman" panose="02020603050405020304" pitchFamily="18" charset="0"/>
                <a:cs typeface="Times New Roman" panose="02020603050405020304" pitchFamily="18" charset="0"/>
              </a:rPr>
              <a:t>-плата за посещение культурно-досуговых мероприятий.</a:t>
            </a:r>
          </a:p>
          <a:p>
            <a:endParaRPr lang="ru-RU" dirty="0">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3246454" y="3271803"/>
            <a:ext cx="5725735" cy="461665"/>
          </a:xfrm>
          <a:prstGeom prst="rect">
            <a:avLst/>
          </a:prstGeom>
        </p:spPr>
        <p:txBody>
          <a:bodyPr wrap="none">
            <a:spAutoFit/>
          </a:bodyPr>
          <a:lstStyle/>
          <a:p>
            <a:r>
              <a:rPr lang="ru-RU" sz="2400" b="1" dirty="0">
                <a:latin typeface="Times New Roman" panose="02020603050405020304" pitchFamily="18" charset="0"/>
                <a:cs typeface="Times New Roman" panose="02020603050405020304" pitchFamily="18" charset="0"/>
              </a:rPr>
              <a:t>Штрафы, санкции, возмещение ущерба</a:t>
            </a:r>
          </a:p>
        </p:txBody>
      </p:sp>
      <p:graphicFrame>
        <p:nvGraphicFramePr>
          <p:cNvPr id="9" name="Диаграмма 8"/>
          <p:cNvGraphicFramePr/>
          <p:nvPr>
            <p:extLst>
              <p:ext uri="{D42A27DB-BD31-4B8C-83A1-F6EECF244321}">
                <p14:modId xmlns:p14="http://schemas.microsoft.com/office/powerpoint/2010/main" val="2673307578"/>
              </p:ext>
            </p:extLst>
          </p:nvPr>
        </p:nvGraphicFramePr>
        <p:xfrm>
          <a:off x="3741840" y="3910478"/>
          <a:ext cx="4940434" cy="289664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Таблица 9"/>
          <p:cNvGraphicFramePr>
            <a:graphicFrameLocks noGrp="1"/>
          </p:cNvGraphicFramePr>
          <p:nvPr>
            <p:extLst>
              <p:ext uri="{D42A27DB-BD31-4B8C-83A1-F6EECF244321}">
                <p14:modId xmlns:p14="http://schemas.microsoft.com/office/powerpoint/2010/main" val="485821656"/>
              </p:ext>
            </p:extLst>
          </p:nvPr>
        </p:nvGraphicFramePr>
        <p:xfrm>
          <a:off x="219208" y="4466208"/>
          <a:ext cx="5459168" cy="914400"/>
        </p:xfrm>
        <a:graphic>
          <a:graphicData uri="http://schemas.openxmlformats.org/drawingml/2006/table">
            <a:tbl>
              <a:tblPr/>
              <a:tblGrid>
                <a:gridCol w="5459168">
                  <a:extLst>
                    <a:ext uri="{9D8B030D-6E8A-4147-A177-3AD203B41FA5}">
                      <a16:colId xmlns:a16="http://schemas.microsoft.com/office/drawing/2014/main" val="20000"/>
                    </a:ext>
                  </a:extLst>
                </a:gridCol>
              </a:tblGrid>
              <a:tr h="0">
                <a:tc>
                  <a:txBody>
                    <a:bodyPr/>
                    <a:lstStyle/>
                    <a:p>
                      <a:r>
                        <a:rPr lang="ru-RU" dirty="0">
                          <a:solidFill>
                            <a:schemeClr val="tx1"/>
                          </a:solidFill>
                          <a:latin typeface="Times New Roman" panose="02020603050405020304" pitchFamily="18" charset="0"/>
                          <a:cs typeface="Times New Roman" panose="02020603050405020304" pitchFamily="18" charset="0"/>
                        </a:rPr>
                        <a:t>Административные штрафы, установленные Кодексом</a:t>
                      </a:r>
                      <a:r>
                        <a:rPr lang="ru-RU" dirty="0">
                          <a:solidFill>
                            <a:schemeClr val="tx1"/>
                          </a:solidFill>
                        </a:rPr>
                        <a:t> </a:t>
                      </a:r>
                      <a:r>
                        <a:rPr lang="ru-RU" dirty="0">
                          <a:solidFill>
                            <a:schemeClr val="tx1"/>
                          </a:solidFill>
                          <a:latin typeface="Times New Roman" panose="02020603050405020304" pitchFamily="18" charset="0"/>
                          <a:cs typeface="Times New Roman" panose="02020603050405020304" pitchFamily="18" charset="0"/>
                        </a:rPr>
                        <a:t>Российской Федерации об административных правонарушениях.</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12" name="Прямоугольник 11"/>
          <p:cNvSpPr/>
          <p:nvPr/>
        </p:nvSpPr>
        <p:spPr>
          <a:xfrm>
            <a:off x="8909843" y="4349021"/>
            <a:ext cx="3687778" cy="1077218"/>
          </a:xfrm>
          <a:prstGeom prst="rect">
            <a:avLst/>
          </a:prstGeom>
        </p:spPr>
        <p:txBody>
          <a:bodyPr wrap="square">
            <a:spAutoFit/>
          </a:bodyPr>
          <a:lstStyle/>
          <a:p>
            <a:r>
              <a:rPr lang="ru-RU" sz="1600" dirty="0">
                <a:latin typeface="a_Alterna" panose="020B0606020207050204" pitchFamily="34" charset="-52"/>
              </a:rPr>
              <a:t>Оценка 2024 год –</a:t>
            </a:r>
            <a:r>
              <a:rPr lang="ru-RU" sz="1600" dirty="0">
                <a:solidFill>
                  <a:srgbClr val="7030A0"/>
                </a:solidFill>
                <a:latin typeface="a_Alterna" panose="020B0606020207050204" pitchFamily="34" charset="-52"/>
              </a:rPr>
              <a:t> 241,0</a:t>
            </a:r>
            <a:r>
              <a:rPr lang="ru-RU" sz="1600" dirty="0">
                <a:solidFill>
                  <a:srgbClr val="FF0000"/>
                </a:solidFill>
                <a:latin typeface="a_Alterna" panose="020B0606020207050204" pitchFamily="34" charset="-52"/>
              </a:rPr>
              <a:t> </a:t>
            </a:r>
            <a:r>
              <a:rPr lang="ru-RU" sz="1600" dirty="0">
                <a:latin typeface="a_Alterna" panose="020B0606020207050204" pitchFamily="34" charset="-52"/>
              </a:rPr>
              <a:t>тыс. руб.</a:t>
            </a:r>
          </a:p>
          <a:p>
            <a:r>
              <a:rPr lang="ru-RU" sz="1600" dirty="0">
                <a:latin typeface="a_Alterna" panose="020B0606020207050204" pitchFamily="34" charset="-52"/>
              </a:rPr>
              <a:t>Прогноз 2025 год –</a:t>
            </a:r>
            <a:r>
              <a:rPr lang="ru-RU" sz="1600" dirty="0">
                <a:solidFill>
                  <a:srgbClr val="7030A0"/>
                </a:solidFill>
                <a:latin typeface="a_Alterna" panose="020B0606020207050204" pitchFamily="34" charset="-52"/>
              </a:rPr>
              <a:t>237,1</a:t>
            </a:r>
            <a:r>
              <a:rPr lang="ru-RU" sz="1600" dirty="0">
                <a:latin typeface="a_Alterna" panose="020B0606020207050204" pitchFamily="34" charset="-52"/>
              </a:rPr>
              <a:t> тыс. руб.</a:t>
            </a:r>
          </a:p>
          <a:p>
            <a:r>
              <a:rPr lang="ru-RU" sz="1600" dirty="0">
                <a:latin typeface="a_Alterna" panose="020B0606020207050204" pitchFamily="34" charset="-52"/>
              </a:rPr>
              <a:t>Прогноз 2026 год –</a:t>
            </a:r>
            <a:r>
              <a:rPr lang="ru-RU" sz="1600" dirty="0">
                <a:solidFill>
                  <a:srgbClr val="7030A0"/>
                </a:solidFill>
                <a:latin typeface="a_Alterna" panose="020B0606020207050204" pitchFamily="34" charset="-52"/>
              </a:rPr>
              <a:t>237,1 </a:t>
            </a:r>
            <a:r>
              <a:rPr lang="ru-RU" sz="1600" dirty="0">
                <a:latin typeface="a_Alterna" panose="020B0606020207050204" pitchFamily="34" charset="-52"/>
              </a:rPr>
              <a:t>тыс. руб.</a:t>
            </a:r>
          </a:p>
          <a:p>
            <a:r>
              <a:rPr lang="ru-RU" sz="1600" dirty="0">
                <a:latin typeface="a_Alterna" panose="020B0606020207050204" pitchFamily="34" charset="-52"/>
              </a:rPr>
              <a:t>Прогноз 2027 год –</a:t>
            </a:r>
            <a:r>
              <a:rPr lang="ru-RU" sz="1600" dirty="0">
                <a:solidFill>
                  <a:srgbClr val="7030A0"/>
                </a:solidFill>
                <a:latin typeface="a_Alterna" panose="020B0606020207050204" pitchFamily="34" charset="-52"/>
              </a:rPr>
              <a:t>237,1 </a:t>
            </a:r>
            <a:r>
              <a:rPr lang="ru-RU" sz="1600" dirty="0">
                <a:latin typeface="a_Alterna" panose="020B0606020207050204" pitchFamily="34" charset="-52"/>
              </a:rPr>
              <a:t>тыс. руб.</a:t>
            </a:r>
          </a:p>
        </p:txBody>
      </p:sp>
      <p:sp>
        <p:nvSpPr>
          <p:cNvPr id="6" name="Номер слайда 5"/>
          <p:cNvSpPr>
            <a:spLocks noGrp="1"/>
          </p:cNvSpPr>
          <p:nvPr>
            <p:ph type="sldNum" sz="quarter" idx="12"/>
          </p:nvPr>
        </p:nvSpPr>
        <p:spPr>
          <a:xfrm>
            <a:off x="-219808" y="6422073"/>
            <a:ext cx="1052887" cy="276999"/>
          </a:xfrm>
        </p:spPr>
        <p:txBody>
          <a:bodyPr/>
          <a:lstStyle/>
          <a:p>
            <a:fld id="{70513BE8-C78F-45D0-83F1-20C75CE82E68}" type="slidenum">
              <a:rPr lang="ru-RU" smtClean="0"/>
              <a:t>37</a:t>
            </a:fld>
            <a:endParaRPr lang="ru-RU" dirty="0"/>
          </a:p>
        </p:txBody>
      </p:sp>
    </p:spTree>
    <p:extLst>
      <p:ext uri="{BB962C8B-B14F-4D97-AF65-F5344CB8AC3E}">
        <p14:creationId xmlns:p14="http://schemas.microsoft.com/office/powerpoint/2010/main" val="18933569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352594" y="0"/>
            <a:ext cx="4845815" cy="523220"/>
          </a:xfrm>
          <a:prstGeom prst="rect">
            <a:avLst/>
          </a:prstGeom>
        </p:spPr>
        <p:txBody>
          <a:bodyPr wrap="none">
            <a:spAutoFit/>
          </a:bodyPr>
          <a:lstStyle/>
          <a:p>
            <a:pPr algn="ctr"/>
            <a:r>
              <a:rPr lang="ru-RU" sz="2800" dirty="0">
                <a:latin typeface="a_Albionic" panose="020B0903060703020204" pitchFamily="34" charset="-52"/>
              </a:rPr>
              <a:t>Межбюджетные</a:t>
            </a:r>
            <a:r>
              <a:rPr lang="ru-RU" dirty="0">
                <a:latin typeface="a_Albionic" panose="020B0903060703020204" pitchFamily="34" charset="-52"/>
              </a:rPr>
              <a:t> </a:t>
            </a:r>
            <a:r>
              <a:rPr lang="ru-RU" sz="2800" dirty="0">
                <a:latin typeface="a_Albionic" panose="020B0903060703020204" pitchFamily="34" charset="-52"/>
              </a:rPr>
              <a:t>трансферты</a:t>
            </a:r>
            <a:r>
              <a:rPr lang="ru-RU" dirty="0">
                <a:latin typeface="a_Albionic" panose="020B0903060703020204" pitchFamily="34" charset="-52"/>
              </a:rPr>
              <a:t> </a:t>
            </a:r>
          </a:p>
        </p:txBody>
      </p:sp>
      <p:graphicFrame>
        <p:nvGraphicFramePr>
          <p:cNvPr id="5" name="Таблица 4"/>
          <p:cNvGraphicFramePr>
            <a:graphicFrameLocks noGrp="1"/>
          </p:cNvGraphicFramePr>
          <p:nvPr>
            <p:extLst>
              <p:ext uri="{D42A27DB-BD31-4B8C-83A1-F6EECF244321}">
                <p14:modId xmlns:p14="http://schemas.microsoft.com/office/powerpoint/2010/main" val="1133737995"/>
              </p:ext>
            </p:extLst>
          </p:nvPr>
        </p:nvGraphicFramePr>
        <p:xfrm>
          <a:off x="1023043" y="523220"/>
          <a:ext cx="9804904" cy="3067437"/>
        </p:xfrm>
        <a:graphic>
          <a:graphicData uri="http://schemas.openxmlformats.org/drawingml/2006/table">
            <a:tbl>
              <a:tblPr firstRow="1" bandRow="1">
                <a:tableStyleId>{5C22544A-7EE6-4342-B048-85BDC9FD1C3A}</a:tableStyleId>
              </a:tblPr>
              <a:tblGrid>
                <a:gridCol w="2256168">
                  <a:extLst>
                    <a:ext uri="{9D8B030D-6E8A-4147-A177-3AD203B41FA5}">
                      <a16:colId xmlns:a16="http://schemas.microsoft.com/office/drawing/2014/main" val="20000"/>
                    </a:ext>
                  </a:extLst>
                </a:gridCol>
                <a:gridCol w="1736409">
                  <a:extLst>
                    <a:ext uri="{9D8B030D-6E8A-4147-A177-3AD203B41FA5}">
                      <a16:colId xmlns:a16="http://schemas.microsoft.com/office/drawing/2014/main" val="20001"/>
                    </a:ext>
                  </a:extLst>
                </a:gridCol>
                <a:gridCol w="1890365">
                  <a:extLst>
                    <a:ext uri="{9D8B030D-6E8A-4147-A177-3AD203B41FA5}">
                      <a16:colId xmlns:a16="http://schemas.microsoft.com/office/drawing/2014/main" val="20002"/>
                    </a:ext>
                  </a:extLst>
                </a:gridCol>
                <a:gridCol w="1960981">
                  <a:extLst>
                    <a:ext uri="{9D8B030D-6E8A-4147-A177-3AD203B41FA5}">
                      <a16:colId xmlns:a16="http://schemas.microsoft.com/office/drawing/2014/main" val="20003"/>
                    </a:ext>
                  </a:extLst>
                </a:gridCol>
                <a:gridCol w="1960981">
                  <a:extLst>
                    <a:ext uri="{9D8B030D-6E8A-4147-A177-3AD203B41FA5}">
                      <a16:colId xmlns:a16="http://schemas.microsoft.com/office/drawing/2014/main" val="20004"/>
                    </a:ext>
                  </a:extLst>
                </a:gridCol>
              </a:tblGrid>
              <a:tr h="694285">
                <a:tc>
                  <a:txBody>
                    <a:bodyPr/>
                    <a:lstStyle/>
                    <a:p>
                      <a:r>
                        <a:rPr lang="ru-RU" sz="1800" b="0" i="0" kern="1200" dirty="0">
                          <a:solidFill>
                            <a:schemeClr val="tx1"/>
                          </a:solidFill>
                          <a:effectLst/>
                          <a:latin typeface="Times New Roman" panose="02020603050405020304" pitchFamily="18" charset="0"/>
                          <a:ea typeface="+mn-ea"/>
                          <a:cs typeface="Times New Roman" panose="02020603050405020304" pitchFamily="18" charset="0"/>
                        </a:rPr>
                        <a:t>Межбюджетные</a:t>
                      </a:r>
                    </a:p>
                    <a:p>
                      <a:r>
                        <a:rPr lang="ru-RU" sz="1800" b="0" i="0" kern="1200" dirty="0">
                          <a:solidFill>
                            <a:schemeClr val="tx1"/>
                          </a:solidFill>
                          <a:effectLst/>
                          <a:latin typeface="Times New Roman" panose="02020603050405020304" pitchFamily="18" charset="0"/>
                          <a:ea typeface="+mn-ea"/>
                          <a:cs typeface="Times New Roman" panose="02020603050405020304" pitchFamily="18" charset="0"/>
                        </a:rPr>
                        <a:t>трансферты</a:t>
                      </a:r>
                    </a:p>
                    <a:p>
                      <a:endParaRPr lang="ru-RU"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ru-RU" sz="1800" b="0" i="0" kern="1200" dirty="0">
                          <a:solidFill>
                            <a:schemeClr val="tx1"/>
                          </a:solidFill>
                          <a:effectLst/>
                          <a:latin typeface="Times New Roman" panose="02020603050405020304" pitchFamily="18" charset="0"/>
                          <a:ea typeface="+mn-ea"/>
                          <a:cs typeface="Times New Roman" panose="02020603050405020304" pitchFamily="18" charset="0"/>
                        </a:rPr>
                        <a:t>Оценка</a:t>
                      </a:r>
                    </a:p>
                    <a:p>
                      <a:pPr algn="ctr"/>
                      <a:r>
                        <a:rPr lang="ru-RU" dirty="0">
                          <a:solidFill>
                            <a:schemeClr val="tx1"/>
                          </a:solidFill>
                          <a:latin typeface="Times New Roman" panose="02020603050405020304" pitchFamily="18" charset="0"/>
                          <a:cs typeface="Times New Roman" panose="02020603050405020304" pitchFamily="18" charset="0"/>
                        </a:rPr>
                        <a:t>2024 год, тыс.</a:t>
                      </a:r>
                      <a:r>
                        <a:rPr lang="ru-RU" baseline="0" dirty="0">
                          <a:solidFill>
                            <a:schemeClr val="tx1"/>
                          </a:solidFill>
                          <a:latin typeface="Times New Roman" panose="02020603050405020304" pitchFamily="18" charset="0"/>
                          <a:cs typeface="Times New Roman" panose="02020603050405020304" pitchFamily="18" charset="0"/>
                        </a:rPr>
                        <a:t> руб.</a:t>
                      </a:r>
                      <a:endParaRPr lang="ru-RU"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ru-RU" dirty="0">
                          <a:solidFill>
                            <a:schemeClr val="tx1"/>
                          </a:solidFill>
                          <a:latin typeface="Times New Roman" panose="02020603050405020304" pitchFamily="18" charset="0"/>
                          <a:cs typeface="Times New Roman" panose="02020603050405020304" pitchFamily="18" charset="0"/>
                        </a:rPr>
                        <a:t>Прогноз 2025 год, тыс.руб.</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dirty="0">
                          <a:solidFill>
                            <a:schemeClr val="tx1"/>
                          </a:solidFill>
                          <a:latin typeface="Times New Roman" panose="02020603050405020304" pitchFamily="18" charset="0"/>
                          <a:cs typeface="Times New Roman" panose="02020603050405020304" pitchFamily="18" charset="0"/>
                        </a:rPr>
                        <a:t>Прогноз 2026 год,</a:t>
                      </a:r>
                      <a:r>
                        <a:rPr lang="ru-RU" baseline="0" dirty="0">
                          <a:solidFill>
                            <a:schemeClr val="tx1"/>
                          </a:solidFill>
                          <a:latin typeface="Times New Roman" panose="02020603050405020304" pitchFamily="18" charset="0"/>
                          <a:cs typeface="Times New Roman" panose="02020603050405020304" pitchFamily="18" charset="0"/>
                        </a:rPr>
                        <a:t> </a:t>
                      </a:r>
                      <a:r>
                        <a:rPr lang="ru-RU" dirty="0">
                          <a:solidFill>
                            <a:schemeClr val="tx1"/>
                          </a:solidFill>
                          <a:latin typeface="Times New Roman" panose="02020603050405020304" pitchFamily="18" charset="0"/>
                          <a:cs typeface="Times New Roman" panose="02020603050405020304" pitchFamily="18" charset="0"/>
                        </a:rPr>
                        <a:t>тыс.руб.</a:t>
                      </a:r>
                    </a:p>
                    <a:p>
                      <a:pPr algn="ctr"/>
                      <a:endParaRPr lang="ru-RU" dirty="0">
                        <a:solidFill>
                          <a:schemeClr val="tx1"/>
                        </a:solidFill>
                        <a:latin typeface="Times New Roman" panose="02020603050405020304" pitchFamily="18" charset="0"/>
                        <a:cs typeface="Times New Roman" panose="02020603050405020304" pitchFamily="18" charset="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dirty="0">
                          <a:solidFill>
                            <a:schemeClr val="tx1"/>
                          </a:solidFill>
                          <a:latin typeface="Times New Roman" panose="02020603050405020304" pitchFamily="18" charset="0"/>
                          <a:cs typeface="Times New Roman" panose="02020603050405020304" pitchFamily="18" charset="0"/>
                        </a:rPr>
                        <a:t>Прогноз 2027 год, тыс.руб.</a:t>
                      </a:r>
                    </a:p>
                    <a:p>
                      <a:pPr algn="ctr"/>
                      <a:endParaRPr lang="ru-RU"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0"/>
                  </a:ext>
                </a:extLst>
              </a:tr>
              <a:tr h="475832">
                <a:tc>
                  <a:txBody>
                    <a:bodyPr/>
                    <a:lstStyle/>
                    <a:p>
                      <a:r>
                        <a:rPr lang="ru-RU" sz="1400" dirty="0">
                          <a:latin typeface="Times New Roman" panose="02020603050405020304" pitchFamily="18" charset="0"/>
                          <a:cs typeface="Times New Roman" panose="02020603050405020304" pitchFamily="18" charset="0"/>
                        </a:rPr>
                        <a:t>Из областного бюджета, в том числе:</a:t>
                      </a:r>
                    </a:p>
                  </a:txBody>
                  <a:tcPr/>
                </a:tc>
                <a:tc>
                  <a:txBody>
                    <a:bodyPr/>
                    <a:lstStyle/>
                    <a:p>
                      <a:pPr algn="ctr"/>
                      <a:r>
                        <a:rPr lang="ru-RU" b="1" dirty="0">
                          <a:latin typeface="Times New Roman" panose="02020603050405020304" pitchFamily="18" charset="0"/>
                          <a:cs typeface="Times New Roman" panose="02020603050405020304" pitchFamily="18" charset="0"/>
                        </a:rPr>
                        <a:t>308 885,1 </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b="1" dirty="0">
                          <a:latin typeface="Times New Roman" panose="02020603050405020304" pitchFamily="18" charset="0"/>
                          <a:cs typeface="Times New Roman" panose="02020603050405020304" pitchFamily="18" charset="0"/>
                        </a:rPr>
                        <a:t>254 052</a:t>
                      </a:r>
                    </a:p>
                  </a:txBody>
                  <a:tcPr anchor="ctr"/>
                </a:tc>
                <a:tc>
                  <a:txBody>
                    <a:bodyPr/>
                    <a:lstStyle/>
                    <a:p>
                      <a:pPr algn="ctr"/>
                      <a:r>
                        <a:rPr lang="ru-RU" b="1" dirty="0">
                          <a:latin typeface="Times New Roman" panose="02020603050405020304" pitchFamily="18" charset="0"/>
                          <a:cs typeface="Times New Roman" panose="02020603050405020304" pitchFamily="18" charset="0"/>
                        </a:rPr>
                        <a:t>243 648,2</a:t>
                      </a:r>
                    </a:p>
                  </a:txBody>
                  <a:tcPr anchor="ctr"/>
                </a:tc>
                <a:tc>
                  <a:txBody>
                    <a:bodyPr/>
                    <a:lstStyle/>
                    <a:p>
                      <a:pPr algn="ctr"/>
                      <a:r>
                        <a:rPr lang="ru-RU" b="1" dirty="0">
                          <a:latin typeface="Times New Roman" panose="02020603050405020304" pitchFamily="18" charset="0"/>
                          <a:cs typeface="Times New Roman" panose="02020603050405020304" pitchFamily="18" charset="0"/>
                        </a:rPr>
                        <a:t>243 168,7</a:t>
                      </a:r>
                    </a:p>
                  </a:txBody>
                  <a:tcPr anchor="ctr"/>
                </a:tc>
                <a:extLst>
                  <a:ext uri="{0D108BD9-81ED-4DB2-BD59-A6C34878D82A}">
                    <a16:rowId xmlns:a16="http://schemas.microsoft.com/office/drawing/2014/main" val="10001"/>
                  </a:ext>
                </a:extLst>
              </a:tr>
              <a:tr h="38519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u-RU" sz="1400" dirty="0">
                          <a:latin typeface="Times New Roman" panose="02020603050405020304" pitchFamily="18" charset="0"/>
                          <a:cs typeface="Times New Roman" panose="02020603050405020304" pitchFamily="18" charset="0"/>
                        </a:rPr>
                        <a:t>Дотация</a:t>
                      </a:r>
                    </a:p>
                  </a:txBody>
                  <a:tcPr/>
                </a:tc>
                <a:tc>
                  <a:txBody>
                    <a:bodyPr/>
                    <a:lstStyle/>
                    <a:p>
                      <a:pPr algn="ctr"/>
                      <a:r>
                        <a:rPr lang="ru-RU" dirty="0">
                          <a:latin typeface="Times New Roman" panose="02020603050405020304" pitchFamily="18" charset="0"/>
                          <a:cs typeface="Times New Roman" panose="02020603050405020304" pitchFamily="18" charset="0"/>
                        </a:rPr>
                        <a:t>3</a:t>
                      </a:r>
                      <a:r>
                        <a:rPr lang="ru-RU" baseline="0" dirty="0">
                          <a:latin typeface="Times New Roman" panose="02020603050405020304" pitchFamily="18" charset="0"/>
                          <a:cs typeface="Times New Roman" panose="02020603050405020304" pitchFamily="18" charset="0"/>
                        </a:rPr>
                        <a:t> 021,0</a:t>
                      </a:r>
                      <a:endParaRPr lang="ru-RU" dirty="0">
                        <a:latin typeface="Times New Roman" panose="02020603050405020304" pitchFamily="18" charset="0"/>
                        <a:cs typeface="Times New Roman" panose="02020603050405020304" pitchFamily="18" charset="0"/>
                      </a:endParaRPr>
                    </a:p>
                  </a:txBody>
                  <a:tcPr anchor="ctr"/>
                </a:tc>
                <a:tc>
                  <a:txBody>
                    <a:bodyPr/>
                    <a:lstStyle/>
                    <a:p>
                      <a:pPr algn="ctr"/>
                      <a:r>
                        <a:rPr lang="ru-RU" dirty="0">
                          <a:latin typeface="Times New Roman" panose="02020603050405020304" pitchFamily="18" charset="0"/>
                          <a:cs typeface="Times New Roman" panose="02020603050405020304" pitchFamily="18" charset="0"/>
                        </a:rPr>
                        <a:t>938,6</a:t>
                      </a:r>
                    </a:p>
                  </a:txBody>
                  <a:tcPr anchor="ctr"/>
                </a:tc>
                <a:tc>
                  <a:txBody>
                    <a:bodyPr/>
                    <a:lstStyle/>
                    <a:p>
                      <a:pPr algn="ctr"/>
                      <a:r>
                        <a:rPr lang="ru-RU" dirty="0">
                          <a:latin typeface="Times New Roman" panose="02020603050405020304" pitchFamily="18" charset="0"/>
                          <a:cs typeface="Times New Roman" panose="02020603050405020304" pitchFamily="18" charset="0"/>
                        </a:rPr>
                        <a:t>934,8</a:t>
                      </a:r>
                    </a:p>
                  </a:txBody>
                  <a:tcPr anchor="ctr"/>
                </a:tc>
                <a:tc>
                  <a:txBody>
                    <a:bodyPr/>
                    <a:lstStyle/>
                    <a:p>
                      <a:pPr algn="ctr"/>
                      <a:r>
                        <a:rPr lang="ru-RU" dirty="0">
                          <a:latin typeface="Times New Roman" panose="02020603050405020304" pitchFamily="18" charset="0"/>
                          <a:cs typeface="Times New Roman" panose="02020603050405020304" pitchFamily="18" charset="0"/>
                        </a:rPr>
                        <a:t>895,2</a:t>
                      </a:r>
                    </a:p>
                  </a:txBody>
                  <a:tcPr anchor="ctr"/>
                </a:tc>
                <a:extLst>
                  <a:ext uri="{0D108BD9-81ED-4DB2-BD59-A6C34878D82A}">
                    <a16:rowId xmlns:a16="http://schemas.microsoft.com/office/drawing/2014/main" val="10002"/>
                  </a:ext>
                </a:extLst>
              </a:tr>
              <a:tr h="35942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u-RU" sz="1400" dirty="0">
                          <a:latin typeface="Times New Roman" panose="02020603050405020304" pitchFamily="18" charset="0"/>
                          <a:cs typeface="Times New Roman" panose="02020603050405020304" pitchFamily="18" charset="0"/>
                        </a:rPr>
                        <a:t>Субсидии</a:t>
                      </a:r>
                    </a:p>
                  </a:txBody>
                  <a:tcPr/>
                </a:tc>
                <a:tc>
                  <a:txBody>
                    <a:bodyPr/>
                    <a:lstStyle/>
                    <a:p>
                      <a:pPr algn="ctr"/>
                      <a:r>
                        <a:rPr lang="ru-RU" dirty="0">
                          <a:latin typeface="Times New Roman" panose="02020603050405020304" pitchFamily="18" charset="0"/>
                          <a:cs typeface="Times New Roman" panose="02020603050405020304" pitchFamily="18" charset="0"/>
                        </a:rPr>
                        <a:t>27 151,3</a:t>
                      </a:r>
                    </a:p>
                  </a:txBody>
                  <a:tcPr anchor="ctr"/>
                </a:tc>
                <a:tc>
                  <a:txBody>
                    <a:bodyPr/>
                    <a:lstStyle/>
                    <a:p>
                      <a:pPr algn="ctr"/>
                      <a:r>
                        <a:rPr lang="ru-RU" dirty="0">
                          <a:latin typeface="Times New Roman" panose="02020603050405020304" pitchFamily="18" charset="0"/>
                          <a:cs typeface="Times New Roman" panose="02020603050405020304" pitchFamily="18" charset="0"/>
                        </a:rPr>
                        <a:t>10 950,1</a:t>
                      </a:r>
                    </a:p>
                  </a:txBody>
                  <a:tcPr anchor="ctr"/>
                </a:tc>
                <a:tc>
                  <a:txBody>
                    <a:bodyPr/>
                    <a:lstStyle/>
                    <a:p>
                      <a:pPr algn="ctr"/>
                      <a:r>
                        <a:rPr lang="ru-RU" dirty="0">
                          <a:latin typeface="Times New Roman" panose="02020603050405020304" pitchFamily="18" charset="0"/>
                          <a:cs typeface="Times New Roman" panose="02020603050405020304" pitchFamily="18" charset="0"/>
                        </a:rPr>
                        <a:t>910</a:t>
                      </a:r>
                    </a:p>
                  </a:txBody>
                  <a:tcPr anchor="ctr"/>
                </a:tc>
                <a:tc>
                  <a:txBody>
                    <a:bodyPr/>
                    <a:lstStyle/>
                    <a:p>
                      <a:pPr algn="ctr"/>
                      <a:r>
                        <a:rPr lang="ru-RU" dirty="0">
                          <a:latin typeface="Times New Roman" panose="02020603050405020304" pitchFamily="18" charset="0"/>
                          <a:cs typeface="Times New Roman" panose="02020603050405020304" pitchFamily="18" charset="0"/>
                        </a:rPr>
                        <a:t>910</a:t>
                      </a:r>
                    </a:p>
                  </a:txBody>
                  <a:tcPr anchor="ctr"/>
                </a:tc>
                <a:extLst>
                  <a:ext uri="{0D108BD9-81ED-4DB2-BD59-A6C34878D82A}">
                    <a16:rowId xmlns:a16="http://schemas.microsoft.com/office/drawing/2014/main" val="10003"/>
                  </a:ext>
                </a:extLst>
              </a:tr>
              <a:tr h="35731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u-RU" sz="1400" dirty="0">
                          <a:latin typeface="Times New Roman" panose="02020603050405020304" pitchFamily="18" charset="0"/>
                          <a:cs typeface="Times New Roman" panose="02020603050405020304" pitchFamily="18" charset="0"/>
                        </a:rPr>
                        <a:t>Субвенция</a:t>
                      </a:r>
                    </a:p>
                  </a:txBody>
                  <a:tcPr/>
                </a:tc>
                <a:tc>
                  <a:txBody>
                    <a:bodyPr/>
                    <a:lstStyle/>
                    <a:p>
                      <a:pPr algn="ctr"/>
                      <a:r>
                        <a:rPr lang="ru-RU" dirty="0">
                          <a:latin typeface="Times New Roman" panose="02020603050405020304" pitchFamily="18" charset="0"/>
                          <a:cs typeface="Times New Roman" panose="02020603050405020304" pitchFamily="18" charset="0"/>
                        </a:rPr>
                        <a:t>257</a:t>
                      </a:r>
                      <a:r>
                        <a:rPr lang="ru-RU" baseline="0" dirty="0">
                          <a:latin typeface="Times New Roman" panose="02020603050405020304" pitchFamily="18" charset="0"/>
                          <a:cs typeface="Times New Roman" panose="02020603050405020304" pitchFamily="18" charset="0"/>
                        </a:rPr>
                        <a:t> 054,1</a:t>
                      </a:r>
                      <a:endParaRPr lang="ru-RU" dirty="0">
                        <a:latin typeface="Times New Roman" panose="02020603050405020304" pitchFamily="18" charset="0"/>
                        <a:cs typeface="Times New Roman" panose="02020603050405020304" pitchFamily="18" charset="0"/>
                      </a:endParaRPr>
                    </a:p>
                  </a:txBody>
                  <a:tcPr anchor="ctr"/>
                </a:tc>
                <a:tc>
                  <a:txBody>
                    <a:bodyPr/>
                    <a:lstStyle/>
                    <a:p>
                      <a:pPr algn="ctr"/>
                      <a:r>
                        <a:rPr lang="ru-RU" dirty="0">
                          <a:latin typeface="Times New Roman" panose="02020603050405020304" pitchFamily="18" charset="0"/>
                          <a:cs typeface="Times New Roman" panose="02020603050405020304" pitchFamily="18" charset="0"/>
                        </a:rPr>
                        <a:t>240 703,3</a:t>
                      </a:r>
                    </a:p>
                  </a:txBody>
                  <a:tcPr anchor="ctr"/>
                </a:tc>
                <a:tc>
                  <a:txBody>
                    <a:bodyPr/>
                    <a:lstStyle/>
                    <a:p>
                      <a:pPr algn="ctr"/>
                      <a:r>
                        <a:rPr lang="ru-RU" dirty="0">
                          <a:latin typeface="Times New Roman" panose="02020603050405020304" pitchFamily="18" charset="0"/>
                          <a:cs typeface="Times New Roman" panose="02020603050405020304" pitchFamily="18" charset="0"/>
                        </a:rPr>
                        <a:t>240 343,4</a:t>
                      </a:r>
                    </a:p>
                  </a:txBody>
                  <a:tcPr anchor="ctr"/>
                </a:tc>
                <a:tc>
                  <a:txBody>
                    <a:bodyPr/>
                    <a:lstStyle/>
                    <a:p>
                      <a:pPr algn="ctr"/>
                      <a:r>
                        <a:rPr lang="ru-RU" dirty="0">
                          <a:latin typeface="Times New Roman" panose="02020603050405020304" pitchFamily="18" charset="0"/>
                          <a:cs typeface="Times New Roman" panose="02020603050405020304" pitchFamily="18" charset="0"/>
                        </a:rPr>
                        <a:t>239 903,5</a:t>
                      </a:r>
                    </a:p>
                  </a:txBody>
                  <a:tcPr anchor="ctr"/>
                </a:tc>
                <a:extLst>
                  <a:ext uri="{0D108BD9-81ED-4DB2-BD59-A6C34878D82A}">
                    <a16:rowId xmlns:a16="http://schemas.microsoft.com/office/drawing/2014/main" val="10004"/>
                  </a:ext>
                </a:extLst>
              </a:tr>
              <a:tr h="363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u-RU" sz="1400" dirty="0">
                          <a:latin typeface="Times New Roman" panose="02020603050405020304" pitchFamily="18" charset="0"/>
                          <a:cs typeface="Times New Roman" panose="02020603050405020304" pitchFamily="18" charset="0"/>
                        </a:rPr>
                        <a:t>Иные МБТ</a:t>
                      </a:r>
                    </a:p>
                    <a:p>
                      <a:endParaRPr lang="ru-RU" sz="1400" dirty="0">
                        <a:latin typeface="Times New Roman" panose="02020603050405020304" pitchFamily="18" charset="0"/>
                        <a:cs typeface="Times New Roman" panose="02020603050405020304" pitchFamily="18" charset="0"/>
                      </a:endParaRPr>
                    </a:p>
                  </a:txBody>
                  <a:tcPr/>
                </a:tc>
                <a:tc>
                  <a:txBody>
                    <a:bodyPr/>
                    <a:lstStyle/>
                    <a:p>
                      <a:pPr algn="ctr"/>
                      <a:r>
                        <a:rPr lang="ru-RU" dirty="0">
                          <a:latin typeface="Times New Roman" panose="02020603050405020304" pitchFamily="18" charset="0"/>
                          <a:cs typeface="Times New Roman" panose="02020603050405020304" pitchFamily="18" charset="0"/>
                        </a:rPr>
                        <a:t>21 658,7</a:t>
                      </a:r>
                    </a:p>
                  </a:txBody>
                  <a:tcPr anchor="ctr"/>
                </a:tc>
                <a:tc>
                  <a:txBody>
                    <a:bodyPr/>
                    <a:lstStyle/>
                    <a:p>
                      <a:pPr algn="ctr"/>
                      <a:r>
                        <a:rPr lang="ru-RU" dirty="0">
                          <a:latin typeface="Times New Roman" panose="02020603050405020304" pitchFamily="18" charset="0"/>
                          <a:cs typeface="Times New Roman" panose="02020603050405020304" pitchFamily="18" charset="0"/>
                        </a:rPr>
                        <a:t>1 460,0</a:t>
                      </a:r>
                    </a:p>
                  </a:txBody>
                  <a:tcPr anchor="ctr"/>
                </a:tc>
                <a:tc>
                  <a:txBody>
                    <a:bodyPr/>
                    <a:lstStyle/>
                    <a:p>
                      <a:pPr algn="ctr"/>
                      <a:r>
                        <a:rPr lang="ru-RU" dirty="0">
                          <a:latin typeface="Times New Roman" panose="02020603050405020304" pitchFamily="18" charset="0"/>
                          <a:cs typeface="Times New Roman" panose="02020603050405020304" pitchFamily="18" charset="0"/>
                        </a:rPr>
                        <a:t>1 460,0</a:t>
                      </a:r>
                    </a:p>
                  </a:txBody>
                  <a:tcPr anchor="ctr"/>
                </a:tc>
                <a:tc>
                  <a:txBody>
                    <a:bodyPr/>
                    <a:lstStyle/>
                    <a:p>
                      <a:pPr algn="ctr"/>
                      <a:r>
                        <a:rPr lang="ru-RU" dirty="0">
                          <a:latin typeface="Times New Roman" panose="02020603050405020304" pitchFamily="18" charset="0"/>
                          <a:cs typeface="Times New Roman" panose="02020603050405020304" pitchFamily="18" charset="0"/>
                        </a:rPr>
                        <a:t>1 460,0</a:t>
                      </a:r>
                    </a:p>
                  </a:txBody>
                  <a:tcPr anchor="ctr"/>
                </a:tc>
                <a:extLst>
                  <a:ext uri="{0D108BD9-81ED-4DB2-BD59-A6C34878D82A}">
                    <a16:rowId xmlns:a16="http://schemas.microsoft.com/office/drawing/2014/main" val="10005"/>
                  </a:ext>
                </a:extLst>
              </a:tr>
            </a:tbl>
          </a:graphicData>
        </a:graphic>
      </p:graphicFrame>
      <p:graphicFrame>
        <p:nvGraphicFramePr>
          <p:cNvPr id="12" name="Диаграмма 11"/>
          <p:cNvGraphicFramePr/>
          <p:nvPr>
            <p:extLst>
              <p:ext uri="{D42A27DB-BD31-4B8C-83A1-F6EECF244321}">
                <p14:modId xmlns:p14="http://schemas.microsoft.com/office/powerpoint/2010/main" val="1670288691"/>
              </p:ext>
            </p:extLst>
          </p:nvPr>
        </p:nvGraphicFramePr>
        <p:xfrm>
          <a:off x="1865012" y="3838669"/>
          <a:ext cx="8021371" cy="2797521"/>
        </p:xfrm>
        <a:graphic>
          <a:graphicData uri="http://schemas.openxmlformats.org/drawingml/2006/chart">
            <c:chart xmlns:c="http://schemas.openxmlformats.org/drawingml/2006/chart" xmlns:r="http://schemas.openxmlformats.org/officeDocument/2006/relationships" r:id="rId2"/>
          </a:graphicData>
        </a:graphic>
      </p:graphicFrame>
      <p:sp>
        <p:nvSpPr>
          <p:cNvPr id="4" name="Номер слайда 3"/>
          <p:cNvSpPr>
            <a:spLocks noGrp="1"/>
          </p:cNvSpPr>
          <p:nvPr>
            <p:ph type="sldNum" sz="quarter" idx="12"/>
          </p:nvPr>
        </p:nvSpPr>
        <p:spPr>
          <a:xfrm>
            <a:off x="-254977" y="6439658"/>
            <a:ext cx="1052887" cy="276999"/>
          </a:xfrm>
        </p:spPr>
        <p:txBody>
          <a:bodyPr/>
          <a:lstStyle/>
          <a:p>
            <a:fld id="{70513BE8-C78F-45D0-83F1-20C75CE82E68}" type="slidenum">
              <a:rPr lang="ru-RU" smtClean="0"/>
              <a:t>38</a:t>
            </a:fld>
            <a:endParaRPr lang="ru-RU" dirty="0"/>
          </a:p>
        </p:txBody>
      </p:sp>
    </p:spTree>
    <p:extLst>
      <p:ext uri="{BB962C8B-B14F-4D97-AF65-F5344CB8AC3E}">
        <p14:creationId xmlns:p14="http://schemas.microsoft.com/office/powerpoint/2010/main" val="392780094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12738" y="1543050"/>
            <a:ext cx="8778508" cy="2971801"/>
          </a:xfrm>
        </p:spPr>
        <p:txBody>
          <a:bodyPr>
            <a:normAutofit fontScale="90000"/>
          </a:bodyPr>
          <a:lstStyle/>
          <a:p>
            <a:pPr algn="ctr"/>
            <a:r>
              <a:rPr lang="ru-RU" sz="6601" dirty="0">
                <a:latin typeface="Times New Roman" panose="02020603050405020304" pitchFamily="18" charset="0"/>
                <a:cs typeface="Times New Roman" panose="02020603050405020304" pitchFamily="18" charset="0"/>
              </a:rPr>
              <a:t>Расходы бюджета муниципального образования «Дмитриевский муниципальный район»</a:t>
            </a:r>
          </a:p>
        </p:txBody>
      </p:sp>
      <p:sp>
        <p:nvSpPr>
          <p:cNvPr id="4" name="Номер слайда 3"/>
          <p:cNvSpPr>
            <a:spLocks noGrp="1"/>
          </p:cNvSpPr>
          <p:nvPr>
            <p:ph type="sldNum" sz="quarter" idx="12"/>
          </p:nvPr>
        </p:nvSpPr>
        <p:spPr>
          <a:xfrm>
            <a:off x="-325315" y="6457243"/>
            <a:ext cx="1052887" cy="276999"/>
          </a:xfrm>
        </p:spPr>
        <p:txBody>
          <a:bodyPr/>
          <a:lstStyle/>
          <a:p>
            <a:fld id="{D57F1E4F-1CFF-5643-939E-217C01CDF565}" type="slidenum">
              <a:rPr lang="en-US" smtClean="0"/>
              <a:pPr/>
              <a:t>39</a:t>
            </a:fld>
            <a:endParaRPr lang="en-US" dirty="0"/>
          </a:p>
        </p:txBody>
      </p:sp>
    </p:spTree>
    <p:extLst>
      <p:ext uri="{BB962C8B-B14F-4D97-AF65-F5344CB8AC3E}">
        <p14:creationId xmlns:p14="http://schemas.microsoft.com/office/powerpoint/2010/main" val="29520260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2014" y="1951892"/>
            <a:ext cx="7890485" cy="2984989"/>
          </a:xfrm>
        </p:spPr>
        <p:txBody>
          <a:bodyPr>
            <a:noAutofit/>
          </a:bodyPr>
          <a:lstStyle/>
          <a:p>
            <a:r>
              <a:rPr lang="ru-RU" sz="2400" dirty="0">
                <a:latin typeface="Times New Roman" panose="02020603050405020304" pitchFamily="18" charset="0"/>
                <a:cs typeface="Times New Roman" panose="02020603050405020304" pitchFamily="18" charset="0"/>
              </a:rPr>
              <a:t>Дмитриевский район в цифрах            6</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Основные вопросы о бюджете            14</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Основные параметры бюджета            21</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Доходы бюджета                                   23</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Расходы бюджета                                  40</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Муниципальные программы                46</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Народный бюджет                                 57</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Управление муниципальным долгом  58</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Минимизация бюджетных рисков       59</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Контактная информация                       60</a:t>
            </a:r>
          </a:p>
        </p:txBody>
      </p:sp>
      <p:sp>
        <p:nvSpPr>
          <p:cNvPr id="3" name="Прямоугольник 2"/>
          <p:cNvSpPr/>
          <p:nvPr/>
        </p:nvSpPr>
        <p:spPr>
          <a:xfrm>
            <a:off x="4348895" y="379507"/>
            <a:ext cx="2165273" cy="523220"/>
          </a:xfrm>
          <a:prstGeom prst="rect">
            <a:avLst/>
          </a:prstGeom>
        </p:spPr>
        <p:txBody>
          <a:bodyPr wrap="none">
            <a:spAutoFit/>
          </a:bodyPr>
          <a:lstStyle/>
          <a:p>
            <a:r>
              <a:rPr lang="ru-RU" sz="2800" b="1" dirty="0">
                <a:latin typeface="Times New Roman" panose="02020603050405020304" pitchFamily="18" charset="0"/>
                <a:cs typeface="Times New Roman" panose="02020603050405020304" pitchFamily="18" charset="0"/>
              </a:rPr>
              <a:t>Содержание</a:t>
            </a:r>
          </a:p>
        </p:txBody>
      </p:sp>
      <p:sp>
        <p:nvSpPr>
          <p:cNvPr id="5" name="Номер слайда 4"/>
          <p:cNvSpPr>
            <a:spLocks noGrp="1"/>
          </p:cNvSpPr>
          <p:nvPr>
            <p:ph type="sldNum" sz="quarter" idx="12"/>
          </p:nvPr>
        </p:nvSpPr>
        <p:spPr>
          <a:xfrm>
            <a:off x="-282461" y="6457243"/>
            <a:ext cx="1052887" cy="276999"/>
          </a:xfrm>
        </p:spPr>
        <p:txBody>
          <a:bodyPr/>
          <a:lstStyle/>
          <a:p>
            <a:fld id="{D57F1E4F-1CFF-5643-939E-217C01CDF565}" type="slidenum">
              <a:rPr lang="en-US" smtClean="0"/>
              <a:pPr/>
              <a:t>4</a:t>
            </a:fld>
            <a:endParaRPr lang="en-US" dirty="0"/>
          </a:p>
        </p:txBody>
      </p:sp>
    </p:spTree>
    <p:extLst>
      <p:ext uri="{BB962C8B-B14F-4D97-AF65-F5344CB8AC3E}">
        <p14:creationId xmlns:p14="http://schemas.microsoft.com/office/powerpoint/2010/main" val="21793827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Выгнутая вверх стрелка 5"/>
          <p:cNvSpPr/>
          <p:nvPr/>
        </p:nvSpPr>
        <p:spPr>
          <a:xfrm rot="2027097">
            <a:off x="7005879" y="1102135"/>
            <a:ext cx="2105500" cy="1532722"/>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solidFill>
            </a:endParaRPr>
          </a:p>
        </p:txBody>
      </p:sp>
      <p:sp>
        <p:nvSpPr>
          <p:cNvPr id="7" name="Выгнутая вверх стрелка 6"/>
          <p:cNvSpPr/>
          <p:nvPr/>
        </p:nvSpPr>
        <p:spPr>
          <a:xfrm rot="9806371" flipV="1">
            <a:off x="2422036" y="1203901"/>
            <a:ext cx="2291039" cy="1504266"/>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solidFill>
            </a:endParaRPr>
          </a:p>
        </p:txBody>
      </p:sp>
      <p:sp>
        <p:nvSpPr>
          <p:cNvPr id="10" name="Стрелка вниз 9"/>
          <p:cNvSpPr/>
          <p:nvPr/>
        </p:nvSpPr>
        <p:spPr>
          <a:xfrm>
            <a:off x="5516173" y="2869512"/>
            <a:ext cx="786877" cy="9299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 name="Овал 3"/>
          <p:cNvSpPr/>
          <p:nvPr/>
        </p:nvSpPr>
        <p:spPr>
          <a:xfrm>
            <a:off x="4147593" y="943754"/>
            <a:ext cx="3524036" cy="2321959"/>
          </a:xfrm>
          <a:prstGeom prst="ellipse">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dirty="0">
                <a:solidFill>
                  <a:schemeClr val="tx1"/>
                </a:solidFill>
                <a:latin typeface="a_Albionic" panose="020B0903060703020204" pitchFamily="34" charset="-52"/>
              </a:rPr>
              <a:t>Расходы</a:t>
            </a:r>
          </a:p>
          <a:p>
            <a:pPr algn="ctr"/>
            <a:r>
              <a:rPr lang="ru-RU" sz="3600" dirty="0">
                <a:solidFill>
                  <a:schemeClr val="tx1"/>
                </a:solidFill>
                <a:latin typeface="a_Albionic" panose="020B0903060703020204" pitchFamily="34" charset="-52"/>
              </a:rPr>
              <a:t> бюджета</a:t>
            </a:r>
          </a:p>
        </p:txBody>
      </p:sp>
      <p:sp>
        <p:nvSpPr>
          <p:cNvPr id="11" name="Скругленный прямоугольник 10"/>
          <p:cNvSpPr/>
          <p:nvPr/>
        </p:nvSpPr>
        <p:spPr>
          <a:xfrm>
            <a:off x="695314" y="2953674"/>
            <a:ext cx="2872241" cy="574280"/>
          </a:xfrm>
          <a:prstGeom prst="roundRect">
            <a:avLst/>
          </a:prstGeom>
          <a:solidFill>
            <a:srgbClr val="00B0F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latin typeface="Times New Roman" panose="02020603050405020304" pitchFamily="18" charset="0"/>
                <a:cs typeface="Times New Roman" panose="02020603050405020304" pitchFamily="18" charset="0"/>
              </a:rPr>
              <a:t>По функциям</a:t>
            </a:r>
          </a:p>
        </p:txBody>
      </p:sp>
      <p:sp>
        <p:nvSpPr>
          <p:cNvPr id="12" name="Скругленный прямоугольник 11"/>
          <p:cNvSpPr/>
          <p:nvPr/>
        </p:nvSpPr>
        <p:spPr>
          <a:xfrm>
            <a:off x="7809389" y="3038606"/>
            <a:ext cx="2871320" cy="542815"/>
          </a:xfrm>
          <a:prstGeom prst="roundRect">
            <a:avLst/>
          </a:prstGeom>
          <a:solidFill>
            <a:schemeClr val="accent5">
              <a:lumMod val="60000"/>
              <a:lumOff val="4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latin typeface="Times New Roman" panose="02020603050405020304" pitchFamily="18" charset="0"/>
                <a:cs typeface="Times New Roman" panose="02020603050405020304" pitchFamily="18" charset="0"/>
              </a:rPr>
              <a:t>По ведомствам</a:t>
            </a:r>
          </a:p>
        </p:txBody>
      </p:sp>
      <p:sp>
        <p:nvSpPr>
          <p:cNvPr id="13" name="Скругленный прямоугольник 12"/>
          <p:cNvSpPr/>
          <p:nvPr/>
        </p:nvSpPr>
        <p:spPr>
          <a:xfrm>
            <a:off x="4399310" y="3804315"/>
            <a:ext cx="3020602" cy="582768"/>
          </a:xfrm>
          <a:prstGeom prst="roundRect">
            <a:avLst/>
          </a:prstGeom>
          <a:solidFill>
            <a:srgbClr val="FFFF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latin typeface="Times New Roman" panose="02020603050405020304" pitchFamily="18" charset="0"/>
                <a:cs typeface="Times New Roman" panose="02020603050405020304" pitchFamily="18" charset="0"/>
              </a:rPr>
              <a:t>По муниципальным программам</a:t>
            </a:r>
          </a:p>
        </p:txBody>
      </p:sp>
      <p:sp>
        <p:nvSpPr>
          <p:cNvPr id="14" name="Прямоугольник 13"/>
          <p:cNvSpPr/>
          <p:nvPr/>
        </p:nvSpPr>
        <p:spPr>
          <a:xfrm>
            <a:off x="543807" y="3799420"/>
            <a:ext cx="3102832" cy="2308324"/>
          </a:xfrm>
          <a:prstGeom prst="rect">
            <a:avLst/>
          </a:prstGeom>
          <a:noFill/>
          <a:ln w="57150">
            <a:solidFill>
              <a:srgbClr val="67F6F9"/>
            </a:solidFill>
          </a:ln>
        </p:spPr>
        <p:txBody>
          <a:bodyPr wrap="square">
            <a:spAutoFit/>
          </a:bodyPr>
          <a:lstStyle/>
          <a:p>
            <a:r>
              <a:rPr lang="ru-RU" dirty="0">
                <a:solidFill>
                  <a:srgbClr val="000000"/>
                </a:solidFill>
                <a:latin typeface="YS Text"/>
              </a:rPr>
              <a:t>Функциональная классификация бюджетных расходов отражает направление средств на выполнение конкретных функций органов местного</a:t>
            </a:r>
          </a:p>
          <a:p>
            <a:r>
              <a:rPr lang="ru-RU" dirty="0">
                <a:solidFill>
                  <a:srgbClr val="000000"/>
                </a:solidFill>
                <a:latin typeface="YS Text"/>
              </a:rPr>
              <a:t>самоуправления</a:t>
            </a:r>
            <a:endParaRPr lang="ru-RU" b="0" i="0" dirty="0">
              <a:solidFill>
                <a:srgbClr val="000000"/>
              </a:solidFill>
              <a:effectLst/>
              <a:latin typeface="YS Text"/>
            </a:endParaRPr>
          </a:p>
        </p:txBody>
      </p:sp>
      <p:sp>
        <p:nvSpPr>
          <p:cNvPr id="16" name="Прямоугольник 15"/>
          <p:cNvSpPr/>
          <p:nvPr/>
        </p:nvSpPr>
        <p:spPr>
          <a:xfrm>
            <a:off x="8332341" y="3861083"/>
            <a:ext cx="3082248" cy="2585323"/>
          </a:xfrm>
          <a:prstGeom prst="rect">
            <a:avLst/>
          </a:prstGeom>
          <a:noFill/>
          <a:ln w="57150">
            <a:solidFill>
              <a:schemeClr val="accent5">
                <a:lumMod val="60000"/>
                <a:lumOff val="40000"/>
              </a:schemeClr>
            </a:solidFill>
          </a:ln>
        </p:spPr>
        <p:txBody>
          <a:bodyPr wrap="square">
            <a:spAutoFit/>
          </a:bodyPr>
          <a:lstStyle/>
          <a:p>
            <a:r>
              <a:rPr lang="ru-RU" dirty="0">
                <a:solidFill>
                  <a:srgbClr val="000000"/>
                </a:solidFill>
                <a:latin typeface="YS Text"/>
              </a:rPr>
              <a:t>Ведомственная структура включает в себя группировку</a:t>
            </a:r>
          </a:p>
          <a:p>
            <a:r>
              <a:rPr lang="ru-RU" dirty="0">
                <a:solidFill>
                  <a:srgbClr val="000000"/>
                </a:solidFill>
                <a:latin typeface="YS Text"/>
              </a:rPr>
              <a:t>расходов бюджета, которая отражает распределение</a:t>
            </a:r>
          </a:p>
          <a:p>
            <a:r>
              <a:rPr lang="ru-RU" dirty="0">
                <a:solidFill>
                  <a:srgbClr val="000000"/>
                </a:solidFill>
                <a:latin typeface="YS Text"/>
              </a:rPr>
              <a:t>бюджетных средств по главным Распорядителям средств бюджета</a:t>
            </a:r>
            <a:endParaRPr lang="ru-RU" b="0" i="0" dirty="0">
              <a:solidFill>
                <a:srgbClr val="000000"/>
              </a:solidFill>
              <a:effectLst/>
              <a:latin typeface="YS Text"/>
            </a:endParaRPr>
          </a:p>
        </p:txBody>
      </p:sp>
      <p:sp>
        <p:nvSpPr>
          <p:cNvPr id="17" name="Прямоугольник 16"/>
          <p:cNvSpPr/>
          <p:nvPr/>
        </p:nvSpPr>
        <p:spPr>
          <a:xfrm>
            <a:off x="4053615" y="4630417"/>
            <a:ext cx="3711991" cy="1754326"/>
          </a:xfrm>
          <a:prstGeom prst="rect">
            <a:avLst/>
          </a:prstGeom>
          <a:ln w="57150">
            <a:solidFill>
              <a:srgbClr val="FFFF00"/>
            </a:solidFill>
          </a:ln>
        </p:spPr>
        <p:txBody>
          <a:bodyPr wrap="square">
            <a:spAutoFit/>
          </a:bodyPr>
          <a:lstStyle/>
          <a:p>
            <a:r>
              <a:rPr lang="ru-RU" dirty="0">
                <a:solidFill>
                  <a:srgbClr val="000000"/>
                </a:solidFill>
                <a:latin typeface="YS Text"/>
              </a:rPr>
              <a:t>Документ, определяющий цели и задачи муниципальной политики в определенной сфере, способы их достижения и примерные</a:t>
            </a:r>
          </a:p>
          <a:p>
            <a:r>
              <a:rPr lang="ru-RU" dirty="0">
                <a:solidFill>
                  <a:srgbClr val="000000"/>
                </a:solidFill>
                <a:latin typeface="YS Text"/>
              </a:rPr>
              <a:t>объемы используемых финансов</a:t>
            </a:r>
            <a:endParaRPr lang="ru-RU" b="0" i="0" dirty="0">
              <a:solidFill>
                <a:srgbClr val="000000"/>
              </a:solidFill>
              <a:effectLst/>
              <a:latin typeface="YS Text"/>
            </a:endParaRPr>
          </a:p>
        </p:txBody>
      </p:sp>
      <p:sp>
        <p:nvSpPr>
          <p:cNvPr id="5" name="Номер слайда 4"/>
          <p:cNvSpPr>
            <a:spLocks noGrp="1"/>
          </p:cNvSpPr>
          <p:nvPr>
            <p:ph type="sldNum" sz="quarter" idx="12"/>
          </p:nvPr>
        </p:nvSpPr>
        <p:spPr>
          <a:xfrm>
            <a:off x="-281576" y="6446406"/>
            <a:ext cx="1052887" cy="276999"/>
          </a:xfrm>
        </p:spPr>
        <p:txBody>
          <a:bodyPr/>
          <a:lstStyle/>
          <a:p>
            <a:fld id="{70513BE8-C78F-45D0-83F1-20C75CE82E68}" type="slidenum">
              <a:rPr lang="ru-RU" smtClean="0"/>
              <a:t>40</a:t>
            </a:fld>
            <a:endParaRPr lang="ru-RU" dirty="0"/>
          </a:p>
        </p:txBody>
      </p:sp>
    </p:spTree>
    <p:extLst>
      <p:ext uri="{BB962C8B-B14F-4D97-AF65-F5344CB8AC3E}">
        <p14:creationId xmlns:p14="http://schemas.microsoft.com/office/powerpoint/2010/main" val="359905052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Таблица 8"/>
          <p:cNvGraphicFramePr>
            <a:graphicFrameLocks noGrp="1"/>
          </p:cNvGraphicFramePr>
          <p:nvPr>
            <p:extLst>
              <p:ext uri="{D42A27DB-BD31-4B8C-83A1-F6EECF244321}">
                <p14:modId xmlns:p14="http://schemas.microsoft.com/office/powerpoint/2010/main" val="574516966"/>
              </p:ext>
            </p:extLst>
          </p:nvPr>
        </p:nvGraphicFramePr>
        <p:xfrm>
          <a:off x="1086775" y="1007342"/>
          <a:ext cx="9865476" cy="5580632"/>
        </p:xfrm>
        <a:graphic>
          <a:graphicData uri="http://schemas.openxmlformats.org/drawingml/2006/table">
            <a:tbl>
              <a:tblPr firstRow="1" bandRow="1">
                <a:tableStyleId>{5C22544A-7EE6-4342-B048-85BDC9FD1C3A}</a:tableStyleId>
              </a:tblPr>
              <a:tblGrid>
                <a:gridCol w="1275467">
                  <a:extLst>
                    <a:ext uri="{9D8B030D-6E8A-4147-A177-3AD203B41FA5}">
                      <a16:colId xmlns:a16="http://schemas.microsoft.com/office/drawing/2014/main" val="20000"/>
                    </a:ext>
                  </a:extLst>
                </a:gridCol>
                <a:gridCol w="3320879">
                  <a:extLst>
                    <a:ext uri="{9D8B030D-6E8A-4147-A177-3AD203B41FA5}">
                      <a16:colId xmlns:a16="http://schemas.microsoft.com/office/drawing/2014/main" val="20001"/>
                    </a:ext>
                  </a:extLst>
                </a:gridCol>
                <a:gridCol w="1306213">
                  <a:extLst>
                    <a:ext uri="{9D8B030D-6E8A-4147-A177-3AD203B41FA5}">
                      <a16:colId xmlns:a16="http://schemas.microsoft.com/office/drawing/2014/main" val="20002"/>
                    </a:ext>
                  </a:extLst>
                </a:gridCol>
                <a:gridCol w="1261935">
                  <a:extLst>
                    <a:ext uri="{9D8B030D-6E8A-4147-A177-3AD203B41FA5}">
                      <a16:colId xmlns:a16="http://schemas.microsoft.com/office/drawing/2014/main" val="20003"/>
                    </a:ext>
                  </a:extLst>
                </a:gridCol>
                <a:gridCol w="1328352">
                  <a:extLst>
                    <a:ext uri="{9D8B030D-6E8A-4147-A177-3AD203B41FA5}">
                      <a16:colId xmlns:a16="http://schemas.microsoft.com/office/drawing/2014/main" val="20004"/>
                    </a:ext>
                  </a:extLst>
                </a:gridCol>
                <a:gridCol w="1372630">
                  <a:extLst>
                    <a:ext uri="{9D8B030D-6E8A-4147-A177-3AD203B41FA5}">
                      <a16:colId xmlns:a16="http://schemas.microsoft.com/office/drawing/2014/main" val="20005"/>
                    </a:ext>
                  </a:extLst>
                </a:gridCol>
              </a:tblGrid>
              <a:tr h="950174">
                <a:tc>
                  <a:txBody>
                    <a:bodyPr/>
                    <a:lstStyle/>
                    <a:p>
                      <a:pPr algn="ctr"/>
                      <a:endParaRPr lang="ru-RU" dirty="0">
                        <a:latin typeface="Times New Roman" panose="02020603050405020304" pitchFamily="18" charset="0"/>
                        <a:cs typeface="Times New Roman" panose="02020603050405020304" pitchFamily="18" charset="0"/>
                      </a:endParaRPr>
                    </a:p>
                    <a:p>
                      <a:pPr algn="ctr"/>
                      <a:r>
                        <a:rPr lang="ru-RU" dirty="0">
                          <a:latin typeface="Times New Roman" panose="02020603050405020304" pitchFamily="18" charset="0"/>
                          <a:cs typeface="Times New Roman" panose="02020603050405020304" pitchFamily="18" charset="0"/>
                        </a:rPr>
                        <a:t>Раздел</a:t>
                      </a:r>
                    </a:p>
                  </a:txBody>
                  <a:tcPr/>
                </a:tc>
                <a:tc>
                  <a:txBody>
                    <a:bodyPr/>
                    <a:lstStyle/>
                    <a:p>
                      <a:pPr algn="ctr"/>
                      <a:endParaRPr lang="ru-RU" dirty="0">
                        <a:latin typeface="Times New Roman" panose="02020603050405020304" pitchFamily="18" charset="0"/>
                        <a:cs typeface="Times New Roman" panose="02020603050405020304" pitchFamily="18" charset="0"/>
                      </a:endParaRPr>
                    </a:p>
                    <a:p>
                      <a:pPr algn="ctr"/>
                      <a:r>
                        <a:rPr lang="ru-RU" dirty="0">
                          <a:latin typeface="Times New Roman" panose="02020603050405020304" pitchFamily="18" charset="0"/>
                          <a:cs typeface="Times New Roman" panose="02020603050405020304" pitchFamily="18" charset="0"/>
                        </a:rPr>
                        <a:t>Наименование</a:t>
                      </a:r>
                    </a:p>
                  </a:txBody>
                  <a:tcPr/>
                </a:tc>
                <a:tc>
                  <a:txBody>
                    <a:bodyPr/>
                    <a:lstStyle/>
                    <a:p>
                      <a:pPr algn="ctr"/>
                      <a:r>
                        <a:rPr lang="ru-RU" dirty="0">
                          <a:latin typeface="Times New Roman" panose="02020603050405020304" pitchFamily="18" charset="0"/>
                          <a:cs typeface="Times New Roman" panose="02020603050405020304" pitchFamily="18" charset="0"/>
                        </a:rPr>
                        <a:t>Оценка 2024 год, тыс.руб.</a:t>
                      </a:r>
                    </a:p>
                  </a:txBody>
                  <a:tcPr/>
                </a:tc>
                <a:tc>
                  <a:txBody>
                    <a:bodyPr/>
                    <a:lstStyle/>
                    <a:p>
                      <a:pPr algn="ctr"/>
                      <a:r>
                        <a:rPr lang="ru-RU" dirty="0">
                          <a:latin typeface="Times New Roman" panose="02020603050405020304" pitchFamily="18" charset="0"/>
                          <a:cs typeface="Times New Roman" panose="02020603050405020304" pitchFamily="18" charset="0"/>
                        </a:rPr>
                        <a:t>Прогноз </a:t>
                      </a:r>
                    </a:p>
                    <a:p>
                      <a:pPr algn="ctr"/>
                      <a:r>
                        <a:rPr lang="ru-RU" dirty="0">
                          <a:latin typeface="Times New Roman" panose="02020603050405020304" pitchFamily="18" charset="0"/>
                          <a:cs typeface="Times New Roman" panose="02020603050405020304" pitchFamily="18" charset="0"/>
                        </a:rPr>
                        <a:t>2025 год, тыс.руб.</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dirty="0">
                          <a:latin typeface="Times New Roman" panose="02020603050405020304" pitchFamily="18" charset="0"/>
                          <a:cs typeface="Times New Roman" panose="02020603050405020304" pitchFamily="18" charset="0"/>
                        </a:rPr>
                        <a:t>Прогноз </a:t>
                      </a:r>
                    </a:p>
                    <a:p>
                      <a:pPr marL="0" marR="0" indent="0" algn="ctr" defTabSz="457200" rtl="0" eaLnBrk="1" fontAlgn="auto" latinLnBrk="0" hangingPunct="1">
                        <a:lnSpc>
                          <a:spcPct val="100000"/>
                        </a:lnSpc>
                        <a:spcBef>
                          <a:spcPts val="0"/>
                        </a:spcBef>
                        <a:spcAft>
                          <a:spcPts val="0"/>
                        </a:spcAft>
                        <a:buClrTx/>
                        <a:buSzTx/>
                        <a:buFontTx/>
                        <a:buNone/>
                        <a:tabLst/>
                        <a:defRPr/>
                      </a:pPr>
                      <a:r>
                        <a:rPr lang="ru-RU" dirty="0">
                          <a:latin typeface="Times New Roman" panose="02020603050405020304" pitchFamily="18" charset="0"/>
                          <a:cs typeface="Times New Roman" panose="02020603050405020304" pitchFamily="18" charset="0"/>
                        </a:rPr>
                        <a:t>2026</a:t>
                      </a:r>
                      <a:r>
                        <a:rPr lang="ru-RU" baseline="0"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год, тыс.руб.</a:t>
                      </a:r>
                    </a:p>
                    <a:p>
                      <a:pPr algn="ctr"/>
                      <a:endParaRPr lang="ru-RU" dirty="0">
                        <a:latin typeface="Times New Roman" panose="02020603050405020304" pitchFamily="18" charset="0"/>
                        <a:cs typeface="Times New Roman" panose="02020603050405020304" pitchFamily="18" charset="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dirty="0">
                          <a:latin typeface="Times New Roman" panose="02020603050405020304" pitchFamily="18" charset="0"/>
                          <a:cs typeface="Times New Roman" panose="02020603050405020304" pitchFamily="18" charset="0"/>
                        </a:rPr>
                        <a:t>Прогноз </a:t>
                      </a:r>
                    </a:p>
                    <a:p>
                      <a:pPr marL="0" marR="0" indent="0" algn="ctr" defTabSz="457200" rtl="0" eaLnBrk="1" fontAlgn="auto" latinLnBrk="0" hangingPunct="1">
                        <a:lnSpc>
                          <a:spcPct val="100000"/>
                        </a:lnSpc>
                        <a:spcBef>
                          <a:spcPts val="0"/>
                        </a:spcBef>
                        <a:spcAft>
                          <a:spcPts val="0"/>
                        </a:spcAft>
                        <a:buClrTx/>
                        <a:buSzTx/>
                        <a:buFontTx/>
                        <a:buNone/>
                        <a:tabLst/>
                        <a:defRPr/>
                      </a:pPr>
                      <a:r>
                        <a:rPr lang="ru-RU" dirty="0">
                          <a:latin typeface="Times New Roman" panose="02020603050405020304" pitchFamily="18" charset="0"/>
                          <a:cs typeface="Times New Roman" panose="02020603050405020304" pitchFamily="18" charset="0"/>
                        </a:rPr>
                        <a:t>2027</a:t>
                      </a:r>
                      <a:r>
                        <a:rPr lang="ru-RU" baseline="0"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год, тыс.руб.</a:t>
                      </a:r>
                    </a:p>
                    <a:p>
                      <a:pPr algn="ctr"/>
                      <a:endParaRPr lang="ru-RU"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0"/>
                  </a:ext>
                </a:extLst>
              </a:tr>
              <a:tr h="385348">
                <a:tc>
                  <a:txBody>
                    <a:bodyPr/>
                    <a:lstStyle/>
                    <a:p>
                      <a:pPr algn="ctr"/>
                      <a:r>
                        <a:rPr lang="ru-RU" sz="1400" dirty="0">
                          <a:latin typeface="Times New Roman" panose="02020603050405020304" pitchFamily="18" charset="0"/>
                          <a:cs typeface="Times New Roman" panose="02020603050405020304" pitchFamily="18" charset="0"/>
                        </a:rPr>
                        <a:t>01</a:t>
                      </a:r>
                    </a:p>
                  </a:txBody>
                  <a:tcPr/>
                </a:tc>
                <a:tc>
                  <a:txBody>
                    <a:bodyPr/>
                    <a:lstStyle/>
                    <a:p>
                      <a:r>
                        <a:rPr lang="ru-RU" sz="1400" dirty="0">
                          <a:latin typeface="Times New Roman" panose="02020603050405020304" pitchFamily="18" charset="0"/>
                          <a:cs typeface="Times New Roman" panose="02020603050405020304" pitchFamily="18" charset="0"/>
                        </a:rPr>
                        <a:t>Общегосударственные</a:t>
                      </a:r>
                      <a:r>
                        <a:rPr lang="ru-RU" sz="1400" baseline="0" dirty="0">
                          <a:latin typeface="Times New Roman" panose="02020603050405020304" pitchFamily="18" charset="0"/>
                          <a:cs typeface="Times New Roman" panose="02020603050405020304" pitchFamily="18" charset="0"/>
                        </a:rPr>
                        <a:t> вопросы</a:t>
                      </a:r>
                      <a:endParaRPr lang="ru-RU" sz="1400" dirty="0">
                        <a:latin typeface="Times New Roman" panose="02020603050405020304" pitchFamily="18" charset="0"/>
                        <a:cs typeface="Times New Roman" panose="02020603050405020304" pitchFamily="18" charset="0"/>
                      </a:endParaRPr>
                    </a:p>
                  </a:txBody>
                  <a:tcPr/>
                </a:tc>
                <a:tc>
                  <a:txBody>
                    <a:bodyPr/>
                    <a:lstStyle/>
                    <a:p>
                      <a:pPr algn="ctr"/>
                      <a:r>
                        <a:rPr lang="ru-RU" dirty="0">
                          <a:latin typeface="Times New Roman" panose="02020603050405020304" pitchFamily="18" charset="0"/>
                          <a:cs typeface="Times New Roman" panose="02020603050405020304" pitchFamily="18" charset="0"/>
                        </a:rPr>
                        <a:t>50 558,9</a:t>
                      </a:r>
                    </a:p>
                  </a:txBody>
                  <a:tcPr/>
                </a:tc>
                <a:tc>
                  <a:txBody>
                    <a:bodyPr/>
                    <a:lstStyle/>
                    <a:p>
                      <a:pPr algn="ctr"/>
                      <a:r>
                        <a:rPr lang="ru-RU" dirty="0">
                          <a:latin typeface="Times New Roman" panose="02020603050405020304" pitchFamily="18" charset="0"/>
                          <a:cs typeface="Times New Roman" panose="02020603050405020304" pitchFamily="18" charset="0"/>
                        </a:rPr>
                        <a:t>39 047,1</a:t>
                      </a:r>
                    </a:p>
                  </a:txBody>
                  <a:tcPr/>
                </a:tc>
                <a:tc>
                  <a:txBody>
                    <a:bodyPr/>
                    <a:lstStyle/>
                    <a:p>
                      <a:pPr algn="ctr"/>
                      <a:r>
                        <a:rPr lang="ru-RU" dirty="0">
                          <a:latin typeface="Times New Roman" panose="02020603050405020304" pitchFamily="18" charset="0"/>
                          <a:cs typeface="Times New Roman" panose="02020603050405020304" pitchFamily="18" charset="0"/>
                        </a:rPr>
                        <a:t>38 080,6</a:t>
                      </a:r>
                    </a:p>
                  </a:txBody>
                  <a:tcPr/>
                </a:tc>
                <a:tc>
                  <a:txBody>
                    <a:bodyPr/>
                    <a:lstStyle/>
                    <a:p>
                      <a:pPr algn="ctr"/>
                      <a:r>
                        <a:rPr lang="ru-RU" dirty="0">
                          <a:latin typeface="Times New Roman" panose="02020603050405020304" pitchFamily="18" charset="0"/>
                          <a:cs typeface="Times New Roman" panose="02020603050405020304" pitchFamily="18" charset="0"/>
                        </a:rPr>
                        <a:t>44 398,7</a:t>
                      </a:r>
                    </a:p>
                  </a:txBody>
                  <a:tcPr/>
                </a:tc>
                <a:extLst>
                  <a:ext uri="{0D108BD9-81ED-4DB2-BD59-A6C34878D82A}">
                    <a16:rowId xmlns:a16="http://schemas.microsoft.com/office/drawing/2014/main" val="10001"/>
                  </a:ext>
                </a:extLst>
              </a:tr>
              <a:tr h="538432">
                <a:tc>
                  <a:txBody>
                    <a:bodyPr/>
                    <a:lstStyle/>
                    <a:p>
                      <a:pPr algn="ctr"/>
                      <a:r>
                        <a:rPr lang="ru-RU" sz="1400" dirty="0">
                          <a:latin typeface="Times New Roman" panose="02020603050405020304" pitchFamily="18" charset="0"/>
                          <a:cs typeface="Times New Roman" panose="02020603050405020304" pitchFamily="18" charset="0"/>
                        </a:rPr>
                        <a:t>03</a:t>
                      </a:r>
                    </a:p>
                  </a:txBody>
                  <a:tcPr/>
                </a:tc>
                <a:tc>
                  <a:txBody>
                    <a:bodyPr/>
                    <a:lstStyle/>
                    <a:p>
                      <a:r>
                        <a:rPr lang="ru-RU" sz="1400" dirty="0">
                          <a:latin typeface="Times New Roman" panose="02020603050405020304" pitchFamily="18" charset="0"/>
                          <a:cs typeface="Times New Roman" panose="02020603050405020304" pitchFamily="18" charset="0"/>
                        </a:rPr>
                        <a:t>Национальная безопасность и правоохранительная</a:t>
                      </a:r>
                      <a:r>
                        <a:rPr lang="ru-RU" sz="1400" baseline="0" dirty="0">
                          <a:latin typeface="Times New Roman" panose="02020603050405020304" pitchFamily="18" charset="0"/>
                          <a:cs typeface="Times New Roman" panose="02020603050405020304" pitchFamily="18" charset="0"/>
                        </a:rPr>
                        <a:t> </a:t>
                      </a:r>
                      <a:r>
                        <a:rPr lang="ru-RU" sz="1400" dirty="0">
                          <a:latin typeface="Times New Roman" panose="02020603050405020304" pitchFamily="18" charset="0"/>
                          <a:cs typeface="Times New Roman" panose="02020603050405020304" pitchFamily="18" charset="0"/>
                        </a:rPr>
                        <a:t>деятельность</a:t>
                      </a:r>
                    </a:p>
                  </a:txBody>
                  <a:tcPr/>
                </a:tc>
                <a:tc>
                  <a:txBody>
                    <a:bodyPr/>
                    <a:lstStyle/>
                    <a:p>
                      <a:pPr algn="ctr"/>
                      <a:r>
                        <a:rPr lang="ru-RU" dirty="0">
                          <a:latin typeface="Times New Roman" panose="02020603050405020304" pitchFamily="18" charset="0"/>
                          <a:cs typeface="Times New Roman" panose="02020603050405020304" pitchFamily="18" charset="0"/>
                        </a:rPr>
                        <a:t>25 702,4</a:t>
                      </a:r>
                    </a:p>
                  </a:txBody>
                  <a:tcPr/>
                </a:tc>
                <a:tc>
                  <a:txBody>
                    <a:bodyPr/>
                    <a:lstStyle/>
                    <a:p>
                      <a:pPr algn="ctr"/>
                      <a:r>
                        <a:rPr lang="ru-RU" dirty="0">
                          <a:latin typeface="Times New Roman" panose="02020603050405020304" pitchFamily="18" charset="0"/>
                          <a:cs typeface="Times New Roman" panose="02020603050405020304" pitchFamily="18" charset="0"/>
                        </a:rPr>
                        <a:t>3 586,0</a:t>
                      </a:r>
                    </a:p>
                  </a:txBody>
                  <a:tcPr/>
                </a:tc>
                <a:tc>
                  <a:txBody>
                    <a:bodyPr/>
                    <a:lstStyle/>
                    <a:p>
                      <a:pPr algn="ctr"/>
                      <a:r>
                        <a:rPr lang="ru-RU" dirty="0">
                          <a:latin typeface="Times New Roman" panose="02020603050405020304" pitchFamily="18" charset="0"/>
                          <a:cs typeface="Times New Roman" panose="02020603050405020304" pitchFamily="18" charset="0"/>
                        </a:rPr>
                        <a:t>3 586,0</a:t>
                      </a:r>
                    </a:p>
                  </a:txBody>
                  <a:tcPr/>
                </a:tc>
                <a:tc>
                  <a:txBody>
                    <a:bodyPr/>
                    <a:lstStyle/>
                    <a:p>
                      <a:pPr algn="ctr"/>
                      <a:r>
                        <a:rPr lang="ru-RU" dirty="0">
                          <a:latin typeface="Times New Roman" panose="02020603050405020304" pitchFamily="18" charset="0"/>
                          <a:cs typeface="Times New Roman" panose="02020603050405020304" pitchFamily="18" charset="0"/>
                        </a:rPr>
                        <a:t>3 586,0</a:t>
                      </a:r>
                    </a:p>
                  </a:txBody>
                  <a:tcPr/>
                </a:tc>
                <a:extLst>
                  <a:ext uri="{0D108BD9-81ED-4DB2-BD59-A6C34878D82A}">
                    <a16:rowId xmlns:a16="http://schemas.microsoft.com/office/drawing/2014/main" val="10002"/>
                  </a:ext>
                </a:extLst>
              </a:tr>
              <a:tr h="385348">
                <a:tc>
                  <a:txBody>
                    <a:bodyPr/>
                    <a:lstStyle/>
                    <a:p>
                      <a:pPr algn="ctr"/>
                      <a:r>
                        <a:rPr lang="ru-RU" sz="1400" dirty="0">
                          <a:latin typeface="Times New Roman" panose="02020603050405020304" pitchFamily="18" charset="0"/>
                          <a:cs typeface="Times New Roman" panose="02020603050405020304" pitchFamily="18" charset="0"/>
                        </a:rPr>
                        <a:t>04</a:t>
                      </a:r>
                    </a:p>
                  </a:txBody>
                  <a:tcPr/>
                </a:tc>
                <a:tc>
                  <a:txBody>
                    <a:bodyPr/>
                    <a:lstStyle/>
                    <a:p>
                      <a:r>
                        <a:rPr lang="ru-RU" sz="1400" dirty="0">
                          <a:latin typeface="Times New Roman" panose="02020603050405020304" pitchFamily="18" charset="0"/>
                          <a:cs typeface="Times New Roman" panose="02020603050405020304" pitchFamily="18" charset="0"/>
                        </a:rPr>
                        <a:t>Национальная</a:t>
                      </a:r>
                      <a:r>
                        <a:rPr lang="ru-RU" sz="1400" baseline="0" dirty="0">
                          <a:latin typeface="Times New Roman" panose="02020603050405020304" pitchFamily="18" charset="0"/>
                          <a:cs typeface="Times New Roman" panose="02020603050405020304" pitchFamily="18" charset="0"/>
                        </a:rPr>
                        <a:t> экономика</a:t>
                      </a:r>
                      <a:endParaRPr lang="ru-RU" sz="1400" dirty="0">
                        <a:latin typeface="Times New Roman" panose="02020603050405020304" pitchFamily="18" charset="0"/>
                        <a:cs typeface="Times New Roman" panose="02020603050405020304" pitchFamily="18" charset="0"/>
                      </a:endParaRPr>
                    </a:p>
                  </a:txBody>
                  <a:tcPr/>
                </a:tc>
                <a:tc>
                  <a:txBody>
                    <a:bodyPr/>
                    <a:lstStyle/>
                    <a:p>
                      <a:pPr algn="ctr"/>
                      <a:r>
                        <a:rPr lang="ru-RU" dirty="0">
                          <a:latin typeface="Times New Roman" panose="02020603050405020304" pitchFamily="18" charset="0"/>
                          <a:cs typeface="Times New Roman" panose="02020603050405020304" pitchFamily="18" charset="0"/>
                        </a:rPr>
                        <a:t>36 444,5</a:t>
                      </a:r>
                    </a:p>
                  </a:txBody>
                  <a:tcPr/>
                </a:tc>
                <a:tc>
                  <a:txBody>
                    <a:bodyPr/>
                    <a:lstStyle/>
                    <a:p>
                      <a:pPr algn="ctr"/>
                      <a:r>
                        <a:rPr lang="ru-RU" dirty="0">
                          <a:latin typeface="Times New Roman" panose="02020603050405020304" pitchFamily="18" charset="0"/>
                          <a:cs typeface="Times New Roman" panose="02020603050405020304" pitchFamily="18" charset="0"/>
                        </a:rPr>
                        <a:t>17 180,6</a:t>
                      </a:r>
                    </a:p>
                  </a:txBody>
                  <a:tcPr/>
                </a:tc>
                <a:tc>
                  <a:txBody>
                    <a:bodyPr/>
                    <a:lstStyle/>
                    <a:p>
                      <a:pPr algn="ctr"/>
                      <a:r>
                        <a:rPr lang="ru-RU" dirty="0">
                          <a:latin typeface="Times New Roman" panose="02020603050405020304" pitchFamily="18" charset="0"/>
                          <a:cs typeface="Times New Roman" panose="02020603050405020304" pitchFamily="18" charset="0"/>
                        </a:rPr>
                        <a:t>17 147,3</a:t>
                      </a:r>
                    </a:p>
                  </a:txBody>
                  <a:tcPr/>
                </a:tc>
                <a:tc>
                  <a:txBody>
                    <a:bodyPr/>
                    <a:lstStyle/>
                    <a:p>
                      <a:pPr algn="ctr"/>
                      <a:r>
                        <a:rPr lang="ru-RU" dirty="0">
                          <a:latin typeface="Times New Roman" panose="02020603050405020304" pitchFamily="18" charset="0"/>
                          <a:cs typeface="Times New Roman" panose="02020603050405020304" pitchFamily="18" charset="0"/>
                        </a:rPr>
                        <a:t>22 129,9</a:t>
                      </a:r>
                    </a:p>
                  </a:txBody>
                  <a:tcPr/>
                </a:tc>
                <a:extLst>
                  <a:ext uri="{0D108BD9-81ED-4DB2-BD59-A6C34878D82A}">
                    <a16:rowId xmlns:a16="http://schemas.microsoft.com/office/drawing/2014/main" val="10003"/>
                  </a:ext>
                </a:extLst>
              </a:tr>
              <a:tr h="385348">
                <a:tc>
                  <a:txBody>
                    <a:bodyPr/>
                    <a:lstStyle/>
                    <a:p>
                      <a:pPr algn="ctr"/>
                      <a:r>
                        <a:rPr lang="ru-RU" sz="1400" dirty="0">
                          <a:latin typeface="Times New Roman" panose="02020603050405020304" pitchFamily="18" charset="0"/>
                          <a:cs typeface="Times New Roman" panose="02020603050405020304" pitchFamily="18" charset="0"/>
                        </a:rPr>
                        <a:t>05</a:t>
                      </a:r>
                    </a:p>
                  </a:txBody>
                  <a:tcPr/>
                </a:tc>
                <a:tc>
                  <a:txBody>
                    <a:bodyPr/>
                    <a:lstStyle/>
                    <a:p>
                      <a:r>
                        <a:rPr lang="ru-RU" sz="1400" dirty="0">
                          <a:latin typeface="Times New Roman" panose="02020603050405020304" pitchFamily="18" charset="0"/>
                          <a:cs typeface="Times New Roman" panose="02020603050405020304" pitchFamily="18" charset="0"/>
                        </a:rPr>
                        <a:t>Жилищно-коммунальное</a:t>
                      </a:r>
                      <a:r>
                        <a:rPr lang="ru-RU" sz="1400" baseline="0" dirty="0">
                          <a:latin typeface="Times New Roman" panose="02020603050405020304" pitchFamily="18" charset="0"/>
                          <a:cs typeface="Times New Roman" panose="02020603050405020304" pitchFamily="18" charset="0"/>
                        </a:rPr>
                        <a:t> хозяйство</a:t>
                      </a:r>
                      <a:endParaRPr lang="ru-RU" sz="1400" dirty="0">
                        <a:latin typeface="Times New Roman" panose="02020603050405020304" pitchFamily="18" charset="0"/>
                        <a:cs typeface="Times New Roman" panose="02020603050405020304" pitchFamily="18" charset="0"/>
                      </a:endParaRPr>
                    </a:p>
                  </a:txBody>
                  <a:tcPr/>
                </a:tc>
                <a:tc>
                  <a:txBody>
                    <a:bodyPr/>
                    <a:lstStyle/>
                    <a:p>
                      <a:pPr algn="ctr"/>
                      <a:r>
                        <a:rPr lang="ru-RU" dirty="0">
                          <a:latin typeface="Times New Roman" panose="02020603050405020304" pitchFamily="18" charset="0"/>
                          <a:cs typeface="Times New Roman" panose="02020603050405020304" pitchFamily="18" charset="0"/>
                        </a:rPr>
                        <a:t>158,4</a:t>
                      </a:r>
                    </a:p>
                  </a:txBody>
                  <a:tcPr/>
                </a:tc>
                <a:tc>
                  <a:txBody>
                    <a:bodyPr/>
                    <a:lstStyle/>
                    <a:p>
                      <a:pPr algn="ctr"/>
                      <a:r>
                        <a:rPr lang="ru-RU" dirty="0">
                          <a:latin typeface="Times New Roman" panose="02020603050405020304" pitchFamily="18" charset="0"/>
                          <a:cs typeface="Times New Roman" panose="02020603050405020304" pitchFamily="18" charset="0"/>
                        </a:rPr>
                        <a:t>318,2</a:t>
                      </a:r>
                    </a:p>
                  </a:txBody>
                  <a:tcPr/>
                </a:tc>
                <a:tc>
                  <a:txBody>
                    <a:bodyPr/>
                    <a:lstStyle/>
                    <a:p>
                      <a:pPr algn="ctr"/>
                      <a:r>
                        <a:rPr lang="ru-RU" dirty="0">
                          <a:latin typeface="Times New Roman" panose="02020603050405020304" pitchFamily="18" charset="0"/>
                          <a:cs typeface="Times New Roman" panose="02020603050405020304" pitchFamily="18" charset="0"/>
                        </a:rPr>
                        <a:t>0</a:t>
                      </a:r>
                    </a:p>
                  </a:txBody>
                  <a:tcPr/>
                </a:tc>
                <a:tc>
                  <a:txBody>
                    <a:bodyPr/>
                    <a:lstStyle/>
                    <a:p>
                      <a:pPr algn="ctr"/>
                      <a:r>
                        <a:rPr lang="ru-RU" dirty="0">
                          <a:latin typeface="Times New Roman" panose="02020603050405020304" pitchFamily="18" charset="0"/>
                          <a:cs typeface="Times New Roman" panose="02020603050405020304" pitchFamily="18" charset="0"/>
                        </a:rPr>
                        <a:t>0</a:t>
                      </a:r>
                    </a:p>
                  </a:txBody>
                  <a:tcPr/>
                </a:tc>
                <a:extLst>
                  <a:ext uri="{0D108BD9-81ED-4DB2-BD59-A6C34878D82A}">
                    <a16:rowId xmlns:a16="http://schemas.microsoft.com/office/drawing/2014/main" val="10004"/>
                  </a:ext>
                </a:extLst>
              </a:tr>
              <a:tr h="385348">
                <a:tc>
                  <a:txBody>
                    <a:bodyPr/>
                    <a:lstStyle/>
                    <a:p>
                      <a:pPr algn="ctr"/>
                      <a:r>
                        <a:rPr lang="ru-RU" sz="1400" dirty="0">
                          <a:latin typeface="Times New Roman" panose="02020603050405020304" pitchFamily="18" charset="0"/>
                          <a:cs typeface="Times New Roman" panose="02020603050405020304" pitchFamily="18" charset="0"/>
                        </a:rPr>
                        <a:t>07</a:t>
                      </a:r>
                    </a:p>
                  </a:txBody>
                  <a:tcPr/>
                </a:tc>
                <a:tc>
                  <a:txBody>
                    <a:bodyPr/>
                    <a:lstStyle/>
                    <a:p>
                      <a:r>
                        <a:rPr lang="ru-RU" sz="1400" dirty="0">
                          <a:latin typeface="Times New Roman" panose="02020603050405020304" pitchFamily="18" charset="0"/>
                          <a:cs typeface="Times New Roman" panose="02020603050405020304" pitchFamily="18" charset="0"/>
                        </a:rPr>
                        <a:t>Образование</a:t>
                      </a:r>
                    </a:p>
                  </a:txBody>
                  <a:tcPr/>
                </a:tc>
                <a:tc>
                  <a:txBody>
                    <a:bodyPr/>
                    <a:lstStyle/>
                    <a:p>
                      <a:pPr algn="ctr"/>
                      <a:r>
                        <a:rPr lang="ru-RU" dirty="0">
                          <a:latin typeface="Times New Roman" panose="02020603050405020304" pitchFamily="18" charset="0"/>
                          <a:cs typeface="Times New Roman" panose="02020603050405020304" pitchFamily="18" charset="0"/>
                        </a:rPr>
                        <a:t>323 294,4</a:t>
                      </a:r>
                    </a:p>
                  </a:txBody>
                  <a:tcPr/>
                </a:tc>
                <a:tc>
                  <a:txBody>
                    <a:bodyPr/>
                    <a:lstStyle/>
                    <a:p>
                      <a:pPr algn="ctr"/>
                      <a:r>
                        <a:rPr lang="ru-RU" dirty="0">
                          <a:latin typeface="Times New Roman" panose="02020603050405020304" pitchFamily="18" charset="0"/>
                          <a:cs typeface="Times New Roman" panose="02020603050405020304" pitchFamily="18" charset="0"/>
                        </a:rPr>
                        <a:t>282 832,9</a:t>
                      </a:r>
                    </a:p>
                  </a:txBody>
                  <a:tcPr/>
                </a:tc>
                <a:tc>
                  <a:txBody>
                    <a:bodyPr/>
                    <a:lstStyle/>
                    <a:p>
                      <a:pPr algn="ctr"/>
                      <a:r>
                        <a:rPr lang="ru-RU" dirty="0">
                          <a:latin typeface="Times New Roman" panose="02020603050405020304" pitchFamily="18" charset="0"/>
                          <a:cs typeface="Times New Roman" panose="02020603050405020304" pitchFamily="18" charset="0"/>
                        </a:rPr>
                        <a:t>277 406,7</a:t>
                      </a:r>
                    </a:p>
                  </a:txBody>
                  <a:tcPr/>
                </a:tc>
                <a:tc>
                  <a:txBody>
                    <a:bodyPr/>
                    <a:lstStyle/>
                    <a:p>
                      <a:pPr algn="ctr"/>
                      <a:r>
                        <a:rPr lang="ru-RU" dirty="0">
                          <a:latin typeface="Times New Roman" panose="02020603050405020304" pitchFamily="18" charset="0"/>
                          <a:cs typeface="Times New Roman" panose="02020603050405020304" pitchFamily="18" charset="0"/>
                        </a:rPr>
                        <a:t>277 858,9</a:t>
                      </a:r>
                    </a:p>
                  </a:txBody>
                  <a:tcPr/>
                </a:tc>
                <a:extLst>
                  <a:ext uri="{0D108BD9-81ED-4DB2-BD59-A6C34878D82A}">
                    <a16:rowId xmlns:a16="http://schemas.microsoft.com/office/drawing/2014/main" val="10005"/>
                  </a:ext>
                </a:extLst>
              </a:tr>
              <a:tr h="385348">
                <a:tc>
                  <a:txBody>
                    <a:bodyPr/>
                    <a:lstStyle/>
                    <a:p>
                      <a:pPr algn="ctr"/>
                      <a:r>
                        <a:rPr lang="ru-RU" sz="1400" dirty="0">
                          <a:latin typeface="Times New Roman" panose="02020603050405020304" pitchFamily="18" charset="0"/>
                          <a:cs typeface="Times New Roman" panose="02020603050405020304" pitchFamily="18" charset="0"/>
                        </a:rPr>
                        <a:t>08</a:t>
                      </a:r>
                    </a:p>
                  </a:txBody>
                  <a:tcPr/>
                </a:tc>
                <a:tc>
                  <a:txBody>
                    <a:bodyPr/>
                    <a:lstStyle/>
                    <a:p>
                      <a:r>
                        <a:rPr lang="ru-RU" sz="1400" dirty="0">
                          <a:latin typeface="Times New Roman" panose="02020603050405020304" pitchFamily="18" charset="0"/>
                          <a:cs typeface="Times New Roman" panose="02020603050405020304" pitchFamily="18" charset="0"/>
                        </a:rPr>
                        <a:t>Культура,</a:t>
                      </a:r>
                      <a:r>
                        <a:rPr lang="ru-RU" sz="1400" baseline="0" dirty="0">
                          <a:latin typeface="Times New Roman" panose="02020603050405020304" pitchFamily="18" charset="0"/>
                          <a:cs typeface="Times New Roman" panose="02020603050405020304" pitchFamily="18" charset="0"/>
                        </a:rPr>
                        <a:t> кинематография</a:t>
                      </a:r>
                      <a:endParaRPr lang="ru-RU" sz="1400" dirty="0">
                        <a:latin typeface="Times New Roman" panose="02020603050405020304" pitchFamily="18" charset="0"/>
                        <a:cs typeface="Times New Roman" panose="02020603050405020304" pitchFamily="18" charset="0"/>
                      </a:endParaRPr>
                    </a:p>
                  </a:txBody>
                  <a:tcPr/>
                </a:tc>
                <a:tc>
                  <a:txBody>
                    <a:bodyPr/>
                    <a:lstStyle/>
                    <a:p>
                      <a:pPr algn="ctr"/>
                      <a:r>
                        <a:rPr lang="ru-RU" dirty="0">
                          <a:latin typeface="Times New Roman" panose="02020603050405020304" pitchFamily="18" charset="0"/>
                          <a:cs typeface="Times New Roman" panose="02020603050405020304" pitchFamily="18" charset="0"/>
                        </a:rPr>
                        <a:t>43 517,2</a:t>
                      </a:r>
                    </a:p>
                  </a:txBody>
                  <a:tcPr/>
                </a:tc>
                <a:tc>
                  <a:txBody>
                    <a:bodyPr/>
                    <a:lstStyle/>
                    <a:p>
                      <a:pPr algn="ctr"/>
                      <a:r>
                        <a:rPr lang="ru-RU" dirty="0">
                          <a:latin typeface="Times New Roman" panose="02020603050405020304" pitchFamily="18" charset="0"/>
                          <a:cs typeface="Times New Roman" panose="02020603050405020304" pitchFamily="18" charset="0"/>
                        </a:rPr>
                        <a:t>43 344,2</a:t>
                      </a:r>
                    </a:p>
                  </a:txBody>
                  <a:tcPr/>
                </a:tc>
                <a:tc>
                  <a:txBody>
                    <a:bodyPr/>
                    <a:lstStyle/>
                    <a:p>
                      <a:pPr algn="ctr"/>
                      <a:r>
                        <a:rPr lang="ru-RU" dirty="0">
                          <a:latin typeface="Times New Roman" panose="02020603050405020304" pitchFamily="18" charset="0"/>
                          <a:cs typeface="Times New Roman" panose="02020603050405020304" pitchFamily="18" charset="0"/>
                        </a:rPr>
                        <a:t>38 545,8</a:t>
                      </a:r>
                    </a:p>
                  </a:txBody>
                  <a:tcPr/>
                </a:tc>
                <a:tc>
                  <a:txBody>
                    <a:bodyPr/>
                    <a:lstStyle/>
                    <a:p>
                      <a:pPr algn="ctr"/>
                      <a:r>
                        <a:rPr lang="ru-RU" dirty="0">
                          <a:latin typeface="Times New Roman" panose="02020603050405020304" pitchFamily="18" charset="0"/>
                          <a:cs typeface="Times New Roman" panose="02020603050405020304" pitchFamily="18" charset="0"/>
                        </a:rPr>
                        <a:t>39 196,8</a:t>
                      </a:r>
                    </a:p>
                  </a:txBody>
                  <a:tcPr/>
                </a:tc>
                <a:extLst>
                  <a:ext uri="{0D108BD9-81ED-4DB2-BD59-A6C34878D82A}">
                    <a16:rowId xmlns:a16="http://schemas.microsoft.com/office/drawing/2014/main" val="10006"/>
                  </a:ext>
                </a:extLst>
              </a:tr>
              <a:tr h="385348">
                <a:tc>
                  <a:txBody>
                    <a:bodyPr/>
                    <a:lstStyle/>
                    <a:p>
                      <a:pPr algn="ctr"/>
                      <a:r>
                        <a:rPr lang="ru-RU" sz="1400" dirty="0">
                          <a:latin typeface="Times New Roman" panose="02020603050405020304" pitchFamily="18" charset="0"/>
                          <a:cs typeface="Times New Roman" panose="02020603050405020304" pitchFamily="18" charset="0"/>
                        </a:rPr>
                        <a:t>09</a:t>
                      </a:r>
                    </a:p>
                  </a:txBody>
                  <a:tcPr/>
                </a:tc>
                <a:tc>
                  <a:txBody>
                    <a:bodyPr/>
                    <a:lstStyle/>
                    <a:p>
                      <a:r>
                        <a:rPr lang="ru-RU" sz="1400" dirty="0">
                          <a:latin typeface="Times New Roman" panose="02020603050405020304" pitchFamily="18" charset="0"/>
                          <a:cs typeface="Times New Roman" panose="02020603050405020304" pitchFamily="18" charset="0"/>
                        </a:rPr>
                        <a:t>Здравоохранение</a:t>
                      </a:r>
                    </a:p>
                  </a:txBody>
                  <a:tcPr/>
                </a:tc>
                <a:tc>
                  <a:txBody>
                    <a:bodyPr/>
                    <a:lstStyle/>
                    <a:p>
                      <a:pPr algn="ctr"/>
                      <a:r>
                        <a:rPr lang="ru-RU" dirty="0">
                          <a:latin typeface="Times New Roman" panose="02020603050405020304" pitchFamily="18" charset="0"/>
                          <a:cs typeface="Times New Roman" panose="02020603050405020304" pitchFamily="18" charset="0"/>
                        </a:rPr>
                        <a:t>1 136,2</a:t>
                      </a:r>
                    </a:p>
                  </a:txBody>
                  <a:tcPr/>
                </a:tc>
                <a:tc>
                  <a:txBody>
                    <a:bodyPr/>
                    <a:lstStyle/>
                    <a:p>
                      <a:pPr algn="ctr"/>
                      <a:r>
                        <a:rPr lang="ru-RU" dirty="0">
                          <a:latin typeface="Times New Roman" panose="02020603050405020304" pitchFamily="18" charset="0"/>
                          <a:cs typeface="Times New Roman" panose="02020603050405020304" pitchFamily="18" charset="0"/>
                        </a:rPr>
                        <a:t>202,8</a:t>
                      </a:r>
                    </a:p>
                  </a:txBody>
                  <a:tcPr/>
                </a:tc>
                <a:tc>
                  <a:txBody>
                    <a:bodyPr/>
                    <a:lstStyle/>
                    <a:p>
                      <a:pPr algn="ctr"/>
                      <a:r>
                        <a:rPr lang="ru-RU" dirty="0">
                          <a:latin typeface="Times New Roman" panose="02020603050405020304" pitchFamily="18" charset="0"/>
                          <a:cs typeface="Times New Roman" panose="02020603050405020304" pitchFamily="18" charset="0"/>
                        </a:rPr>
                        <a:t>202,8</a:t>
                      </a:r>
                    </a:p>
                  </a:txBody>
                  <a:tcPr/>
                </a:tc>
                <a:tc>
                  <a:txBody>
                    <a:bodyPr/>
                    <a:lstStyle/>
                    <a:p>
                      <a:pPr algn="ctr"/>
                      <a:r>
                        <a:rPr lang="ru-RU" dirty="0">
                          <a:latin typeface="Times New Roman" panose="02020603050405020304" pitchFamily="18" charset="0"/>
                          <a:cs typeface="Times New Roman" panose="02020603050405020304" pitchFamily="18" charset="0"/>
                        </a:rPr>
                        <a:t>202,8</a:t>
                      </a:r>
                    </a:p>
                  </a:txBody>
                  <a:tcPr/>
                </a:tc>
                <a:extLst>
                  <a:ext uri="{0D108BD9-81ED-4DB2-BD59-A6C34878D82A}">
                    <a16:rowId xmlns:a16="http://schemas.microsoft.com/office/drawing/2014/main" val="10007"/>
                  </a:ext>
                </a:extLst>
              </a:tr>
              <a:tr h="385348">
                <a:tc>
                  <a:txBody>
                    <a:bodyPr/>
                    <a:lstStyle/>
                    <a:p>
                      <a:pPr algn="ctr"/>
                      <a:r>
                        <a:rPr lang="ru-RU" sz="1400" dirty="0">
                          <a:latin typeface="Times New Roman" panose="02020603050405020304" pitchFamily="18" charset="0"/>
                          <a:cs typeface="Times New Roman" panose="02020603050405020304" pitchFamily="18" charset="0"/>
                        </a:rPr>
                        <a:t>10</a:t>
                      </a:r>
                    </a:p>
                  </a:txBody>
                  <a:tcPr/>
                </a:tc>
                <a:tc>
                  <a:txBody>
                    <a:bodyPr/>
                    <a:lstStyle/>
                    <a:p>
                      <a:r>
                        <a:rPr lang="ru-RU" sz="1400" dirty="0">
                          <a:latin typeface="Times New Roman" panose="02020603050405020304" pitchFamily="18" charset="0"/>
                          <a:cs typeface="Times New Roman" panose="02020603050405020304" pitchFamily="18" charset="0"/>
                        </a:rPr>
                        <a:t>Социальная</a:t>
                      </a:r>
                      <a:r>
                        <a:rPr lang="ru-RU" sz="1400" baseline="0" dirty="0">
                          <a:latin typeface="Times New Roman" panose="02020603050405020304" pitchFamily="18" charset="0"/>
                          <a:cs typeface="Times New Roman" panose="02020603050405020304" pitchFamily="18" charset="0"/>
                        </a:rPr>
                        <a:t> политика</a:t>
                      </a:r>
                    </a:p>
                  </a:txBody>
                  <a:tcPr/>
                </a:tc>
                <a:tc>
                  <a:txBody>
                    <a:bodyPr/>
                    <a:lstStyle/>
                    <a:p>
                      <a:pPr algn="ctr"/>
                      <a:r>
                        <a:rPr lang="ru-RU" dirty="0">
                          <a:latin typeface="Times New Roman" panose="02020603050405020304" pitchFamily="18" charset="0"/>
                          <a:cs typeface="Times New Roman" panose="02020603050405020304" pitchFamily="18" charset="0"/>
                        </a:rPr>
                        <a:t>33 514,1</a:t>
                      </a:r>
                    </a:p>
                  </a:txBody>
                  <a:tcPr/>
                </a:tc>
                <a:tc>
                  <a:txBody>
                    <a:bodyPr/>
                    <a:lstStyle/>
                    <a:p>
                      <a:pPr algn="ctr"/>
                      <a:r>
                        <a:rPr lang="ru-RU" dirty="0">
                          <a:latin typeface="Times New Roman" panose="02020603050405020304" pitchFamily="18" charset="0"/>
                          <a:cs typeface="Times New Roman" panose="02020603050405020304" pitchFamily="18" charset="0"/>
                        </a:rPr>
                        <a:t>24 629,9</a:t>
                      </a:r>
                    </a:p>
                  </a:txBody>
                  <a:tcPr/>
                </a:tc>
                <a:tc>
                  <a:txBody>
                    <a:bodyPr/>
                    <a:lstStyle/>
                    <a:p>
                      <a:pPr algn="ctr"/>
                      <a:r>
                        <a:rPr lang="ru-RU" dirty="0">
                          <a:latin typeface="Times New Roman" panose="02020603050405020304" pitchFamily="18" charset="0"/>
                          <a:cs typeface="Times New Roman" panose="02020603050405020304" pitchFamily="18" charset="0"/>
                        </a:rPr>
                        <a:t>20 795,0</a:t>
                      </a:r>
                    </a:p>
                  </a:txBody>
                  <a:tcPr/>
                </a:tc>
                <a:tc>
                  <a:txBody>
                    <a:bodyPr/>
                    <a:lstStyle/>
                    <a:p>
                      <a:pPr algn="ctr"/>
                      <a:r>
                        <a:rPr lang="ru-RU" dirty="0">
                          <a:latin typeface="Times New Roman" panose="02020603050405020304" pitchFamily="18" charset="0"/>
                          <a:cs typeface="Times New Roman" panose="02020603050405020304" pitchFamily="18" charset="0"/>
                        </a:rPr>
                        <a:t>22 795,0</a:t>
                      </a:r>
                    </a:p>
                  </a:txBody>
                  <a:tcPr/>
                </a:tc>
                <a:extLst>
                  <a:ext uri="{0D108BD9-81ED-4DB2-BD59-A6C34878D82A}">
                    <a16:rowId xmlns:a16="http://schemas.microsoft.com/office/drawing/2014/main" val="10008"/>
                  </a:ext>
                </a:extLst>
              </a:tr>
              <a:tr h="385348">
                <a:tc>
                  <a:txBody>
                    <a:bodyPr/>
                    <a:lstStyle/>
                    <a:p>
                      <a:pPr algn="ctr"/>
                      <a:r>
                        <a:rPr lang="ru-RU" sz="1400" dirty="0">
                          <a:latin typeface="Times New Roman" panose="02020603050405020304" pitchFamily="18" charset="0"/>
                          <a:cs typeface="Times New Roman" panose="02020603050405020304" pitchFamily="18" charset="0"/>
                        </a:rPr>
                        <a:t>11</a:t>
                      </a:r>
                    </a:p>
                  </a:txBody>
                  <a:tcPr/>
                </a:tc>
                <a:tc>
                  <a:txBody>
                    <a:bodyPr/>
                    <a:lstStyle/>
                    <a:p>
                      <a:r>
                        <a:rPr lang="ru-RU" sz="1400" dirty="0">
                          <a:latin typeface="Times New Roman" panose="02020603050405020304" pitchFamily="18" charset="0"/>
                          <a:cs typeface="Times New Roman" panose="02020603050405020304" pitchFamily="18" charset="0"/>
                        </a:rPr>
                        <a:t>Физическая культура и спорт</a:t>
                      </a:r>
                    </a:p>
                  </a:txBody>
                  <a:tcPr/>
                </a:tc>
                <a:tc>
                  <a:txBody>
                    <a:bodyPr/>
                    <a:lstStyle/>
                    <a:p>
                      <a:pPr algn="ctr"/>
                      <a:r>
                        <a:rPr lang="ru-RU" dirty="0">
                          <a:latin typeface="Times New Roman" panose="02020603050405020304" pitchFamily="18" charset="0"/>
                          <a:cs typeface="Times New Roman" panose="02020603050405020304" pitchFamily="18" charset="0"/>
                        </a:rPr>
                        <a:t>262,0</a:t>
                      </a:r>
                    </a:p>
                  </a:txBody>
                  <a:tcPr/>
                </a:tc>
                <a:tc>
                  <a:txBody>
                    <a:bodyPr/>
                    <a:lstStyle/>
                    <a:p>
                      <a:pPr algn="ctr"/>
                      <a:r>
                        <a:rPr lang="ru-RU" dirty="0">
                          <a:latin typeface="Times New Roman" panose="02020603050405020304" pitchFamily="18" charset="0"/>
                          <a:cs typeface="Times New Roman" panose="02020603050405020304" pitchFamily="18" charset="0"/>
                        </a:rPr>
                        <a:t>100,0</a:t>
                      </a:r>
                    </a:p>
                  </a:txBody>
                  <a:tcPr/>
                </a:tc>
                <a:tc>
                  <a:txBody>
                    <a:bodyPr/>
                    <a:lstStyle/>
                    <a:p>
                      <a:pPr algn="ctr"/>
                      <a:r>
                        <a:rPr lang="ru-RU" dirty="0">
                          <a:latin typeface="Times New Roman" panose="02020603050405020304" pitchFamily="18" charset="0"/>
                          <a:cs typeface="Times New Roman" panose="02020603050405020304" pitchFamily="18" charset="0"/>
                        </a:rPr>
                        <a:t>100,0</a:t>
                      </a:r>
                    </a:p>
                  </a:txBody>
                  <a:tcPr/>
                </a:tc>
                <a:tc>
                  <a:txBody>
                    <a:bodyPr/>
                    <a:lstStyle/>
                    <a:p>
                      <a:pPr algn="ctr"/>
                      <a:r>
                        <a:rPr lang="ru-RU" dirty="0">
                          <a:latin typeface="Times New Roman" panose="02020603050405020304" pitchFamily="18" charset="0"/>
                          <a:cs typeface="Times New Roman" panose="02020603050405020304" pitchFamily="18" charset="0"/>
                        </a:rPr>
                        <a:t>100,0</a:t>
                      </a:r>
                    </a:p>
                  </a:txBody>
                  <a:tcPr/>
                </a:tc>
                <a:extLst>
                  <a:ext uri="{0D108BD9-81ED-4DB2-BD59-A6C34878D82A}">
                    <a16:rowId xmlns:a16="http://schemas.microsoft.com/office/drawing/2014/main" val="10009"/>
                  </a:ext>
                </a:extLst>
              </a:tr>
              <a:tr h="385348">
                <a:tc>
                  <a:txBody>
                    <a:bodyPr/>
                    <a:lstStyle/>
                    <a:p>
                      <a:pPr algn="ctr"/>
                      <a:r>
                        <a:rPr lang="ru-RU" sz="1400" dirty="0">
                          <a:latin typeface="Times New Roman" panose="02020603050405020304" pitchFamily="18" charset="0"/>
                          <a:cs typeface="Times New Roman" panose="02020603050405020304" pitchFamily="18" charset="0"/>
                        </a:rPr>
                        <a:t>14</a:t>
                      </a:r>
                    </a:p>
                  </a:txBody>
                  <a:tcPr/>
                </a:tc>
                <a:tc>
                  <a:txBody>
                    <a:bodyPr/>
                    <a:lstStyle/>
                    <a:p>
                      <a:r>
                        <a:rPr lang="ru-RU" sz="1400" dirty="0">
                          <a:latin typeface="Times New Roman" panose="02020603050405020304" pitchFamily="18" charset="0"/>
                          <a:cs typeface="Times New Roman" panose="02020603050405020304" pitchFamily="18" charset="0"/>
                        </a:rPr>
                        <a:t>Межбюджетные трансферты</a:t>
                      </a:r>
                    </a:p>
                  </a:txBody>
                  <a:tcPr/>
                </a:tc>
                <a:tc>
                  <a:txBody>
                    <a:bodyPr/>
                    <a:lstStyle/>
                    <a:p>
                      <a:pPr algn="ctr"/>
                      <a:r>
                        <a:rPr lang="ru-RU" dirty="0">
                          <a:latin typeface="Times New Roman" panose="02020603050405020304" pitchFamily="18" charset="0"/>
                          <a:cs typeface="Times New Roman" panose="02020603050405020304" pitchFamily="18" charset="0"/>
                        </a:rPr>
                        <a:t>8 797,7</a:t>
                      </a:r>
                    </a:p>
                  </a:txBody>
                  <a:tcPr/>
                </a:tc>
                <a:tc>
                  <a:txBody>
                    <a:bodyPr/>
                    <a:lstStyle/>
                    <a:p>
                      <a:pPr algn="ctr"/>
                      <a:r>
                        <a:rPr lang="ru-RU" dirty="0">
                          <a:latin typeface="Times New Roman" panose="02020603050405020304" pitchFamily="18" charset="0"/>
                          <a:cs typeface="Times New Roman" panose="02020603050405020304" pitchFamily="18" charset="0"/>
                        </a:rPr>
                        <a:t>8 798,8</a:t>
                      </a:r>
                    </a:p>
                  </a:txBody>
                  <a:tcPr/>
                </a:tc>
                <a:tc>
                  <a:txBody>
                    <a:bodyPr/>
                    <a:lstStyle/>
                    <a:p>
                      <a:pPr algn="ctr"/>
                      <a:r>
                        <a:rPr lang="ru-RU" dirty="0">
                          <a:latin typeface="Times New Roman" panose="02020603050405020304" pitchFamily="18" charset="0"/>
                          <a:cs typeface="Times New Roman" panose="02020603050405020304" pitchFamily="18" charset="0"/>
                        </a:rPr>
                        <a:t>7 479,0</a:t>
                      </a:r>
                    </a:p>
                  </a:txBody>
                  <a:tcPr/>
                </a:tc>
                <a:tc>
                  <a:txBody>
                    <a:bodyPr/>
                    <a:lstStyle/>
                    <a:p>
                      <a:pPr algn="ctr"/>
                      <a:r>
                        <a:rPr lang="ru-RU" dirty="0">
                          <a:latin typeface="Times New Roman" panose="02020603050405020304" pitchFamily="18" charset="0"/>
                          <a:cs typeface="Times New Roman" panose="02020603050405020304" pitchFamily="18" charset="0"/>
                        </a:rPr>
                        <a:t>7 039,0</a:t>
                      </a:r>
                    </a:p>
                  </a:txBody>
                  <a:tcPr/>
                </a:tc>
                <a:extLst>
                  <a:ext uri="{0D108BD9-81ED-4DB2-BD59-A6C34878D82A}">
                    <a16:rowId xmlns:a16="http://schemas.microsoft.com/office/drawing/2014/main" val="10010"/>
                  </a:ext>
                </a:extLst>
              </a:tr>
              <a:tr h="385348">
                <a:tc>
                  <a:txBody>
                    <a:bodyPr/>
                    <a:lstStyle/>
                    <a:p>
                      <a:endParaRPr lang="ru-RU" sz="1400" dirty="0">
                        <a:latin typeface="Times New Roman" panose="02020603050405020304" pitchFamily="18" charset="0"/>
                        <a:cs typeface="Times New Roman" panose="02020603050405020304" pitchFamily="18" charset="0"/>
                      </a:endParaRPr>
                    </a:p>
                  </a:txBody>
                  <a:tcPr/>
                </a:tc>
                <a:tc>
                  <a:txBody>
                    <a:bodyPr/>
                    <a:lstStyle/>
                    <a:p>
                      <a:pPr algn="ctr"/>
                      <a:r>
                        <a:rPr lang="ru-RU" sz="1800" dirty="0">
                          <a:latin typeface="Times New Roman" panose="02020603050405020304" pitchFamily="18" charset="0"/>
                          <a:cs typeface="Times New Roman" panose="02020603050405020304" pitchFamily="18" charset="0"/>
                        </a:rPr>
                        <a:t>Итого</a:t>
                      </a:r>
                      <a:r>
                        <a:rPr lang="ru-RU" sz="1800" baseline="0" dirty="0">
                          <a:latin typeface="Times New Roman" panose="02020603050405020304" pitchFamily="18" charset="0"/>
                          <a:cs typeface="Times New Roman" panose="02020603050405020304" pitchFamily="18" charset="0"/>
                        </a:rPr>
                        <a:t> по разделам:</a:t>
                      </a:r>
                      <a:endParaRPr lang="ru-RU" sz="1800" dirty="0">
                        <a:latin typeface="Times New Roman" panose="02020603050405020304" pitchFamily="18" charset="0"/>
                        <a:cs typeface="Times New Roman" panose="02020603050405020304" pitchFamily="18" charset="0"/>
                      </a:endParaRPr>
                    </a:p>
                  </a:txBody>
                  <a:tcPr/>
                </a:tc>
                <a:tc>
                  <a:txBody>
                    <a:bodyPr/>
                    <a:lstStyle/>
                    <a:p>
                      <a:r>
                        <a:rPr lang="ru-RU" b="1" dirty="0">
                          <a:latin typeface="Times New Roman" panose="02020603050405020304" pitchFamily="18" charset="0"/>
                          <a:cs typeface="Times New Roman" panose="02020603050405020304" pitchFamily="18" charset="0"/>
                        </a:rPr>
                        <a:t>523 385,8</a:t>
                      </a:r>
                    </a:p>
                  </a:txBody>
                  <a:tcPr/>
                </a:tc>
                <a:tc>
                  <a:txBody>
                    <a:bodyPr/>
                    <a:lstStyle/>
                    <a:p>
                      <a:pPr algn="ctr"/>
                      <a:r>
                        <a:rPr lang="ru-RU" b="1" dirty="0">
                          <a:latin typeface="Times New Roman" panose="02020603050405020304" pitchFamily="18" charset="0"/>
                          <a:cs typeface="Times New Roman" panose="02020603050405020304" pitchFamily="18" charset="0"/>
                        </a:rPr>
                        <a:t>420 040,5</a:t>
                      </a:r>
                    </a:p>
                  </a:txBody>
                  <a:tcPr/>
                </a:tc>
                <a:tc>
                  <a:txBody>
                    <a:bodyPr/>
                    <a:lstStyle/>
                    <a:p>
                      <a:pPr algn="ctr"/>
                      <a:r>
                        <a:rPr lang="ru-RU" b="1" dirty="0">
                          <a:latin typeface="Times New Roman" panose="02020603050405020304" pitchFamily="18" charset="0"/>
                          <a:cs typeface="Times New Roman" panose="02020603050405020304" pitchFamily="18" charset="0"/>
                        </a:rPr>
                        <a:t>403 343,2</a:t>
                      </a:r>
                    </a:p>
                  </a:txBody>
                  <a:tcPr/>
                </a:tc>
                <a:tc>
                  <a:txBody>
                    <a:bodyPr/>
                    <a:lstStyle/>
                    <a:p>
                      <a:pPr algn="ctr"/>
                      <a:r>
                        <a:rPr lang="ru-RU" b="1" dirty="0">
                          <a:latin typeface="Times New Roman" panose="02020603050405020304" pitchFamily="18" charset="0"/>
                          <a:cs typeface="Times New Roman" panose="02020603050405020304" pitchFamily="18" charset="0"/>
                        </a:rPr>
                        <a:t>417 307,1</a:t>
                      </a:r>
                    </a:p>
                  </a:txBody>
                  <a:tcPr/>
                </a:tc>
                <a:extLst>
                  <a:ext uri="{0D108BD9-81ED-4DB2-BD59-A6C34878D82A}">
                    <a16:rowId xmlns:a16="http://schemas.microsoft.com/office/drawing/2014/main" val="10011"/>
                  </a:ext>
                </a:extLst>
              </a:tr>
            </a:tbl>
          </a:graphicData>
        </a:graphic>
      </p:graphicFrame>
      <p:sp>
        <p:nvSpPr>
          <p:cNvPr id="3" name="Номер слайда 2"/>
          <p:cNvSpPr>
            <a:spLocks noGrp="1"/>
          </p:cNvSpPr>
          <p:nvPr>
            <p:ph type="sldNum" sz="quarter" idx="12"/>
          </p:nvPr>
        </p:nvSpPr>
        <p:spPr>
          <a:xfrm>
            <a:off x="-256085" y="6457243"/>
            <a:ext cx="1052887" cy="276999"/>
          </a:xfrm>
        </p:spPr>
        <p:txBody>
          <a:bodyPr/>
          <a:lstStyle/>
          <a:p>
            <a:fld id="{70513BE8-C78F-45D0-83F1-20C75CE82E68}" type="slidenum">
              <a:rPr lang="ru-RU" smtClean="0"/>
              <a:t>41</a:t>
            </a:fld>
            <a:endParaRPr lang="ru-RU" dirty="0"/>
          </a:p>
        </p:txBody>
      </p:sp>
      <p:pic>
        <p:nvPicPr>
          <p:cNvPr id="4" name="Рисунок 3"/>
          <p:cNvPicPr>
            <a:picLocks noChangeAspect="1"/>
          </p:cNvPicPr>
          <p:nvPr/>
        </p:nvPicPr>
        <p:blipFill>
          <a:blip r:embed="rId2"/>
          <a:stretch>
            <a:fillRect/>
          </a:stretch>
        </p:blipFill>
        <p:spPr>
          <a:xfrm>
            <a:off x="796802" y="74405"/>
            <a:ext cx="10101948" cy="853514"/>
          </a:xfrm>
          <a:prstGeom prst="rect">
            <a:avLst/>
          </a:prstGeom>
        </p:spPr>
      </p:pic>
    </p:spTree>
    <p:extLst>
      <p:ext uri="{BB962C8B-B14F-4D97-AF65-F5344CB8AC3E}">
        <p14:creationId xmlns:p14="http://schemas.microsoft.com/office/powerpoint/2010/main" val="137703348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67392" y="986437"/>
            <a:ext cx="11454494" cy="5324535"/>
          </a:xfrm>
          <a:prstGeom prst="rect">
            <a:avLst/>
          </a:prstGeom>
        </p:spPr>
        <p:txBody>
          <a:bodyPr wrap="square">
            <a:spAutoFit/>
          </a:bodyPr>
          <a:lstStyle/>
          <a:p>
            <a:r>
              <a:rPr lang="ru-RU" dirty="0"/>
              <a:t>    </a:t>
            </a:r>
            <a:r>
              <a:rPr lang="ru-RU" sz="1600" dirty="0">
                <a:latin typeface="Times New Roman" pitchFamily="18" charset="0"/>
                <a:cs typeface="Times New Roman" pitchFamily="18" charset="0"/>
              </a:rPr>
              <a:t>Программный бюджет - это совокупность государственных или муниципальных программ, в котором распределение расходов осуществляется не по ведомственному принципу, а по программному.</a:t>
            </a:r>
          </a:p>
          <a:p>
            <a:endParaRPr lang="ru-RU" sz="1600" dirty="0">
              <a:latin typeface="Times New Roman" pitchFamily="18" charset="0"/>
              <a:cs typeface="Times New Roman" pitchFamily="18" charset="0"/>
            </a:endParaRPr>
          </a:p>
          <a:p>
            <a:r>
              <a:rPr lang="ru-RU" sz="1600" dirty="0">
                <a:latin typeface="Times New Roman" pitchFamily="18" charset="0"/>
                <a:cs typeface="Times New Roman" pitchFamily="18" charset="0"/>
              </a:rPr>
              <a:t>   Программно-целевые принципы бюджетного планирования являются основным инструментом повышения эффективности бюджетных расходов, достижения устойчивого развития, обеспечения стабильности финансов. Кроме того, программный бюджет обеспечивает прямую взаимосвязь между распределением бюджетных ресурсов и результатами их использования, является индикатором по направлениям деятельности и сигнализирует о плохом или хорошем результате.</a:t>
            </a:r>
          </a:p>
          <a:p>
            <a:endParaRPr lang="ru-RU" sz="1600" dirty="0">
              <a:latin typeface="Times New Roman" pitchFamily="18" charset="0"/>
              <a:cs typeface="Times New Roman" pitchFamily="18" charset="0"/>
            </a:endParaRPr>
          </a:p>
          <a:p>
            <a:r>
              <a:rPr lang="ru-RU" sz="1600" dirty="0">
                <a:latin typeface="Times New Roman" pitchFamily="18" charset="0"/>
                <a:cs typeface="Times New Roman" pitchFamily="18" charset="0"/>
              </a:rPr>
              <a:t>    Расходная часть бюджета муниципального образования «Дмитриевский район» сформирована в рамках 21 муниципальной программы, которые затрагивают все области деятельности и их можно разделить на:</a:t>
            </a:r>
          </a:p>
          <a:p>
            <a:r>
              <a:rPr lang="ru-RU" sz="1600" dirty="0">
                <a:latin typeface="Times New Roman" pitchFamily="18" charset="0"/>
                <a:cs typeface="Times New Roman" pitchFamily="18" charset="0"/>
              </a:rPr>
              <a:t>   - программы социальной направленности;</a:t>
            </a:r>
          </a:p>
          <a:p>
            <a:r>
              <a:rPr lang="ru-RU" sz="1600" dirty="0">
                <a:latin typeface="Times New Roman" pitchFamily="18" charset="0"/>
                <a:cs typeface="Times New Roman" pitchFamily="18" charset="0"/>
              </a:rPr>
              <a:t>   - программы, направленные на повышение качества жизни горожан;</a:t>
            </a:r>
          </a:p>
          <a:p>
            <a:r>
              <a:rPr lang="ru-RU" sz="1600" dirty="0">
                <a:latin typeface="Times New Roman" pitchFamily="18" charset="0"/>
                <a:cs typeface="Times New Roman" pitchFamily="18" charset="0"/>
              </a:rPr>
              <a:t>   - программы, способствующие экономическому развитию;</a:t>
            </a:r>
          </a:p>
          <a:p>
            <a:r>
              <a:rPr lang="ru-RU" sz="1600" dirty="0">
                <a:latin typeface="Times New Roman" pitchFamily="18" charset="0"/>
                <a:cs typeface="Times New Roman" pitchFamily="18" charset="0"/>
              </a:rPr>
              <a:t>   - программы, реализующиеся в целях повышения эффективности муниципального управления, содействия развитию инициатив гражданского общества, информационно-телекоммуникационной среды района.</a:t>
            </a:r>
            <a:r>
              <a:rPr lang="ru-RU" sz="1600" dirty="0"/>
              <a:t> </a:t>
            </a:r>
          </a:p>
          <a:p>
            <a:r>
              <a:rPr lang="ru-RU" sz="1600" dirty="0">
                <a:latin typeface="Times New Roman" pitchFamily="18" charset="0"/>
                <a:cs typeface="Times New Roman" pitchFamily="18" charset="0"/>
              </a:rPr>
              <a:t>   </a:t>
            </a:r>
          </a:p>
          <a:p>
            <a:r>
              <a:rPr lang="ru-RU" sz="1600" dirty="0">
                <a:latin typeface="Times New Roman" pitchFamily="18" charset="0"/>
                <a:cs typeface="Times New Roman" pitchFamily="18" charset="0"/>
              </a:rPr>
              <a:t>     Каждая муниципальная программа увязывает бюджетные ассигнования с результатами их использования для достижения заявленных целей. </a:t>
            </a:r>
          </a:p>
          <a:p>
            <a:r>
              <a:rPr lang="ru-RU" sz="1600" dirty="0">
                <a:latin typeface="Times New Roman" pitchFamily="18" charset="0"/>
                <a:cs typeface="Times New Roman" pitchFamily="18" charset="0"/>
              </a:rPr>
              <a:t>   Таким образом, программный бюджет призван повысить качество формирования и исполнения главного финансового документа.</a:t>
            </a:r>
          </a:p>
          <a:p>
            <a:endParaRPr lang="ru-RU" dirty="0">
              <a:latin typeface="Times New Roman" pitchFamily="18" charset="0"/>
              <a:cs typeface="Times New Roman" pitchFamily="18" charset="0"/>
            </a:endParaRPr>
          </a:p>
        </p:txBody>
      </p:sp>
      <p:pic>
        <p:nvPicPr>
          <p:cNvPr id="6" name="Рисунок 5"/>
          <p:cNvPicPr>
            <a:picLocks noChangeAspect="1"/>
          </p:cNvPicPr>
          <p:nvPr/>
        </p:nvPicPr>
        <p:blipFill>
          <a:blip r:embed="rId2"/>
          <a:stretch>
            <a:fillRect/>
          </a:stretch>
        </p:blipFill>
        <p:spPr>
          <a:xfrm>
            <a:off x="2995518" y="132923"/>
            <a:ext cx="4548010" cy="853514"/>
          </a:xfrm>
          <a:prstGeom prst="rect">
            <a:avLst/>
          </a:prstGeom>
        </p:spPr>
      </p:pic>
      <p:sp>
        <p:nvSpPr>
          <p:cNvPr id="4" name="Номер слайда 3"/>
          <p:cNvSpPr>
            <a:spLocks noGrp="1"/>
          </p:cNvSpPr>
          <p:nvPr>
            <p:ph type="sldNum" sz="quarter" idx="12"/>
          </p:nvPr>
        </p:nvSpPr>
        <p:spPr>
          <a:xfrm>
            <a:off x="-159052" y="6474827"/>
            <a:ext cx="1052887" cy="276999"/>
          </a:xfrm>
        </p:spPr>
        <p:txBody>
          <a:bodyPr/>
          <a:lstStyle/>
          <a:p>
            <a:fld id="{70513BE8-C78F-45D0-83F1-20C75CE82E68}" type="slidenum">
              <a:rPr lang="ru-RU" smtClean="0"/>
              <a:t>42</a:t>
            </a:fld>
            <a:endParaRPr lang="ru-RU" dirty="0"/>
          </a:p>
        </p:txBody>
      </p:sp>
    </p:spTree>
    <p:extLst>
      <p:ext uri="{BB962C8B-B14F-4D97-AF65-F5344CB8AC3E}">
        <p14:creationId xmlns:p14="http://schemas.microsoft.com/office/powerpoint/2010/main" val="161013083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6761834" y="3782898"/>
            <a:ext cx="5175739" cy="2339102"/>
          </a:xfrm>
          <a:prstGeom prst="rect">
            <a:avLst/>
          </a:prstGeom>
        </p:spPr>
        <p:txBody>
          <a:bodyPr wrap="square">
            <a:spAutoFit/>
          </a:bodyPr>
          <a:lstStyle/>
          <a:p>
            <a:r>
              <a:rPr lang="ru-RU" sz="1600" dirty="0">
                <a:solidFill>
                  <a:srgbClr val="000000"/>
                </a:solidFill>
                <a:latin typeface="Times New Roman" panose="02020603050405020304" pitchFamily="18" charset="0"/>
                <a:cs typeface="Times New Roman" panose="02020603050405020304" pitchFamily="18" charset="0"/>
              </a:rPr>
              <a:t> </a:t>
            </a:r>
          </a:p>
          <a:p>
            <a:endParaRPr lang="ru-RU" sz="1600" dirty="0">
              <a:latin typeface="Calibri" panose="020F0502020204030204" pitchFamily="34" charset="0"/>
            </a:endParaRPr>
          </a:p>
          <a:p>
            <a:r>
              <a:rPr lang="ru-RU" sz="1600" dirty="0">
                <a:latin typeface="Times New Roman" panose="02020603050405020304" pitchFamily="18" charset="0"/>
                <a:cs typeface="Times New Roman" panose="02020603050405020304" pitchFamily="18" charset="0"/>
              </a:rPr>
              <a:t>простыми словами: </a:t>
            </a:r>
          </a:p>
          <a:p>
            <a:r>
              <a:rPr lang="ru-RU" sz="1600" dirty="0">
                <a:latin typeface="Times New Roman" panose="02020603050405020304" pitchFamily="18" charset="0"/>
                <a:cs typeface="Times New Roman" panose="02020603050405020304" pitchFamily="18" charset="0"/>
              </a:rPr>
              <a:t>муниципальная программа – это документ, который представлен в виде таблиц с планируемыми суммами средств на конкретные мероприятия, прогнозными и фактическими значениями показателей достижения целей этой программы и текстовой части </a:t>
            </a:r>
          </a:p>
          <a:p>
            <a:endParaRPr lang="ru-RU" dirty="0">
              <a:latin typeface="Times New Roman" pitchFamily="18" charset="0"/>
              <a:cs typeface="Times New Roman" pitchFamily="18" charset="0"/>
            </a:endParaRPr>
          </a:p>
        </p:txBody>
      </p:sp>
      <p:sp>
        <p:nvSpPr>
          <p:cNvPr id="2" name="Прямоугольник 1"/>
          <p:cNvSpPr/>
          <p:nvPr/>
        </p:nvSpPr>
        <p:spPr>
          <a:xfrm>
            <a:off x="6761834" y="1356788"/>
            <a:ext cx="5316415" cy="2585323"/>
          </a:xfrm>
          <a:prstGeom prst="rect">
            <a:avLst/>
          </a:prstGeom>
        </p:spPr>
        <p:txBody>
          <a:bodyPr wrap="square">
            <a:spAutoFit/>
          </a:bodyPr>
          <a:lstStyle/>
          <a:p>
            <a:r>
              <a:rPr lang="ru-RU" dirty="0">
                <a:latin typeface="Times New Roman" panose="02020603050405020304" pitchFamily="18" charset="0"/>
                <a:cs typeface="Times New Roman" panose="02020603050405020304" pitchFamily="18" charset="0"/>
              </a:rPr>
              <a:t>Муниципальная программа – </a:t>
            </a:r>
          </a:p>
          <a:p>
            <a:r>
              <a:rPr lang="ru-RU" dirty="0">
                <a:latin typeface="Times New Roman" panose="02020603050405020304" pitchFamily="18" charset="0"/>
                <a:cs typeface="Times New Roman" panose="02020603050405020304" pitchFamily="18" charset="0"/>
              </a:rPr>
              <a:t>документ стратегического планирования, содержащий комплекс планируемых мероприятий, взаимоувязанных </a:t>
            </a:r>
          </a:p>
          <a:p>
            <a:r>
              <a:rPr lang="ru-RU" dirty="0">
                <a:latin typeface="Times New Roman" panose="02020603050405020304" pitchFamily="18" charset="0"/>
                <a:cs typeface="Times New Roman" panose="02020603050405020304" pitchFamily="18" charset="0"/>
              </a:rPr>
              <a:t>по задачам, срокам осуществления, исполнителям и ресурсам </a:t>
            </a:r>
          </a:p>
          <a:p>
            <a:r>
              <a:rPr lang="ru-RU" dirty="0">
                <a:latin typeface="Times New Roman" panose="02020603050405020304" pitchFamily="18" charset="0"/>
                <a:cs typeface="Times New Roman" panose="02020603050405020304" pitchFamily="18" charset="0"/>
              </a:rPr>
              <a:t>и обеспечивающих наиболее эффективное достижение целей и решение задач социально-экономического развития субъекта РФ</a:t>
            </a:r>
          </a:p>
        </p:txBody>
      </p:sp>
      <p:sp>
        <p:nvSpPr>
          <p:cNvPr id="5" name="Прямоугольник 4"/>
          <p:cNvSpPr/>
          <p:nvPr/>
        </p:nvSpPr>
        <p:spPr>
          <a:xfrm>
            <a:off x="7754265" y="987456"/>
            <a:ext cx="1665777" cy="369332"/>
          </a:xfrm>
          <a:prstGeom prst="rect">
            <a:avLst/>
          </a:prstGeom>
        </p:spPr>
        <p:txBody>
          <a:bodyPr wrap="none">
            <a:spAutoFit/>
          </a:bodyPr>
          <a:lstStyle/>
          <a:p>
            <a:r>
              <a:rPr lang="ru-RU" b="1" dirty="0">
                <a:latin typeface="Times New Roman" panose="02020603050405020304" pitchFamily="18" charset="0"/>
                <a:cs typeface="Times New Roman" panose="02020603050405020304" pitchFamily="18" charset="0"/>
              </a:rPr>
              <a:t>СПРАВОЧНО</a:t>
            </a:r>
          </a:p>
        </p:txBody>
      </p:sp>
      <p:sp>
        <p:nvSpPr>
          <p:cNvPr id="7" name="Прямоугольник 6"/>
          <p:cNvSpPr/>
          <p:nvPr/>
        </p:nvSpPr>
        <p:spPr>
          <a:xfrm>
            <a:off x="718037" y="93194"/>
            <a:ext cx="10893670" cy="584775"/>
          </a:xfrm>
          <a:prstGeom prst="rect">
            <a:avLst/>
          </a:prstGeom>
        </p:spPr>
        <p:txBody>
          <a:bodyPr wrap="square">
            <a:spAutoFit/>
          </a:bodyPr>
          <a:lstStyle/>
          <a:p>
            <a:pPr algn="ctr"/>
            <a:r>
              <a:rPr lang="ru-RU" sz="3200" b="1" dirty="0">
                <a:solidFill>
                  <a:srgbClr val="000000"/>
                </a:solidFill>
                <a:latin typeface="Times New Roman" panose="02020603050405020304" pitchFamily="18" charset="0"/>
                <a:cs typeface="Times New Roman" panose="02020603050405020304" pitchFamily="18" charset="0"/>
              </a:rPr>
              <a:t>как устроена  муниципальная программа</a:t>
            </a:r>
            <a:endParaRPr lang="ru-RU" sz="3200" b="1" dirty="0">
              <a:latin typeface="Times New Roman" panose="02020603050405020304" pitchFamily="18" charset="0"/>
              <a:cs typeface="Times New Roman" panose="02020603050405020304" pitchFamily="18" charset="0"/>
            </a:endParaRPr>
          </a:p>
        </p:txBody>
      </p:sp>
      <p:sp>
        <p:nvSpPr>
          <p:cNvPr id="8" name="Прямоугольник 7"/>
          <p:cNvSpPr/>
          <p:nvPr/>
        </p:nvSpPr>
        <p:spPr>
          <a:xfrm>
            <a:off x="542192" y="982131"/>
            <a:ext cx="5911362" cy="5139869"/>
          </a:xfrm>
          <a:prstGeom prst="rect">
            <a:avLst/>
          </a:prstGeom>
        </p:spPr>
        <p:txBody>
          <a:bodyPr wrap="square">
            <a:spAutoFit/>
          </a:bodyPr>
          <a:lstStyle/>
          <a:p>
            <a:r>
              <a:rPr lang="ru-RU" b="1" dirty="0">
                <a:solidFill>
                  <a:srgbClr val="000000"/>
                </a:solidFill>
                <a:latin typeface="Times New Roman" panose="02020603050405020304" pitchFamily="18" charset="0"/>
                <a:cs typeface="Times New Roman" panose="02020603050405020304" pitchFamily="18" charset="0"/>
              </a:rPr>
              <a:t>паспорт программы</a:t>
            </a:r>
          </a:p>
          <a:p>
            <a:r>
              <a:rPr lang="ru-RU" sz="1200" dirty="0">
                <a:solidFill>
                  <a:srgbClr val="000000"/>
                </a:solidFill>
                <a:latin typeface="Times New Roman" panose="02020603050405020304" pitchFamily="18" charset="0"/>
                <a:cs typeface="Times New Roman" panose="02020603050405020304" pitchFamily="18" charset="0"/>
              </a:rPr>
              <a:t> </a:t>
            </a:r>
            <a:r>
              <a:rPr lang="ru-RU" sz="1200" i="1" dirty="0">
                <a:solidFill>
                  <a:srgbClr val="000000"/>
                </a:solidFill>
                <a:latin typeface="Times New Roman" panose="02020603050405020304" pitchFamily="18" charset="0"/>
                <a:cs typeface="Times New Roman" panose="02020603050405020304" pitchFamily="18" charset="0"/>
              </a:rPr>
              <a:t>таблица с основными параметрами программы: кураторами, исполнителями, целями, задачами, объемами финансирования и сроками реализации </a:t>
            </a:r>
          </a:p>
          <a:p>
            <a:r>
              <a:rPr lang="ru-RU" b="1" dirty="0">
                <a:solidFill>
                  <a:srgbClr val="000000"/>
                </a:solidFill>
                <a:latin typeface="Times New Roman" panose="02020603050405020304" pitchFamily="18" charset="0"/>
                <a:cs typeface="Times New Roman" panose="02020603050405020304" pitchFamily="18" charset="0"/>
              </a:rPr>
              <a:t>характеристика </a:t>
            </a:r>
          </a:p>
          <a:p>
            <a:r>
              <a:rPr lang="ru-RU" sz="1200" i="1" dirty="0">
                <a:solidFill>
                  <a:srgbClr val="000000"/>
                </a:solidFill>
                <a:latin typeface="Times New Roman" panose="02020603050405020304" pitchFamily="18" charset="0"/>
                <a:cs typeface="Times New Roman" panose="02020603050405020304" pitchFamily="18" charset="0"/>
              </a:rPr>
              <a:t>текстовая часть программы, которая характеризует текущее состояние сфер, на которые направлена реализация программы </a:t>
            </a:r>
            <a:endParaRPr lang="ru-RU" sz="1200" dirty="0">
              <a:solidFill>
                <a:srgbClr val="000000"/>
              </a:solidFill>
              <a:latin typeface="Times New Roman" panose="02020603050405020304" pitchFamily="18" charset="0"/>
              <a:cs typeface="Times New Roman" panose="02020603050405020304" pitchFamily="18" charset="0"/>
            </a:endParaRPr>
          </a:p>
          <a:p>
            <a:r>
              <a:rPr lang="ru-RU" b="1" dirty="0">
                <a:solidFill>
                  <a:srgbClr val="000000"/>
                </a:solidFill>
                <a:latin typeface="Times New Roman" panose="02020603050405020304" pitchFamily="18" charset="0"/>
                <a:cs typeface="Times New Roman" panose="02020603050405020304" pitchFamily="18" charset="0"/>
              </a:rPr>
              <a:t>описание целей и задач </a:t>
            </a:r>
          </a:p>
          <a:p>
            <a:r>
              <a:rPr lang="ru-RU" sz="1200" i="1" dirty="0">
                <a:solidFill>
                  <a:srgbClr val="000000"/>
                </a:solidFill>
                <a:latin typeface="Times New Roman" panose="02020603050405020304" pitchFamily="18" charset="0"/>
                <a:cs typeface="Times New Roman" panose="02020603050405020304" pitchFamily="18" charset="0"/>
              </a:rPr>
              <a:t>текстовая часть программы о целях и задачах программы </a:t>
            </a:r>
            <a:endParaRPr lang="ru-RU" sz="1200" dirty="0">
              <a:solidFill>
                <a:srgbClr val="000000"/>
              </a:solidFill>
              <a:latin typeface="Times New Roman" panose="02020603050405020304" pitchFamily="18" charset="0"/>
              <a:cs typeface="Times New Roman" panose="02020603050405020304" pitchFamily="18" charset="0"/>
            </a:endParaRPr>
          </a:p>
          <a:p>
            <a:r>
              <a:rPr lang="ru-RU" b="1" dirty="0">
                <a:solidFill>
                  <a:srgbClr val="000000"/>
                </a:solidFill>
                <a:latin typeface="Times New Roman" panose="02020603050405020304" pitchFamily="18" charset="0"/>
                <a:cs typeface="Times New Roman" panose="02020603050405020304" pitchFamily="18" charset="0"/>
              </a:rPr>
              <a:t>перечень подпрограмм </a:t>
            </a:r>
          </a:p>
          <a:p>
            <a:r>
              <a:rPr lang="ru-RU" sz="1200" i="1" dirty="0">
                <a:solidFill>
                  <a:srgbClr val="000000"/>
                </a:solidFill>
                <a:latin typeface="Times New Roman" panose="02020603050405020304" pitchFamily="18" charset="0"/>
                <a:cs typeface="Times New Roman" panose="02020603050405020304" pitchFamily="18" charset="0"/>
              </a:rPr>
              <a:t>таблица, которая представляет перечень подпрограмм и основных мероприятий</a:t>
            </a:r>
          </a:p>
          <a:p>
            <a:r>
              <a:rPr lang="ru-RU" b="1" dirty="0">
                <a:solidFill>
                  <a:srgbClr val="000000"/>
                </a:solidFill>
                <a:latin typeface="Times New Roman" panose="02020603050405020304" pitchFamily="18" charset="0"/>
                <a:cs typeface="Times New Roman" panose="02020603050405020304" pitchFamily="18" charset="0"/>
              </a:rPr>
              <a:t>ресурсное обеспечение </a:t>
            </a:r>
          </a:p>
          <a:p>
            <a:r>
              <a:rPr lang="ru-RU" sz="1200" i="1" dirty="0">
                <a:solidFill>
                  <a:srgbClr val="000000"/>
                </a:solidFill>
                <a:latin typeface="Times New Roman" panose="02020603050405020304" pitchFamily="18" charset="0"/>
                <a:cs typeface="Times New Roman" panose="02020603050405020304" pitchFamily="18" charset="0"/>
              </a:rPr>
              <a:t>одна из важнейших структурных элементов программы, </a:t>
            </a:r>
            <a:endParaRPr lang="ru-RU" sz="1200" dirty="0">
              <a:solidFill>
                <a:srgbClr val="000000"/>
              </a:solidFill>
              <a:latin typeface="Times New Roman" panose="02020603050405020304" pitchFamily="18" charset="0"/>
              <a:cs typeface="Times New Roman" panose="02020603050405020304" pitchFamily="18" charset="0"/>
            </a:endParaRPr>
          </a:p>
          <a:p>
            <a:r>
              <a:rPr lang="ru-RU" sz="1200" i="1" dirty="0">
                <a:solidFill>
                  <a:srgbClr val="000000"/>
                </a:solidFill>
                <a:latin typeface="Times New Roman" panose="02020603050405020304" pitchFamily="18" charset="0"/>
                <a:cs typeface="Times New Roman" panose="02020603050405020304" pitchFamily="18" charset="0"/>
              </a:rPr>
              <a:t>таблица с разбивкой по годам, подпрограммам и мероприятиям </a:t>
            </a:r>
            <a:endParaRPr lang="ru-RU" sz="1200" dirty="0">
              <a:solidFill>
                <a:srgbClr val="000000"/>
              </a:solidFill>
              <a:latin typeface="Times New Roman" panose="02020603050405020304" pitchFamily="18" charset="0"/>
              <a:cs typeface="Times New Roman" panose="02020603050405020304" pitchFamily="18" charset="0"/>
            </a:endParaRPr>
          </a:p>
          <a:p>
            <a:r>
              <a:rPr lang="ru-RU" sz="1200" i="1" dirty="0">
                <a:solidFill>
                  <a:srgbClr val="000000"/>
                </a:solidFill>
                <a:latin typeface="Times New Roman" panose="02020603050405020304" pitchFamily="18" charset="0"/>
                <a:cs typeface="Times New Roman" panose="02020603050405020304" pitchFamily="18" charset="0"/>
              </a:rPr>
              <a:t>с указанием планируемых денежных средств</a:t>
            </a:r>
          </a:p>
          <a:p>
            <a:r>
              <a:rPr lang="ru-RU" b="1" dirty="0">
                <a:solidFill>
                  <a:srgbClr val="000000"/>
                </a:solidFill>
                <a:latin typeface="Times New Roman" panose="02020603050405020304" pitchFamily="18" charset="0"/>
                <a:cs typeface="Times New Roman" panose="02020603050405020304" pitchFamily="18" charset="0"/>
              </a:rPr>
              <a:t>сведения о планируемых показателях </a:t>
            </a:r>
          </a:p>
          <a:p>
            <a:r>
              <a:rPr lang="ru-RU" sz="1200" i="1" dirty="0">
                <a:solidFill>
                  <a:srgbClr val="000000"/>
                </a:solidFill>
                <a:latin typeface="Times New Roman" panose="02020603050405020304" pitchFamily="18" charset="0"/>
                <a:cs typeface="Times New Roman" panose="02020603050405020304" pitchFamily="18" charset="0"/>
              </a:rPr>
              <a:t>таблица мероприятий из ресурсного обеспечения с указанием планируемых значений показателей и формулами их расчета </a:t>
            </a:r>
            <a:endParaRPr lang="ru-RU" sz="1200" dirty="0">
              <a:solidFill>
                <a:srgbClr val="000000"/>
              </a:solidFill>
              <a:latin typeface="Times New Roman" panose="02020603050405020304" pitchFamily="18" charset="0"/>
              <a:cs typeface="Times New Roman" panose="02020603050405020304" pitchFamily="18" charset="0"/>
            </a:endParaRPr>
          </a:p>
          <a:p>
            <a:r>
              <a:rPr lang="ru-RU" b="1" dirty="0">
                <a:solidFill>
                  <a:srgbClr val="000000"/>
                </a:solidFill>
                <a:latin typeface="Times New Roman" panose="02020603050405020304" pitchFamily="18" charset="0"/>
                <a:cs typeface="Times New Roman" panose="02020603050405020304" pitchFamily="18" charset="0"/>
              </a:rPr>
              <a:t>оценка эффективности </a:t>
            </a:r>
          </a:p>
          <a:p>
            <a:r>
              <a:rPr lang="ru-RU" sz="1200" i="1" dirty="0">
                <a:solidFill>
                  <a:srgbClr val="000000"/>
                </a:solidFill>
                <a:latin typeface="Times New Roman" panose="02020603050405020304" pitchFamily="18" charset="0"/>
                <a:cs typeface="Times New Roman" panose="02020603050405020304" pitchFamily="18" charset="0"/>
              </a:rPr>
              <a:t>методика, текстовое описание с формулами, </a:t>
            </a:r>
            <a:endParaRPr lang="ru-RU" sz="1200" dirty="0">
              <a:solidFill>
                <a:srgbClr val="000000"/>
              </a:solidFill>
              <a:latin typeface="Times New Roman" panose="02020603050405020304" pitchFamily="18" charset="0"/>
              <a:cs typeface="Times New Roman" panose="02020603050405020304" pitchFamily="18" charset="0"/>
            </a:endParaRPr>
          </a:p>
          <a:p>
            <a:r>
              <a:rPr lang="ru-RU" sz="1200" i="1" dirty="0">
                <a:solidFill>
                  <a:srgbClr val="000000"/>
                </a:solidFill>
                <a:latin typeface="Times New Roman" panose="02020603050405020304" pitchFamily="18" charset="0"/>
                <a:cs typeface="Times New Roman" panose="02020603050405020304" pitchFamily="18" charset="0"/>
              </a:rPr>
              <a:t>по оценке эффективности программы </a:t>
            </a:r>
          </a:p>
          <a:p>
            <a:endParaRPr lang="ru-RU" sz="1200" dirty="0">
              <a:solidFill>
                <a:srgbClr val="000000"/>
              </a:solidFill>
              <a:latin typeface="Times New Roman" panose="02020603050405020304" pitchFamily="18" charset="0"/>
              <a:cs typeface="Times New Roman" panose="02020603050405020304" pitchFamily="18" charset="0"/>
            </a:endParaRPr>
          </a:p>
          <a:p>
            <a:r>
              <a:rPr lang="ru-RU" sz="1200" dirty="0">
                <a:solidFill>
                  <a:srgbClr val="000000"/>
                </a:solidFill>
                <a:latin typeface="Times New Roman" panose="02020603050405020304" pitchFamily="18" charset="0"/>
                <a:cs typeface="Times New Roman" panose="02020603050405020304" pitchFamily="18" charset="0"/>
              </a:rPr>
              <a:t>каждая муниципальная  программа разрабатывается </a:t>
            </a:r>
            <a:r>
              <a:rPr lang="ru-RU" sz="1200" dirty="0">
                <a:latin typeface="Times New Roman" panose="02020603050405020304" pitchFamily="18" charset="0"/>
                <a:cs typeface="Times New Roman" panose="02020603050405020304" pitchFamily="18" charset="0"/>
              </a:rPr>
              <a:t>органом местного самоуправления по </a:t>
            </a:r>
            <a:r>
              <a:rPr lang="ru-RU" sz="1200" dirty="0">
                <a:solidFill>
                  <a:srgbClr val="000000"/>
                </a:solidFill>
                <a:latin typeface="Times New Roman" panose="02020603050405020304" pitchFamily="18" charset="0"/>
                <a:cs typeface="Times New Roman" panose="02020603050405020304" pitchFamily="18" charset="0"/>
              </a:rPr>
              <a:t>отраслевой компетенции, в нее обязательно вносятся изменения в соответствии с Решением о бюджете муниципального района</a:t>
            </a:r>
            <a:endParaRPr lang="ru-RU" sz="1200" dirty="0">
              <a:latin typeface="Times New Roman" panose="02020603050405020304" pitchFamily="18" charset="0"/>
              <a:cs typeface="Times New Roman" panose="02020603050405020304" pitchFamily="18" charset="0"/>
            </a:endParaRPr>
          </a:p>
        </p:txBody>
      </p:sp>
      <p:sp>
        <p:nvSpPr>
          <p:cNvPr id="6" name="Номер слайда 5"/>
          <p:cNvSpPr>
            <a:spLocks noGrp="1"/>
          </p:cNvSpPr>
          <p:nvPr>
            <p:ph type="sldNum" sz="quarter" idx="12"/>
          </p:nvPr>
        </p:nvSpPr>
        <p:spPr>
          <a:xfrm>
            <a:off x="-247292" y="6426162"/>
            <a:ext cx="1052887" cy="276999"/>
          </a:xfrm>
        </p:spPr>
        <p:txBody>
          <a:bodyPr/>
          <a:lstStyle/>
          <a:p>
            <a:fld id="{70513BE8-C78F-45D0-83F1-20C75CE82E68}" type="slidenum">
              <a:rPr lang="ru-RU" smtClean="0"/>
              <a:t>43</a:t>
            </a:fld>
            <a:endParaRPr lang="ru-RU" dirty="0"/>
          </a:p>
        </p:txBody>
      </p:sp>
    </p:spTree>
    <p:extLst>
      <p:ext uri="{BB962C8B-B14F-4D97-AF65-F5344CB8AC3E}">
        <p14:creationId xmlns:p14="http://schemas.microsoft.com/office/powerpoint/2010/main" val="132615763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1571933200"/>
              </p:ext>
            </p:extLst>
          </p:nvPr>
        </p:nvGraphicFramePr>
        <p:xfrm>
          <a:off x="351690" y="716903"/>
          <a:ext cx="11306907" cy="5794918"/>
        </p:xfrm>
        <a:graphic>
          <a:graphicData uri="http://schemas.openxmlformats.org/drawingml/2006/table">
            <a:tbl>
              <a:tblPr firstRow="1" bandRow="1">
                <a:tableStyleId>{5C22544A-7EE6-4342-B048-85BDC9FD1C3A}</a:tableStyleId>
              </a:tblPr>
              <a:tblGrid>
                <a:gridCol w="870440">
                  <a:extLst>
                    <a:ext uri="{9D8B030D-6E8A-4147-A177-3AD203B41FA5}">
                      <a16:colId xmlns:a16="http://schemas.microsoft.com/office/drawing/2014/main" val="20000"/>
                    </a:ext>
                  </a:extLst>
                </a:gridCol>
                <a:gridCol w="5134708">
                  <a:extLst>
                    <a:ext uri="{9D8B030D-6E8A-4147-A177-3AD203B41FA5}">
                      <a16:colId xmlns:a16="http://schemas.microsoft.com/office/drawing/2014/main" val="20001"/>
                    </a:ext>
                  </a:extLst>
                </a:gridCol>
                <a:gridCol w="1204546">
                  <a:extLst>
                    <a:ext uri="{9D8B030D-6E8A-4147-A177-3AD203B41FA5}">
                      <a16:colId xmlns:a16="http://schemas.microsoft.com/office/drawing/2014/main" val="20002"/>
                    </a:ext>
                  </a:extLst>
                </a:gridCol>
                <a:gridCol w="1318846">
                  <a:extLst>
                    <a:ext uri="{9D8B030D-6E8A-4147-A177-3AD203B41FA5}">
                      <a16:colId xmlns:a16="http://schemas.microsoft.com/office/drawing/2014/main" val="20003"/>
                    </a:ext>
                  </a:extLst>
                </a:gridCol>
                <a:gridCol w="1354015">
                  <a:extLst>
                    <a:ext uri="{9D8B030D-6E8A-4147-A177-3AD203B41FA5}">
                      <a16:colId xmlns:a16="http://schemas.microsoft.com/office/drawing/2014/main" val="20004"/>
                    </a:ext>
                  </a:extLst>
                </a:gridCol>
                <a:gridCol w="1424352">
                  <a:extLst>
                    <a:ext uri="{9D8B030D-6E8A-4147-A177-3AD203B41FA5}">
                      <a16:colId xmlns:a16="http://schemas.microsoft.com/office/drawing/2014/main" val="20005"/>
                    </a:ext>
                  </a:extLst>
                </a:gridCol>
              </a:tblGrid>
              <a:tr h="905525">
                <a:tc>
                  <a:txBody>
                    <a:bodyPr/>
                    <a:lstStyle/>
                    <a:p>
                      <a:pPr algn="ctr"/>
                      <a:endParaRPr lang="ru-RU" dirty="0"/>
                    </a:p>
                  </a:txBody>
                  <a:tcPr/>
                </a:tc>
                <a:tc>
                  <a:txBody>
                    <a:bodyPr/>
                    <a:lstStyle/>
                    <a:p>
                      <a:pPr algn="ctr"/>
                      <a:endParaRPr lang="ru-RU" dirty="0">
                        <a:latin typeface="Times New Roman" panose="02020603050405020304" pitchFamily="18" charset="0"/>
                        <a:cs typeface="Times New Roman" panose="02020603050405020304" pitchFamily="18" charset="0"/>
                      </a:endParaRPr>
                    </a:p>
                    <a:p>
                      <a:pPr algn="ctr"/>
                      <a:r>
                        <a:rPr lang="ru-RU" dirty="0">
                          <a:latin typeface="Times New Roman" panose="02020603050405020304" pitchFamily="18" charset="0"/>
                          <a:cs typeface="Times New Roman" panose="02020603050405020304" pitchFamily="18" charset="0"/>
                        </a:rPr>
                        <a:t>Наименование</a:t>
                      </a:r>
                    </a:p>
                  </a:txBody>
                  <a:tcPr/>
                </a:tc>
                <a:tc>
                  <a:txBody>
                    <a:bodyPr/>
                    <a:lstStyle/>
                    <a:p>
                      <a:pPr algn="ctr"/>
                      <a:r>
                        <a:rPr lang="ru-RU" dirty="0">
                          <a:latin typeface="Times New Roman" panose="02020603050405020304" pitchFamily="18" charset="0"/>
                          <a:cs typeface="Times New Roman" panose="02020603050405020304" pitchFamily="18" charset="0"/>
                        </a:rPr>
                        <a:t>Оценка 2024 год, тыс.руб.</a:t>
                      </a:r>
                    </a:p>
                  </a:txBody>
                  <a:tcPr/>
                </a:tc>
                <a:tc>
                  <a:txBody>
                    <a:bodyPr/>
                    <a:lstStyle/>
                    <a:p>
                      <a:pPr algn="ctr"/>
                      <a:r>
                        <a:rPr lang="ru-RU" dirty="0">
                          <a:latin typeface="Times New Roman" panose="02020603050405020304" pitchFamily="18" charset="0"/>
                          <a:cs typeface="Times New Roman" panose="02020603050405020304" pitchFamily="18" charset="0"/>
                        </a:rPr>
                        <a:t>Прогноз </a:t>
                      </a:r>
                    </a:p>
                    <a:p>
                      <a:pPr algn="ctr"/>
                      <a:r>
                        <a:rPr lang="ru-RU" dirty="0">
                          <a:latin typeface="Times New Roman" panose="02020603050405020304" pitchFamily="18" charset="0"/>
                          <a:cs typeface="Times New Roman" panose="02020603050405020304" pitchFamily="18" charset="0"/>
                        </a:rPr>
                        <a:t>2025 год, тыс.руб.</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dirty="0">
                          <a:latin typeface="Times New Roman" panose="02020603050405020304" pitchFamily="18" charset="0"/>
                          <a:cs typeface="Times New Roman" panose="02020603050405020304" pitchFamily="18" charset="0"/>
                        </a:rPr>
                        <a:t>Прогноз </a:t>
                      </a:r>
                    </a:p>
                    <a:p>
                      <a:pPr marL="0" marR="0" indent="0" algn="ctr" defTabSz="457200" rtl="0" eaLnBrk="1" fontAlgn="auto" latinLnBrk="0" hangingPunct="1">
                        <a:lnSpc>
                          <a:spcPct val="100000"/>
                        </a:lnSpc>
                        <a:spcBef>
                          <a:spcPts val="0"/>
                        </a:spcBef>
                        <a:spcAft>
                          <a:spcPts val="0"/>
                        </a:spcAft>
                        <a:buClrTx/>
                        <a:buSzTx/>
                        <a:buFontTx/>
                        <a:buNone/>
                        <a:tabLst/>
                        <a:defRPr/>
                      </a:pPr>
                      <a:r>
                        <a:rPr lang="ru-RU" dirty="0">
                          <a:latin typeface="Times New Roman" panose="02020603050405020304" pitchFamily="18" charset="0"/>
                          <a:cs typeface="Times New Roman" panose="02020603050405020304" pitchFamily="18" charset="0"/>
                        </a:rPr>
                        <a:t>2026</a:t>
                      </a:r>
                      <a:r>
                        <a:rPr lang="ru-RU" baseline="0"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год, тыс.руб.</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dirty="0">
                          <a:latin typeface="Times New Roman" panose="02020603050405020304" pitchFamily="18" charset="0"/>
                          <a:cs typeface="Times New Roman" panose="02020603050405020304" pitchFamily="18" charset="0"/>
                        </a:rPr>
                        <a:t>Прогноз </a:t>
                      </a:r>
                    </a:p>
                    <a:p>
                      <a:pPr marL="0" marR="0" indent="0" algn="ctr" defTabSz="457200" rtl="0" eaLnBrk="1" fontAlgn="auto" latinLnBrk="0" hangingPunct="1">
                        <a:lnSpc>
                          <a:spcPct val="100000"/>
                        </a:lnSpc>
                        <a:spcBef>
                          <a:spcPts val="0"/>
                        </a:spcBef>
                        <a:spcAft>
                          <a:spcPts val="0"/>
                        </a:spcAft>
                        <a:buClrTx/>
                        <a:buSzTx/>
                        <a:buFontTx/>
                        <a:buNone/>
                        <a:tabLst/>
                        <a:defRPr/>
                      </a:pPr>
                      <a:r>
                        <a:rPr lang="ru-RU" dirty="0">
                          <a:latin typeface="Times New Roman" panose="02020603050405020304" pitchFamily="18" charset="0"/>
                          <a:cs typeface="Times New Roman" panose="02020603050405020304" pitchFamily="18" charset="0"/>
                        </a:rPr>
                        <a:t>2027</a:t>
                      </a:r>
                      <a:r>
                        <a:rPr lang="ru-RU" baseline="0"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год, тыс.руб.</a:t>
                      </a:r>
                    </a:p>
                  </a:txBody>
                  <a:tcPr/>
                </a:tc>
                <a:extLst>
                  <a:ext uri="{0D108BD9-81ED-4DB2-BD59-A6C34878D82A}">
                    <a16:rowId xmlns:a16="http://schemas.microsoft.com/office/drawing/2014/main" val="10000"/>
                  </a:ext>
                </a:extLst>
              </a:tr>
              <a:tr h="362210">
                <a:tc>
                  <a:txBody>
                    <a:bodyPr/>
                    <a:lstStyle/>
                    <a:p>
                      <a:pPr algn="ctr"/>
                      <a:r>
                        <a:rPr lang="ru-RU" sz="1400" dirty="0">
                          <a:latin typeface="Times New Roman" panose="02020603050405020304" pitchFamily="18" charset="0"/>
                          <a:cs typeface="Times New Roman" panose="02020603050405020304" pitchFamily="18" charset="0"/>
                        </a:rPr>
                        <a:t>1</a:t>
                      </a:r>
                    </a:p>
                  </a:txBody>
                  <a:tcPr/>
                </a:tc>
                <a:tc>
                  <a:txBody>
                    <a:bodyPr/>
                    <a:lstStyle/>
                    <a:p>
                      <a:pPr>
                        <a:spcAft>
                          <a:spcPts val="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Муниципальная программа «Развитие культуры Дмитриевского района Курской области»</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r>
                        <a:rPr lang="ru-RU" sz="1800" b="0" kern="1200" dirty="0">
                          <a:solidFill>
                            <a:schemeClr val="tx1"/>
                          </a:solidFill>
                          <a:effectLst/>
                          <a:latin typeface="Times New Roman" panose="02020603050405020304" pitchFamily="18" charset="0"/>
                          <a:ea typeface="+mn-ea"/>
                          <a:cs typeface="Times New Roman" panose="02020603050405020304" pitchFamily="18" charset="0"/>
                        </a:rPr>
                        <a:t> 34 277,7</a:t>
                      </a:r>
                      <a:endParaRPr lang="ru-RU" sz="18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ru-RU" dirty="0">
                          <a:latin typeface="Times New Roman" panose="02020603050405020304" pitchFamily="18" charset="0"/>
                          <a:cs typeface="Times New Roman" panose="02020603050405020304" pitchFamily="18" charset="0"/>
                        </a:rPr>
                        <a:t>42 444,2</a:t>
                      </a:r>
                    </a:p>
                  </a:txBody>
                  <a:tcPr/>
                </a:tc>
                <a:tc>
                  <a:txBody>
                    <a:bodyPr/>
                    <a:lstStyle/>
                    <a:p>
                      <a:pPr algn="ctr"/>
                      <a:r>
                        <a:rPr lang="ru-RU" dirty="0">
                          <a:latin typeface="Times New Roman" panose="02020603050405020304" pitchFamily="18" charset="0"/>
                          <a:cs typeface="Times New Roman" panose="02020603050405020304" pitchFamily="18" charset="0"/>
                        </a:rPr>
                        <a:t>37 645,8</a:t>
                      </a:r>
                    </a:p>
                  </a:txBody>
                  <a:tcPr/>
                </a:tc>
                <a:tc>
                  <a:txBody>
                    <a:bodyPr/>
                    <a:lstStyle/>
                    <a:p>
                      <a:pPr algn="ctr"/>
                      <a:r>
                        <a:rPr lang="ru-RU" dirty="0">
                          <a:latin typeface="Times New Roman" panose="02020603050405020304" pitchFamily="18" charset="0"/>
                          <a:cs typeface="Times New Roman" panose="02020603050405020304" pitchFamily="18" charset="0"/>
                        </a:rPr>
                        <a:t>38 296,8</a:t>
                      </a:r>
                    </a:p>
                  </a:txBody>
                  <a:tcPr/>
                </a:tc>
                <a:extLst>
                  <a:ext uri="{0D108BD9-81ED-4DB2-BD59-A6C34878D82A}">
                    <a16:rowId xmlns:a16="http://schemas.microsoft.com/office/drawing/2014/main" val="10001"/>
                  </a:ext>
                </a:extLst>
              </a:tr>
              <a:tr h="468618">
                <a:tc>
                  <a:txBody>
                    <a:bodyPr/>
                    <a:lstStyle/>
                    <a:p>
                      <a:pPr algn="ctr"/>
                      <a:r>
                        <a:rPr lang="ru-RU" sz="1400" dirty="0">
                          <a:latin typeface="Times New Roman" panose="02020603050405020304" pitchFamily="18" charset="0"/>
                          <a:cs typeface="Times New Roman" panose="02020603050405020304" pitchFamily="18" charset="0"/>
                        </a:rPr>
                        <a:t>2</a:t>
                      </a:r>
                    </a:p>
                  </a:txBody>
                  <a:tcPr/>
                </a:tc>
                <a:tc>
                  <a:txBody>
                    <a:bodyPr/>
                    <a:lstStyle/>
                    <a:p>
                      <a:pPr>
                        <a:spcAft>
                          <a:spcPts val="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Муниципальная программа «Социальная поддержка граждан в Дмитриевском районе Курской области»</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r>
                        <a:rPr lang="ru-RU" sz="1800" b="0" kern="1200" dirty="0">
                          <a:solidFill>
                            <a:schemeClr val="tx1"/>
                          </a:solidFill>
                          <a:effectLst/>
                          <a:latin typeface="Times New Roman" panose="02020603050405020304" pitchFamily="18" charset="0"/>
                          <a:ea typeface="+mn-ea"/>
                          <a:cs typeface="Times New Roman" panose="02020603050405020304" pitchFamily="18" charset="0"/>
                        </a:rPr>
                        <a:t>31604,5</a:t>
                      </a:r>
                      <a:endParaRPr lang="ru-RU" sz="18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ru-RU" dirty="0">
                          <a:latin typeface="Times New Roman" panose="02020603050405020304" pitchFamily="18" charset="0"/>
                          <a:cs typeface="Times New Roman" panose="02020603050405020304" pitchFamily="18" charset="0"/>
                        </a:rPr>
                        <a:t>23 287,6</a:t>
                      </a:r>
                    </a:p>
                  </a:txBody>
                  <a:tcPr/>
                </a:tc>
                <a:tc>
                  <a:txBody>
                    <a:bodyPr/>
                    <a:lstStyle/>
                    <a:p>
                      <a:pPr algn="ctr"/>
                      <a:r>
                        <a:rPr lang="ru-RU" dirty="0">
                          <a:latin typeface="Times New Roman" panose="02020603050405020304" pitchFamily="18" charset="0"/>
                          <a:cs typeface="Times New Roman" panose="02020603050405020304" pitchFamily="18" charset="0"/>
                        </a:rPr>
                        <a:t>19 402,8</a:t>
                      </a:r>
                    </a:p>
                  </a:txBody>
                  <a:tcPr/>
                </a:tc>
                <a:tc>
                  <a:txBody>
                    <a:bodyPr/>
                    <a:lstStyle/>
                    <a:p>
                      <a:pPr algn="ctr"/>
                      <a:r>
                        <a:rPr lang="ru-RU" dirty="0">
                          <a:latin typeface="Times New Roman" panose="02020603050405020304" pitchFamily="18" charset="0"/>
                          <a:cs typeface="Times New Roman" panose="02020603050405020304" pitchFamily="18" charset="0"/>
                        </a:rPr>
                        <a:t>21 402,8</a:t>
                      </a:r>
                    </a:p>
                  </a:txBody>
                  <a:tcPr/>
                </a:tc>
                <a:extLst>
                  <a:ext uri="{0D108BD9-81ED-4DB2-BD59-A6C34878D82A}">
                    <a16:rowId xmlns:a16="http://schemas.microsoft.com/office/drawing/2014/main" val="10002"/>
                  </a:ext>
                </a:extLst>
              </a:tr>
              <a:tr h="362210">
                <a:tc>
                  <a:txBody>
                    <a:bodyPr/>
                    <a:lstStyle/>
                    <a:p>
                      <a:pPr algn="ctr"/>
                      <a:r>
                        <a:rPr lang="ru-RU" sz="1400" dirty="0">
                          <a:latin typeface="Times New Roman" panose="02020603050405020304" pitchFamily="18" charset="0"/>
                          <a:cs typeface="Times New Roman" panose="02020603050405020304" pitchFamily="18" charset="0"/>
                        </a:rPr>
                        <a:t>3</a:t>
                      </a:r>
                    </a:p>
                  </a:txBody>
                  <a:tcPr/>
                </a:tc>
                <a:tc>
                  <a:txBody>
                    <a:bodyPr/>
                    <a:lstStyle/>
                    <a:p>
                      <a:pPr>
                        <a:spcAft>
                          <a:spcPts val="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Муниципальная программа «Развитие образования Дмитриевского района Курской области»</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r>
                        <a:rPr lang="ru-RU" sz="1800" b="0" kern="1200" dirty="0">
                          <a:solidFill>
                            <a:schemeClr val="tx1"/>
                          </a:solidFill>
                          <a:effectLst/>
                          <a:latin typeface="Times New Roman" panose="02020603050405020304" pitchFamily="18" charset="0"/>
                          <a:ea typeface="+mn-ea"/>
                          <a:cs typeface="Times New Roman" panose="02020603050405020304" pitchFamily="18" charset="0"/>
                        </a:rPr>
                        <a:t>293 502,8</a:t>
                      </a:r>
                      <a:endParaRPr lang="ru-RU" sz="18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ru-RU" dirty="0">
                          <a:latin typeface="Times New Roman" panose="02020603050405020304" pitchFamily="18" charset="0"/>
                          <a:cs typeface="Times New Roman" panose="02020603050405020304" pitchFamily="18" charset="0"/>
                        </a:rPr>
                        <a:t>282 422,9</a:t>
                      </a:r>
                    </a:p>
                  </a:txBody>
                  <a:tcPr/>
                </a:tc>
                <a:tc>
                  <a:txBody>
                    <a:bodyPr/>
                    <a:lstStyle/>
                    <a:p>
                      <a:pPr algn="ctr"/>
                      <a:r>
                        <a:rPr lang="ru-RU" dirty="0">
                          <a:latin typeface="Times New Roman" panose="02020603050405020304" pitchFamily="18" charset="0"/>
                          <a:cs typeface="Times New Roman" panose="02020603050405020304" pitchFamily="18" charset="0"/>
                        </a:rPr>
                        <a:t>278 362,9</a:t>
                      </a:r>
                    </a:p>
                  </a:txBody>
                  <a:tcPr/>
                </a:tc>
                <a:tc>
                  <a:txBody>
                    <a:bodyPr/>
                    <a:lstStyle/>
                    <a:p>
                      <a:pPr algn="ctr"/>
                      <a:r>
                        <a:rPr lang="ru-RU" dirty="0">
                          <a:latin typeface="Times New Roman" panose="02020603050405020304" pitchFamily="18" charset="0"/>
                          <a:cs typeface="Times New Roman" panose="02020603050405020304" pitchFamily="18" charset="0"/>
                        </a:rPr>
                        <a:t>278 815,1</a:t>
                      </a:r>
                    </a:p>
                  </a:txBody>
                  <a:tcPr/>
                </a:tc>
                <a:extLst>
                  <a:ext uri="{0D108BD9-81ED-4DB2-BD59-A6C34878D82A}">
                    <a16:rowId xmlns:a16="http://schemas.microsoft.com/office/drawing/2014/main" val="10003"/>
                  </a:ext>
                </a:extLst>
              </a:tr>
              <a:tr h="362210">
                <a:tc>
                  <a:txBody>
                    <a:bodyPr/>
                    <a:lstStyle/>
                    <a:p>
                      <a:pPr algn="ctr"/>
                      <a:r>
                        <a:rPr lang="ru-RU" sz="1400" dirty="0">
                          <a:latin typeface="Times New Roman" panose="02020603050405020304" pitchFamily="18" charset="0"/>
                          <a:cs typeface="Times New Roman" panose="02020603050405020304" pitchFamily="18" charset="0"/>
                        </a:rPr>
                        <a:t>4</a:t>
                      </a:r>
                    </a:p>
                  </a:txBody>
                  <a:tcPr/>
                </a:tc>
                <a:tc>
                  <a:txBody>
                    <a:bodyPr/>
                    <a:lstStyle/>
                    <a:p>
                      <a:pPr>
                        <a:spcAft>
                          <a:spcPts val="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Муниципальная программа «Управление муниципальным имуществом и земельными ресурсами Дмитриевского района»</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r>
                        <a:rPr lang="ru-RU" b="0" dirty="0">
                          <a:solidFill>
                            <a:schemeClr val="tx1"/>
                          </a:solidFill>
                          <a:latin typeface="Times New Roman" panose="02020603050405020304" pitchFamily="18" charset="0"/>
                          <a:cs typeface="Times New Roman" panose="02020603050405020304" pitchFamily="18" charset="0"/>
                        </a:rPr>
                        <a:t>1 000,0</a:t>
                      </a:r>
                    </a:p>
                  </a:txBody>
                  <a:tcPr/>
                </a:tc>
                <a:tc>
                  <a:txBody>
                    <a:bodyPr/>
                    <a:lstStyle/>
                    <a:p>
                      <a:pPr algn="ctr"/>
                      <a:r>
                        <a:rPr lang="ru-RU" dirty="0">
                          <a:latin typeface="Times New Roman" panose="02020603050405020304" pitchFamily="18" charset="0"/>
                          <a:cs typeface="Times New Roman" panose="02020603050405020304" pitchFamily="18" charset="0"/>
                        </a:rPr>
                        <a:t>855,1</a:t>
                      </a:r>
                    </a:p>
                  </a:txBody>
                  <a:tcPr/>
                </a:tc>
                <a:tc>
                  <a:txBody>
                    <a:bodyPr/>
                    <a:lstStyle/>
                    <a:p>
                      <a:pPr algn="ctr"/>
                      <a:r>
                        <a:rPr lang="ru-RU" dirty="0">
                          <a:latin typeface="Times New Roman" panose="02020603050405020304" pitchFamily="18" charset="0"/>
                          <a:cs typeface="Times New Roman" panose="02020603050405020304" pitchFamily="18" charset="0"/>
                        </a:rPr>
                        <a:t>255,1</a:t>
                      </a:r>
                    </a:p>
                  </a:txBody>
                  <a:tcPr/>
                </a:tc>
                <a:tc>
                  <a:txBody>
                    <a:bodyPr/>
                    <a:lstStyle/>
                    <a:p>
                      <a:pPr algn="ctr"/>
                      <a:r>
                        <a:rPr lang="ru-RU" dirty="0">
                          <a:latin typeface="Times New Roman" panose="02020603050405020304" pitchFamily="18" charset="0"/>
                          <a:cs typeface="Times New Roman" panose="02020603050405020304" pitchFamily="18" charset="0"/>
                        </a:rPr>
                        <a:t>255,1</a:t>
                      </a:r>
                    </a:p>
                  </a:txBody>
                  <a:tcPr/>
                </a:tc>
                <a:extLst>
                  <a:ext uri="{0D108BD9-81ED-4DB2-BD59-A6C34878D82A}">
                    <a16:rowId xmlns:a16="http://schemas.microsoft.com/office/drawing/2014/main" val="10004"/>
                  </a:ext>
                </a:extLst>
              </a:tr>
              <a:tr h="475144">
                <a:tc>
                  <a:txBody>
                    <a:bodyPr/>
                    <a:lstStyle/>
                    <a:p>
                      <a:pPr algn="ctr"/>
                      <a:r>
                        <a:rPr lang="ru-RU" sz="1400" dirty="0">
                          <a:latin typeface="Times New Roman" panose="02020603050405020304" pitchFamily="18" charset="0"/>
                          <a:cs typeface="Times New Roman" panose="02020603050405020304" pitchFamily="18" charset="0"/>
                        </a:rPr>
                        <a:t>5</a:t>
                      </a:r>
                    </a:p>
                  </a:txBody>
                  <a:tcPr/>
                </a:tc>
                <a:tc>
                  <a:txBody>
                    <a:bodyPr/>
                    <a:lstStyle/>
                    <a:p>
                      <a:pPr>
                        <a:spcAft>
                          <a:spcPts val="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Муниципальная программа «Энергосбережение и повышение энергетической эффективности Дмитриевского района Курской области»</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r>
                        <a:rPr lang="ru-RU" b="0" dirty="0">
                          <a:solidFill>
                            <a:schemeClr val="tx1"/>
                          </a:solidFill>
                          <a:latin typeface="Times New Roman" panose="02020603050405020304" pitchFamily="18" charset="0"/>
                          <a:cs typeface="Times New Roman" panose="02020603050405020304" pitchFamily="18" charset="0"/>
                        </a:rPr>
                        <a:t>40,0</a:t>
                      </a:r>
                    </a:p>
                  </a:txBody>
                  <a:tcPr/>
                </a:tc>
                <a:tc>
                  <a:txBody>
                    <a:bodyPr/>
                    <a:lstStyle/>
                    <a:p>
                      <a:pPr algn="ctr"/>
                      <a:r>
                        <a:rPr lang="ru-RU" dirty="0">
                          <a:latin typeface="Times New Roman" panose="02020603050405020304" pitchFamily="18" charset="0"/>
                          <a:cs typeface="Times New Roman" panose="02020603050405020304" pitchFamily="18" charset="0"/>
                        </a:rPr>
                        <a:t>40,0</a:t>
                      </a:r>
                    </a:p>
                  </a:txBody>
                  <a:tcPr/>
                </a:tc>
                <a:tc>
                  <a:txBody>
                    <a:bodyPr/>
                    <a:lstStyle/>
                    <a:p>
                      <a:pPr algn="ctr"/>
                      <a:r>
                        <a:rPr lang="ru-RU" dirty="0">
                          <a:latin typeface="Times New Roman" panose="02020603050405020304" pitchFamily="18" charset="0"/>
                          <a:cs typeface="Times New Roman" panose="02020603050405020304" pitchFamily="18" charset="0"/>
                        </a:rPr>
                        <a:t>40,0</a:t>
                      </a:r>
                    </a:p>
                  </a:txBody>
                  <a:tcPr/>
                </a:tc>
                <a:tc>
                  <a:txBody>
                    <a:bodyPr/>
                    <a:lstStyle/>
                    <a:p>
                      <a:pPr algn="ctr"/>
                      <a:r>
                        <a:rPr lang="ru-RU" dirty="0">
                          <a:latin typeface="Times New Roman" panose="02020603050405020304" pitchFamily="18" charset="0"/>
                          <a:cs typeface="Times New Roman" panose="02020603050405020304" pitchFamily="18" charset="0"/>
                        </a:rPr>
                        <a:t>40,0</a:t>
                      </a:r>
                    </a:p>
                  </a:txBody>
                  <a:tcPr/>
                </a:tc>
                <a:extLst>
                  <a:ext uri="{0D108BD9-81ED-4DB2-BD59-A6C34878D82A}">
                    <a16:rowId xmlns:a16="http://schemas.microsoft.com/office/drawing/2014/main" val="10005"/>
                  </a:ext>
                </a:extLst>
              </a:tr>
              <a:tr h="475144">
                <a:tc>
                  <a:txBody>
                    <a:bodyPr/>
                    <a:lstStyle/>
                    <a:p>
                      <a:pPr algn="ctr"/>
                      <a:r>
                        <a:rPr lang="ru-RU" sz="1400" dirty="0">
                          <a:latin typeface="Times New Roman" panose="02020603050405020304" pitchFamily="18" charset="0"/>
                          <a:cs typeface="Times New Roman" panose="02020603050405020304" pitchFamily="18" charset="0"/>
                        </a:rPr>
                        <a:t>6</a:t>
                      </a:r>
                    </a:p>
                  </a:txBody>
                  <a:tcPr/>
                </a:tc>
                <a:tc>
                  <a:txBody>
                    <a:bodyPr/>
                    <a:lstStyle/>
                    <a:p>
                      <a:pPr>
                        <a:spcAft>
                          <a:spcPts val="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Муниципальная программа «Обеспечение доступным и комфортным жильем и коммунальными услугами граждан Дмитриевского района Курской области»</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r>
                        <a:rPr lang="ru-RU" sz="1800" b="0" kern="1200" dirty="0">
                          <a:solidFill>
                            <a:schemeClr val="tx1"/>
                          </a:solidFill>
                          <a:effectLst/>
                          <a:latin typeface="Times New Roman" panose="02020603050405020304" pitchFamily="18" charset="0"/>
                          <a:ea typeface="+mn-ea"/>
                          <a:cs typeface="Times New Roman" panose="02020603050405020304" pitchFamily="18" charset="0"/>
                        </a:rPr>
                        <a:t>829,2</a:t>
                      </a:r>
                      <a:endParaRPr lang="ru-RU"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ru-RU" dirty="0">
                          <a:latin typeface="Times New Roman" panose="02020603050405020304" pitchFamily="18" charset="0"/>
                          <a:cs typeface="Times New Roman" panose="02020603050405020304" pitchFamily="18" charset="0"/>
                        </a:rPr>
                        <a:t>551,2</a:t>
                      </a:r>
                    </a:p>
                  </a:txBody>
                  <a:tcPr/>
                </a:tc>
                <a:tc>
                  <a:txBody>
                    <a:bodyPr/>
                    <a:lstStyle/>
                    <a:p>
                      <a:pPr algn="ctr"/>
                      <a:r>
                        <a:rPr lang="ru-RU" dirty="0">
                          <a:latin typeface="Times New Roman" panose="02020603050405020304" pitchFamily="18" charset="0"/>
                          <a:cs typeface="Times New Roman" panose="02020603050405020304" pitchFamily="18" charset="0"/>
                        </a:rPr>
                        <a:t>0</a:t>
                      </a:r>
                    </a:p>
                  </a:txBody>
                  <a:tcPr/>
                </a:tc>
                <a:tc>
                  <a:txBody>
                    <a:bodyPr/>
                    <a:lstStyle/>
                    <a:p>
                      <a:pPr algn="ctr"/>
                      <a:r>
                        <a:rPr lang="ru-RU" dirty="0">
                          <a:latin typeface="Times New Roman" panose="02020603050405020304" pitchFamily="18" charset="0"/>
                          <a:cs typeface="Times New Roman" panose="02020603050405020304" pitchFamily="18" charset="0"/>
                        </a:rPr>
                        <a:t>0</a:t>
                      </a:r>
                    </a:p>
                  </a:txBody>
                  <a:tcPr/>
                </a:tc>
                <a:extLst>
                  <a:ext uri="{0D108BD9-81ED-4DB2-BD59-A6C34878D82A}">
                    <a16:rowId xmlns:a16="http://schemas.microsoft.com/office/drawing/2014/main" val="10006"/>
                  </a:ext>
                </a:extLst>
              </a:tr>
              <a:tr h="633526">
                <a:tc>
                  <a:txBody>
                    <a:bodyPr/>
                    <a:lstStyle/>
                    <a:p>
                      <a:pPr algn="ctr"/>
                      <a:r>
                        <a:rPr lang="ru-RU" sz="1400" dirty="0">
                          <a:latin typeface="Times New Roman" panose="02020603050405020304" pitchFamily="18" charset="0"/>
                          <a:cs typeface="Times New Roman" panose="02020603050405020304" pitchFamily="18" charset="0"/>
                        </a:rPr>
                        <a:t>7</a:t>
                      </a:r>
                    </a:p>
                  </a:txBody>
                  <a:tcPr/>
                </a:tc>
                <a:tc>
                  <a:txBody>
                    <a:bodyPr/>
                    <a:lstStyle/>
                    <a:p>
                      <a:pPr>
                        <a:spcAft>
                          <a:spcPts val="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Муниципальная программа «Повышение эффективности работы с молодежью, организация отдыха и оздоровления детей, развитие физической культуры и спорта в Дмитриевском районе Курской области»</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r>
                        <a:rPr lang="ru-RU" b="0" dirty="0">
                          <a:solidFill>
                            <a:schemeClr val="tx1"/>
                          </a:solidFill>
                          <a:latin typeface="Times New Roman" panose="02020603050405020304" pitchFamily="18" charset="0"/>
                          <a:cs typeface="Times New Roman" panose="02020603050405020304" pitchFamily="18" charset="0"/>
                        </a:rPr>
                        <a:t>1 852,4</a:t>
                      </a:r>
                    </a:p>
                  </a:txBody>
                  <a:tcPr/>
                </a:tc>
                <a:tc>
                  <a:txBody>
                    <a:bodyPr/>
                    <a:lstStyle/>
                    <a:p>
                      <a:pPr algn="ctr"/>
                      <a:r>
                        <a:rPr lang="ru-RU" dirty="0">
                          <a:latin typeface="Times New Roman" panose="02020603050405020304" pitchFamily="18" charset="0"/>
                          <a:cs typeface="Times New Roman" panose="02020603050405020304" pitchFamily="18" charset="0"/>
                        </a:rPr>
                        <a:t>1 782,2</a:t>
                      </a:r>
                    </a:p>
                  </a:txBody>
                  <a:tcPr/>
                </a:tc>
                <a:tc>
                  <a:txBody>
                    <a:bodyPr/>
                    <a:lstStyle/>
                    <a:p>
                      <a:pPr algn="ctr"/>
                      <a:r>
                        <a:rPr lang="ru-RU" dirty="0">
                          <a:latin typeface="Times New Roman" panose="02020603050405020304" pitchFamily="18" charset="0"/>
                          <a:cs typeface="Times New Roman" panose="02020603050405020304" pitchFamily="18" charset="0"/>
                        </a:rPr>
                        <a:t>416,0</a:t>
                      </a:r>
                    </a:p>
                  </a:txBody>
                  <a:tcPr/>
                </a:tc>
                <a:tc>
                  <a:txBody>
                    <a:bodyPr/>
                    <a:lstStyle/>
                    <a:p>
                      <a:pPr algn="ctr"/>
                      <a:r>
                        <a:rPr lang="ru-RU" dirty="0">
                          <a:latin typeface="Times New Roman" panose="02020603050405020304" pitchFamily="18" charset="0"/>
                          <a:cs typeface="Times New Roman" panose="02020603050405020304" pitchFamily="18" charset="0"/>
                        </a:rPr>
                        <a:t>416,0</a:t>
                      </a:r>
                    </a:p>
                  </a:txBody>
                  <a:tcPr/>
                </a:tc>
                <a:extLst>
                  <a:ext uri="{0D108BD9-81ED-4DB2-BD59-A6C34878D82A}">
                    <a16:rowId xmlns:a16="http://schemas.microsoft.com/office/drawing/2014/main" val="10007"/>
                  </a:ext>
                </a:extLst>
              </a:tr>
              <a:tr h="362210">
                <a:tc>
                  <a:txBody>
                    <a:bodyPr/>
                    <a:lstStyle/>
                    <a:p>
                      <a:pPr algn="ctr"/>
                      <a:r>
                        <a:rPr lang="ru-RU" sz="1400" dirty="0">
                          <a:latin typeface="Times New Roman" panose="02020603050405020304" pitchFamily="18" charset="0"/>
                          <a:cs typeface="Times New Roman" panose="02020603050405020304" pitchFamily="18" charset="0"/>
                        </a:rPr>
                        <a:t>8</a:t>
                      </a:r>
                    </a:p>
                  </a:txBody>
                  <a:tcPr/>
                </a:tc>
                <a:tc>
                  <a:txBody>
                    <a:bodyPr/>
                    <a:lstStyle/>
                    <a:p>
                      <a:pPr>
                        <a:spcAft>
                          <a:spcPts val="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Муниципальная программа «Развитие муниципальной службы в Дмитриевском районе Курской области»</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r>
                        <a:rPr lang="ru-RU" b="0" dirty="0">
                          <a:solidFill>
                            <a:schemeClr val="tx1"/>
                          </a:solidFill>
                          <a:latin typeface="Times New Roman" panose="02020603050405020304" pitchFamily="18" charset="0"/>
                          <a:cs typeface="Times New Roman" panose="02020603050405020304" pitchFamily="18" charset="0"/>
                        </a:rPr>
                        <a:t>53,2</a:t>
                      </a:r>
                    </a:p>
                  </a:txBody>
                  <a:tcPr/>
                </a:tc>
                <a:tc>
                  <a:txBody>
                    <a:bodyPr/>
                    <a:lstStyle/>
                    <a:p>
                      <a:pPr algn="ctr"/>
                      <a:r>
                        <a:rPr lang="ru-RU" dirty="0">
                          <a:latin typeface="Times New Roman" panose="02020603050405020304" pitchFamily="18" charset="0"/>
                          <a:cs typeface="Times New Roman" panose="02020603050405020304" pitchFamily="18" charset="0"/>
                        </a:rPr>
                        <a:t>65,0</a:t>
                      </a:r>
                    </a:p>
                  </a:txBody>
                  <a:tcPr/>
                </a:tc>
                <a:tc>
                  <a:txBody>
                    <a:bodyPr/>
                    <a:lstStyle/>
                    <a:p>
                      <a:pPr algn="ctr"/>
                      <a:r>
                        <a:rPr lang="ru-RU" dirty="0">
                          <a:latin typeface="Times New Roman" panose="02020603050405020304" pitchFamily="18" charset="0"/>
                          <a:cs typeface="Times New Roman" panose="02020603050405020304" pitchFamily="18" charset="0"/>
                        </a:rPr>
                        <a:t>15,0</a:t>
                      </a:r>
                    </a:p>
                  </a:txBody>
                  <a:tcPr/>
                </a:tc>
                <a:tc>
                  <a:txBody>
                    <a:bodyPr/>
                    <a:lstStyle/>
                    <a:p>
                      <a:pPr algn="ctr"/>
                      <a:r>
                        <a:rPr lang="ru-RU" dirty="0">
                          <a:latin typeface="Times New Roman" panose="02020603050405020304" pitchFamily="18" charset="0"/>
                          <a:cs typeface="Times New Roman" panose="02020603050405020304" pitchFamily="18" charset="0"/>
                        </a:rPr>
                        <a:t>15,0</a:t>
                      </a:r>
                    </a:p>
                  </a:txBody>
                  <a:tcPr/>
                </a:tc>
                <a:extLst>
                  <a:ext uri="{0D108BD9-81ED-4DB2-BD59-A6C34878D82A}">
                    <a16:rowId xmlns:a16="http://schemas.microsoft.com/office/drawing/2014/main" val="10008"/>
                  </a:ext>
                </a:extLst>
              </a:tr>
              <a:tr h="362210">
                <a:tc>
                  <a:txBody>
                    <a:bodyPr/>
                    <a:lstStyle/>
                    <a:p>
                      <a:pPr algn="ctr"/>
                      <a:r>
                        <a:rPr lang="ru-RU" sz="1400" dirty="0">
                          <a:latin typeface="Times New Roman" panose="02020603050405020304" pitchFamily="18" charset="0"/>
                          <a:cs typeface="Times New Roman" panose="02020603050405020304" pitchFamily="18" charset="0"/>
                        </a:rPr>
                        <a:t>9</a:t>
                      </a:r>
                    </a:p>
                  </a:txBody>
                  <a:tcPr/>
                </a:tc>
                <a:tc>
                  <a:txBody>
                    <a:bodyPr/>
                    <a:lstStyle/>
                    <a:p>
                      <a:pPr>
                        <a:spcAft>
                          <a:spcPts val="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Муниципальная программа «Сохранение и развитие архивного дела в Дмитриевском районе Курской области»</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r>
                        <a:rPr lang="ru-RU" b="0" dirty="0">
                          <a:solidFill>
                            <a:schemeClr val="tx1"/>
                          </a:solidFill>
                          <a:latin typeface="Times New Roman" panose="02020603050405020304" pitchFamily="18" charset="0"/>
                          <a:cs typeface="Times New Roman" panose="02020603050405020304" pitchFamily="18" charset="0"/>
                        </a:rPr>
                        <a:t>558,7</a:t>
                      </a:r>
                    </a:p>
                  </a:txBody>
                  <a:tcPr/>
                </a:tc>
                <a:tc>
                  <a:txBody>
                    <a:bodyPr/>
                    <a:lstStyle/>
                    <a:p>
                      <a:pPr algn="ctr"/>
                      <a:r>
                        <a:rPr lang="ru-RU" dirty="0">
                          <a:latin typeface="Times New Roman" panose="02020603050405020304" pitchFamily="18" charset="0"/>
                          <a:cs typeface="Times New Roman" panose="02020603050405020304" pitchFamily="18" charset="0"/>
                        </a:rPr>
                        <a:t>558,6</a:t>
                      </a:r>
                    </a:p>
                  </a:txBody>
                  <a:tcPr/>
                </a:tc>
                <a:tc>
                  <a:txBody>
                    <a:bodyPr/>
                    <a:lstStyle/>
                    <a:p>
                      <a:pPr algn="ctr"/>
                      <a:r>
                        <a:rPr lang="ru-RU" dirty="0">
                          <a:latin typeface="Times New Roman" panose="02020603050405020304" pitchFamily="18" charset="0"/>
                          <a:cs typeface="Times New Roman" panose="02020603050405020304" pitchFamily="18" charset="0"/>
                        </a:rPr>
                        <a:t>558,6</a:t>
                      </a:r>
                    </a:p>
                  </a:txBody>
                  <a:tcPr/>
                </a:tc>
                <a:tc>
                  <a:txBody>
                    <a:bodyPr/>
                    <a:lstStyle/>
                    <a:p>
                      <a:pPr algn="ctr"/>
                      <a:r>
                        <a:rPr lang="ru-RU" dirty="0">
                          <a:latin typeface="Times New Roman" panose="02020603050405020304" pitchFamily="18" charset="0"/>
                          <a:cs typeface="Times New Roman" panose="02020603050405020304" pitchFamily="18" charset="0"/>
                        </a:rPr>
                        <a:t>558,6</a:t>
                      </a:r>
                    </a:p>
                  </a:txBody>
                  <a:tcPr/>
                </a:tc>
                <a:extLst>
                  <a:ext uri="{0D108BD9-81ED-4DB2-BD59-A6C34878D82A}">
                    <a16:rowId xmlns:a16="http://schemas.microsoft.com/office/drawing/2014/main" val="10009"/>
                  </a:ext>
                </a:extLst>
              </a:tr>
              <a:tr h="633526">
                <a:tc>
                  <a:txBody>
                    <a:bodyPr/>
                    <a:lstStyle/>
                    <a:p>
                      <a:pPr algn="ctr"/>
                      <a:r>
                        <a:rPr lang="ru-RU" sz="1400" dirty="0">
                          <a:latin typeface="Times New Roman" panose="02020603050405020304" pitchFamily="18" charset="0"/>
                          <a:cs typeface="Times New Roman" panose="02020603050405020304" pitchFamily="18" charset="0"/>
                        </a:rPr>
                        <a:t>10</a:t>
                      </a:r>
                    </a:p>
                  </a:txBody>
                  <a:tcPr/>
                </a:tc>
                <a:tc>
                  <a:txBody>
                    <a:bodyPr/>
                    <a:lstStyle/>
                    <a:p>
                      <a:pPr>
                        <a:spcAft>
                          <a:spcPts val="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Муниципальная программа «Развитие транспортной системы, обеспечение перевозки пассажиров в муниципальном образовании и безопасности дорожного движения в Дмитриевском районе Курской области»</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r>
                        <a:rPr lang="ru-RU" b="0" dirty="0">
                          <a:solidFill>
                            <a:schemeClr val="tx1"/>
                          </a:solidFill>
                          <a:latin typeface="Times New Roman" panose="02020603050405020304" pitchFamily="18" charset="0"/>
                          <a:cs typeface="Times New Roman" panose="02020603050405020304" pitchFamily="18" charset="0"/>
                        </a:rPr>
                        <a:t>35482,3</a:t>
                      </a:r>
                    </a:p>
                  </a:txBody>
                  <a:tcPr/>
                </a:tc>
                <a:tc>
                  <a:txBody>
                    <a:bodyPr/>
                    <a:lstStyle/>
                    <a:p>
                      <a:pPr algn="ctr"/>
                      <a:r>
                        <a:rPr lang="ru-RU" dirty="0">
                          <a:latin typeface="Times New Roman" panose="02020603050405020304" pitchFamily="18" charset="0"/>
                          <a:cs typeface="Times New Roman" panose="02020603050405020304" pitchFamily="18" charset="0"/>
                        </a:rPr>
                        <a:t>16 847,6</a:t>
                      </a:r>
                    </a:p>
                  </a:txBody>
                  <a:tcPr/>
                </a:tc>
                <a:tc>
                  <a:txBody>
                    <a:bodyPr/>
                    <a:lstStyle/>
                    <a:p>
                      <a:pPr algn="ctr"/>
                      <a:r>
                        <a:rPr lang="ru-RU" dirty="0">
                          <a:latin typeface="Times New Roman" panose="02020603050405020304" pitchFamily="18" charset="0"/>
                          <a:cs typeface="Times New Roman" panose="02020603050405020304" pitchFamily="18" charset="0"/>
                        </a:rPr>
                        <a:t>17 047,3</a:t>
                      </a:r>
                    </a:p>
                  </a:txBody>
                  <a:tcPr/>
                </a:tc>
                <a:tc>
                  <a:txBody>
                    <a:bodyPr/>
                    <a:lstStyle/>
                    <a:p>
                      <a:pPr algn="ctr"/>
                      <a:r>
                        <a:rPr lang="ru-RU" dirty="0">
                          <a:latin typeface="Times New Roman" panose="02020603050405020304" pitchFamily="18" charset="0"/>
                          <a:cs typeface="Times New Roman" panose="02020603050405020304" pitchFamily="18" charset="0"/>
                        </a:rPr>
                        <a:t>22 029,9</a:t>
                      </a:r>
                    </a:p>
                  </a:txBody>
                  <a:tcPr/>
                </a:tc>
                <a:extLst>
                  <a:ext uri="{0D108BD9-81ED-4DB2-BD59-A6C34878D82A}">
                    <a16:rowId xmlns:a16="http://schemas.microsoft.com/office/drawing/2014/main" val="10010"/>
                  </a:ext>
                </a:extLst>
              </a:tr>
              <a:tr h="362210">
                <a:tc>
                  <a:txBody>
                    <a:bodyPr/>
                    <a:lstStyle/>
                    <a:p>
                      <a:r>
                        <a:rPr lang="ru-RU" sz="1400" dirty="0">
                          <a:latin typeface="Times New Roman" panose="02020603050405020304" pitchFamily="18" charset="0"/>
                          <a:cs typeface="Times New Roman" panose="02020603050405020304" pitchFamily="18" charset="0"/>
                        </a:rPr>
                        <a:t>      11</a:t>
                      </a:r>
                    </a:p>
                  </a:txBody>
                  <a:tcPr/>
                </a:tc>
                <a:tc>
                  <a:txBody>
                    <a:bodyPr/>
                    <a:lstStyle/>
                    <a:p>
                      <a:pPr>
                        <a:spcAft>
                          <a:spcPts val="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Муниципальная программа «Профилактика преступлений и иных правонарушений в Дмитриевском районе Курской области»</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r>
                        <a:rPr lang="ru-RU" b="0" dirty="0">
                          <a:solidFill>
                            <a:schemeClr val="tx1"/>
                          </a:solidFill>
                          <a:latin typeface="Times New Roman" panose="02020603050405020304" pitchFamily="18" charset="0"/>
                          <a:cs typeface="Times New Roman" panose="02020603050405020304" pitchFamily="18" charset="0"/>
                        </a:rPr>
                        <a:t>387,9</a:t>
                      </a:r>
                    </a:p>
                  </a:txBody>
                  <a:tcPr/>
                </a:tc>
                <a:tc>
                  <a:txBody>
                    <a:bodyPr/>
                    <a:lstStyle/>
                    <a:p>
                      <a:pPr algn="ctr"/>
                      <a:r>
                        <a:rPr lang="ru-RU" dirty="0">
                          <a:latin typeface="Times New Roman" panose="02020603050405020304" pitchFamily="18" charset="0"/>
                          <a:cs typeface="Times New Roman" panose="02020603050405020304" pitchFamily="18" charset="0"/>
                        </a:rPr>
                        <a:t>483,3</a:t>
                      </a:r>
                    </a:p>
                  </a:txBody>
                  <a:tcPr/>
                </a:tc>
                <a:tc>
                  <a:txBody>
                    <a:bodyPr/>
                    <a:lstStyle/>
                    <a:p>
                      <a:pPr algn="ctr"/>
                      <a:r>
                        <a:rPr lang="ru-RU" dirty="0">
                          <a:latin typeface="Times New Roman" panose="02020603050405020304" pitchFamily="18" charset="0"/>
                          <a:cs typeface="Times New Roman" panose="02020603050405020304" pitchFamily="18" charset="0"/>
                        </a:rPr>
                        <a:t>483,3</a:t>
                      </a:r>
                    </a:p>
                  </a:txBody>
                  <a:tcPr/>
                </a:tc>
                <a:tc>
                  <a:txBody>
                    <a:bodyPr/>
                    <a:lstStyle/>
                    <a:p>
                      <a:pPr algn="ctr"/>
                      <a:r>
                        <a:rPr lang="ru-RU" dirty="0">
                          <a:latin typeface="Times New Roman" panose="02020603050405020304" pitchFamily="18" charset="0"/>
                          <a:cs typeface="Times New Roman" panose="02020603050405020304" pitchFamily="18" charset="0"/>
                        </a:rPr>
                        <a:t>483,3</a:t>
                      </a:r>
                    </a:p>
                  </a:txBody>
                  <a:tcPr/>
                </a:tc>
                <a:extLst>
                  <a:ext uri="{0D108BD9-81ED-4DB2-BD59-A6C34878D82A}">
                    <a16:rowId xmlns:a16="http://schemas.microsoft.com/office/drawing/2014/main" val="10011"/>
                  </a:ext>
                </a:extLst>
              </a:tr>
            </a:tbl>
          </a:graphicData>
        </a:graphic>
      </p:graphicFrame>
      <p:pic>
        <p:nvPicPr>
          <p:cNvPr id="4" name="Рисунок 3"/>
          <p:cNvPicPr>
            <a:picLocks noChangeAspect="1"/>
          </p:cNvPicPr>
          <p:nvPr/>
        </p:nvPicPr>
        <p:blipFill>
          <a:blip r:embed="rId2"/>
          <a:stretch>
            <a:fillRect/>
          </a:stretch>
        </p:blipFill>
        <p:spPr>
          <a:xfrm>
            <a:off x="1298613" y="-136611"/>
            <a:ext cx="9717866" cy="853514"/>
          </a:xfrm>
          <a:prstGeom prst="rect">
            <a:avLst/>
          </a:prstGeom>
        </p:spPr>
      </p:pic>
      <p:sp>
        <p:nvSpPr>
          <p:cNvPr id="5" name="Номер слайда 4"/>
          <p:cNvSpPr>
            <a:spLocks noGrp="1"/>
          </p:cNvSpPr>
          <p:nvPr>
            <p:ph type="sldNum" sz="quarter" idx="12"/>
          </p:nvPr>
        </p:nvSpPr>
        <p:spPr>
          <a:xfrm>
            <a:off x="-344007" y="6581001"/>
            <a:ext cx="1052887" cy="276999"/>
          </a:xfrm>
        </p:spPr>
        <p:txBody>
          <a:bodyPr/>
          <a:lstStyle/>
          <a:p>
            <a:fld id="{70513BE8-C78F-45D0-83F1-20C75CE82E68}" type="slidenum">
              <a:rPr lang="ru-RU" smtClean="0"/>
              <a:t>44</a:t>
            </a:fld>
            <a:endParaRPr lang="ru-RU" dirty="0"/>
          </a:p>
        </p:txBody>
      </p:sp>
    </p:spTree>
    <p:extLst>
      <p:ext uri="{BB962C8B-B14F-4D97-AF65-F5344CB8AC3E}">
        <p14:creationId xmlns:p14="http://schemas.microsoft.com/office/powerpoint/2010/main" val="145576209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2490115933"/>
              </p:ext>
            </p:extLst>
          </p:nvPr>
        </p:nvGraphicFramePr>
        <p:xfrm>
          <a:off x="541652" y="975946"/>
          <a:ext cx="10774048" cy="5191882"/>
        </p:xfrm>
        <a:graphic>
          <a:graphicData uri="http://schemas.openxmlformats.org/drawingml/2006/table">
            <a:tbl>
              <a:tblPr firstRow="1" bandRow="1">
                <a:tableStyleId>{5C22544A-7EE6-4342-B048-85BDC9FD1C3A}</a:tableStyleId>
              </a:tblPr>
              <a:tblGrid>
                <a:gridCol w="1079220">
                  <a:extLst>
                    <a:ext uri="{9D8B030D-6E8A-4147-A177-3AD203B41FA5}">
                      <a16:colId xmlns:a16="http://schemas.microsoft.com/office/drawing/2014/main" val="20000"/>
                    </a:ext>
                  </a:extLst>
                </a:gridCol>
                <a:gridCol w="4639251">
                  <a:extLst>
                    <a:ext uri="{9D8B030D-6E8A-4147-A177-3AD203B41FA5}">
                      <a16:colId xmlns:a16="http://schemas.microsoft.com/office/drawing/2014/main" val="20001"/>
                    </a:ext>
                  </a:extLst>
                </a:gridCol>
                <a:gridCol w="1318846">
                  <a:extLst>
                    <a:ext uri="{9D8B030D-6E8A-4147-A177-3AD203B41FA5}">
                      <a16:colId xmlns:a16="http://schemas.microsoft.com/office/drawing/2014/main" val="20002"/>
                    </a:ext>
                  </a:extLst>
                </a:gridCol>
                <a:gridCol w="1239716">
                  <a:extLst>
                    <a:ext uri="{9D8B030D-6E8A-4147-A177-3AD203B41FA5}">
                      <a16:colId xmlns:a16="http://schemas.microsoft.com/office/drawing/2014/main" val="20003"/>
                    </a:ext>
                  </a:extLst>
                </a:gridCol>
                <a:gridCol w="1266092">
                  <a:extLst>
                    <a:ext uri="{9D8B030D-6E8A-4147-A177-3AD203B41FA5}">
                      <a16:colId xmlns:a16="http://schemas.microsoft.com/office/drawing/2014/main" val="20004"/>
                    </a:ext>
                  </a:extLst>
                </a:gridCol>
                <a:gridCol w="1230923">
                  <a:extLst>
                    <a:ext uri="{9D8B030D-6E8A-4147-A177-3AD203B41FA5}">
                      <a16:colId xmlns:a16="http://schemas.microsoft.com/office/drawing/2014/main" val="20005"/>
                    </a:ext>
                  </a:extLst>
                </a:gridCol>
              </a:tblGrid>
              <a:tr h="950174">
                <a:tc>
                  <a:txBody>
                    <a:bodyPr/>
                    <a:lstStyle/>
                    <a:p>
                      <a:pPr algn="ctr"/>
                      <a:endParaRPr lang="ru-RU" dirty="0">
                        <a:latin typeface="Times New Roman" panose="02020603050405020304" pitchFamily="18" charset="0"/>
                        <a:cs typeface="Times New Roman" panose="02020603050405020304" pitchFamily="18" charset="0"/>
                      </a:endParaRPr>
                    </a:p>
                    <a:p>
                      <a:pPr algn="ctr"/>
                      <a:r>
                        <a:rPr lang="ru-RU" dirty="0">
                          <a:latin typeface="Times New Roman" panose="02020603050405020304" pitchFamily="18" charset="0"/>
                          <a:cs typeface="Times New Roman" panose="02020603050405020304" pitchFamily="18" charset="0"/>
                        </a:rPr>
                        <a:t>Раздел</a:t>
                      </a:r>
                    </a:p>
                  </a:txBody>
                  <a:tcPr/>
                </a:tc>
                <a:tc>
                  <a:txBody>
                    <a:bodyPr/>
                    <a:lstStyle/>
                    <a:p>
                      <a:pPr algn="ctr"/>
                      <a:endParaRPr lang="ru-RU" dirty="0">
                        <a:latin typeface="Times New Roman" panose="02020603050405020304" pitchFamily="18" charset="0"/>
                        <a:cs typeface="Times New Roman" panose="02020603050405020304" pitchFamily="18" charset="0"/>
                      </a:endParaRPr>
                    </a:p>
                    <a:p>
                      <a:pPr algn="ctr"/>
                      <a:r>
                        <a:rPr lang="ru-RU" dirty="0">
                          <a:latin typeface="Times New Roman" panose="02020603050405020304" pitchFamily="18" charset="0"/>
                          <a:cs typeface="Times New Roman" panose="02020603050405020304" pitchFamily="18" charset="0"/>
                        </a:rPr>
                        <a:t>Наименование</a:t>
                      </a:r>
                    </a:p>
                  </a:txBody>
                  <a:tcPr/>
                </a:tc>
                <a:tc>
                  <a:txBody>
                    <a:bodyPr/>
                    <a:lstStyle/>
                    <a:p>
                      <a:pPr algn="ctr"/>
                      <a:r>
                        <a:rPr lang="ru-RU" dirty="0">
                          <a:latin typeface="Times New Roman" panose="02020603050405020304" pitchFamily="18" charset="0"/>
                          <a:cs typeface="Times New Roman" panose="02020603050405020304" pitchFamily="18" charset="0"/>
                        </a:rPr>
                        <a:t>Оценка 2024 год, тыс.руб.</a:t>
                      </a:r>
                    </a:p>
                  </a:txBody>
                  <a:tcPr/>
                </a:tc>
                <a:tc>
                  <a:txBody>
                    <a:bodyPr/>
                    <a:lstStyle/>
                    <a:p>
                      <a:pPr algn="ctr"/>
                      <a:r>
                        <a:rPr lang="ru-RU" dirty="0">
                          <a:latin typeface="Times New Roman" panose="02020603050405020304" pitchFamily="18" charset="0"/>
                          <a:cs typeface="Times New Roman" panose="02020603050405020304" pitchFamily="18" charset="0"/>
                        </a:rPr>
                        <a:t>Прогноз </a:t>
                      </a:r>
                    </a:p>
                    <a:p>
                      <a:pPr algn="ctr"/>
                      <a:r>
                        <a:rPr lang="ru-RU" dirty="0">
                          <a:latin typeface="Times New Roman" panose="02020603050405020304" pitchFamily="18" charset="0"/>
                          <a:cs typeface="Times New Roman" panose="02020603050405020304" pitchFamily="18" charset="0"/>
                        </a:rPr>
                        <a:t>2025 год, тыс.руб.</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dirty="0">
                          <a:latin typeface="Times New Roman" panose="02020603050405020304" pitchFamily="18" charset="0"/>
                          <a:cs typeface="Times New Roman" panose="02020603050405020304" pitchFamily="18" charset="0"/>
                        </a:rPr>
                        <a:t>Прогноз </a:t>
                      </a:r>
                    </a:p>
                    <a:p>
                      <a:pPr marL="0" marR="0" indent="0" algn="ctr" defTabSz="457200" rtl="0" eaLnBrk="1" fontAlgn="auto" latinLnBrk="0" hangingPunct="1">
                        <a:lnSpc>
                          <a:spcPct val="100000"/>
                        </a:lnSpc>
                        <a:spcBef>
                          <a:spcPts val="0"/>
                        </a:spcBef>
                        <a:spcAft>
                          <a:spcPts val="0"/>
                        </a:spcAft>
                        <a:buClrTx/>
                        <a:buSzTx/>
                        <a:buFontTx/>
                        <a:buNone/>
                        <a:tabLst/>
                        <a:defRPr/>
                      </a:pPr>
                      <a:r>
                        <a:rPr lang="ru-RU" dirty="0">
                          <a:latin typeface="Times New Roman" panose="02020603050405020304" pitchFamily="18" charset="0"/>
                          <a:cs typeface="Times New Roman" panose="02020603050405020304" pitchFamily="18" charset="0"/>
                        </a:rPr>
                        <a:t>2026</a:t>
                      </a:r>
                      <a:r>
                        <a:rPr lang="ru-RU" baseline="0"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год, тыс.руб.</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dirty="0">
                          <a:latin typeface="Times New Roman" panose="02020603050405020304" pitchFamily="18" charset="0"/>
                          <a:cs typeface="Times New Roman" panose="02020603050405020304" pitchFamily="18" charset="0"/>
                        </a:rPr>
                        <a:t>Прогноз </a:t>
                      </a:r>
                    </a:p>
                    <a:p>
                      <a:pPr marL="0" marR="0" indent="0" algn="ctr" defTabSz="457200" rtl="0" eaLnBrk="1" fontAlgn="auto" latinLnBrk="0" hangingPunct="1">
                        <a:lnSpc>
                          <a:spcPct val="100000"/>
                        </a:lnSpc>
                        <a:spcBef>
                          <a:spcPts val="0"/>
                        </a:spcBef>
                        <a:spcAft>
                          <a:spcPts val="0"/>
                        </a:spcAft>
                        <a:buClrTx/>
                        <a:buSzTx/>
                        <a:buFontTx/>
                        <a:buNone/>
                        <a:tabLst/>
                        <a:defRPr/>
                      </a:pPr>
                      <a:r>
                        <a:rPr lang="ru-RU" dirty="0">
                          <a:latin typeface="Times New Roman" panose="02020603050405020304" pitchFamily="18" charset="0"/>
                          <a:cs typeface="Times New Roman" panose="02020603050405020304" pitchFamily="18" charset="0"/>
                        </a:rPr>
                        <a:t>2027</a:t>
                      </a:r>
                      <a:r>
                        <a:rPr lang="ru-RU" baseline="0"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год, тыс.руб.</a:t>
                      </a:r>
                    </a:p>
                  </a:txBody>
                  <a:tcPr/>
                </a:tc>
                <a:extLst>
                  <a:ext uri="{0D108BD9-81ED-4DB2-BD59-A6C34878D82A}">
                    <a16:rowId xmlns:a16="http://schemas.microsoft.com/office/drawing/2014/main" val="10000"/>
                  </a:ext>
                </a:extLst>
              </a:tr>
              <a:tr h="385348">
                <a:tc>
                  <a:txBody>
                    <a:bodyPr/>
                    <a:lstStyle/>
                    <a:p>
                      <a:pPr algn="ctr"/>
                      <a:r>
                        <a:rPr lang="ru-RU" sz="1400" dirty="0">
                          <a:latin typeface="Times New Roman" panose="02020603050405020304" pitchFamily="18" charset="0"/>
                          <a:cs typeface="Times New Roman" panose="02020603050405020304" pitchFamily="18" charset="0"/>
                        </a:rPr>
                        <a:t>12</a:t>
                      </a:r>
                    </a:p>
                  </a:txBody>
                  <a:tcPr/>
                </a:tc>
                <a:tc>
                  <a:txBody>
                    <a:bodyPr/>
                    <a:lstStyle/>
                    <a:p>
                      <a:pPr>
                        <a:spcAft>
                          <a:spcPts val="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Муниципальная программа «Защита населения и территории от чрезвычайных ситуаций, обеспечение пожарной безопасности и безопасности людей </a:t>
                      </a:r>
                      <a:r>
                        <a:rPr lang="ru-RU" sz="1100" baseline="0" dirty="0">
                          <a:effectLst/>
                          <a:latin typeface="Times New Roman" panose="02020603050405020304" pitchFamily="18" charset="0"/>
                          <a:ea typeface="Calibri" panose="020F0502020204030204" pitchFamily="34" charset="0"/>
                          <a:cs typeface="Times New Roman" panose="02020603050405020304" pitchFamily="18" charset="0"/>
                        </a:rPr>
                        <a:t> на водных объектах </a:t>
                      </a: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r>
                        <a:rPr lang="ru-RU" dirty="0">
                          <a:solidFill>
                            <a:schemeClr val="tx1"/>
                          </a:solidFill>
                          <a:latin typeface="Times New Roman" panose="02020603050405020304" pitchFamily="18" charset="0"/>
                          <a:cs typeface="Times New Roman" panose="02020603050405020304" pitchFamily="18" charset="0"/>
                        </a:rPr>
                        <a:t>5052,0</a:t>
                      </a:r>
                    </a:p>
                  </a:txBody>
                  <a:tcPr/>
                </a:tc>
                <a:tc>
                  <a:txBody>
                    <a:bodyPr/>
                    <a:lstStyle/>
                    <a:p>
                      <a:pPr algn="ctr"/>
                      <a:r>
                        <a:rPr lang="ru-RU" dirty="0">
                          <a:latin typeface="Times New Roman" panose="02020603050405020304" pitchFamily="18" charset="0"/>
                          <a:cs typeface="Times New Roman" panose="02020603050405020304" pitchFamily="18" charset="0"/>
                        </a:rPr>
                        <a:t>3 586,0</a:t>
                      </a:r>
                    </a:p>
                  </a:txBody>
                  <a:tcPr/>
                </a:tc>
                <a:tc>
                  <a:txBody>
                    <a:bodyPr/>
                    <a:lstStyle/>
                    <a:p>
                      <a:pPr algn="ctr"/>
                      <a:r>
                        <a:rPr lang="ru-RU" dirty="0">
                          <a:latin typeface="Times New Roman" pitchFamily="18" charset="0"/>
                          <a:cs typeface="Times New Roman" pitchFamily="18" charset="0"/>
                        </a:rPr>
                        <a:t>3 586,0</a:t>
                      </a:r>
                    </a:p>
                  </a:txBody>
                  <a:tcPr/>
                </a:tc>
                <a:tc>
                  <a:txBody>
                    <a:bodyPr/>
                    <a:lstStyle/>
                    <a:p>
                      <a:pPr algn="ctr"/>
                      <a:r>
                        <a:rPr lang="ru-RU" dirty="0">
                          <a:latin typeface="Times New Roman" pitchFamily="18" charset="0"/>
                          <a:cs typeface="Times New Roman" pitchFamily="18" charset="0"/>
                        </a:rPr>
                        <a:t>3 586,0</a:t>
                      </a:r>
                    </a:p>
                  </a:txBody>
                  <a:tcPr/>
                </a:tc>
                <a:extLst>
                  <a:ext uri="{0D108BD9-81ED-4DB2-BD59-A6C34878D82A}">
                    <a16:rowId xmlns:a16="http://schemas.microsoft.com/office/drawing/2014/main" val="10001"/>
                  </a:ext>
                </a:extLst>
              </a:tr>
              <a:tr h="538432">
                <a:tc>
                  <a:txBody>
                    <a:bodyPr/>
                    <a:lstStyle/>
                    <a:p>
                      <a:pPr algn="ctr"/>
                      <a:r>
                        <a:rPr lang="ru-RU" sz="1400" dirty="0">
                          <a:latin typeface="Times New Roman" panose="02020603050405020304" pitchFamily="18" charset="0"/>
                          <a:cs typeface="Times New Roman" panose="02020603050405020304" pitchFamily="18" charset="0"/>
                        </a:rPr>
                        <a:t>13</a:t>
                      </a:r>
                    </a:p>
                  </a:txBody>
                  <a:tcPr/>
                </a:tc>
                <a:tc>
                  <a:txBody>
                    <a:bodyPr/>
                    <a:lstStyle/>
                    <a:p>
                      <a:pPr>
                        <a:spcAft>
                          <a:spcPts val="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Муниципальная программа «Повышение эффективности управления финансами в Дмитриевском районе Курской области»</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r>
                        <a:rPr lang="ru-RU" dirty="0">
                          <a:solidFill>
                            <a:schemeClr val="tx1"/>
                          </a:solidFill>
                          <a:latin typeface="Times New Roman" panose="02020603050405020304" pitchFamily="18" charset="0"/>
                          <a:cs typeface="Times New Roman" panose="02020603050405020304" pitchFamily="18" charset="0"/>
                        </a:rPr>
                        <a:t>14 422,8</a:t>
                      </a:r>
                    </a:p>
                  </a:txBody>
                  <a:tcPr/>
                </a:tc>
                <a:tc>
                  <a:txBody>
                    <a:bodyPr/>
                    <a:lstStyle/>
                    <a:p>
                      <a:pPr algn="ctr"/>
                      <a:r>
                        <a:rPr lang="ru-RU" dirty="0">
                          <a:latin typeface="Times New Roman" panose="02020603050405020304" pitchFamily="18" charset="0"/>
                          <a:cs typeface="Times New Roman" panose="02020603050405020304" pitchFamily="18" charset="0"/>
                        </a:rPr>
                        <a:t>21 743,0</a:t>
                      </a:r>
                    </a:p>
                  </a:txBody>
                  <a:tcPr/>
                </a:tc>
                <a:tc>
                  <a:txBody>
                    <a:bodyPr/>
                    <a:lstStyle/>
                    <a:p>
                      <a:pPr algn="ctr"/>
                      <a:r>
                        <a:rPr lang="ru-RU" dirty="0">
                          <a:latin typeface="Times New Roman" panose="02020603050405020304" pitchFamily="18" charset="0"/>
                          <a:cs typeface="Times New Roman" panose="02020603050405020304" pitchFamily="18" charset="0"/>
                        </a:rPr>
                        <a:t>20 423,2</a:t>
                      </a:r>
                    </a:p>
                  </a:txBody>
                  <a:tcPr/>
                </a:tc>
                <a:tc>
                  <a:txBody>
                    <a:bodyPr/>
                    <a:lstStyle/>
                    <a:p>
                      <a:pPr algn="ctr"/>
                      <a:r>
                        <a:rPr lang="ru-RU" dirty="0">
                          <a:latin typeface="Times New Roman" panose="02020603050405020304" pitchFamily="18" charset="0"/>
                          <a:cs typeface="Times New Roman" panose="02020603050405020304" pitchFamily="18" charset="0"/>
                        </a:rPr>
                        <a:t>19 983,3</a:t>
                      </a:r>
                    </a:p>
                  </a:txBody>
                  <a:tcPr/>
                </a:tc>
                <a:extLst>
                  <a:ext uri="{0D108BD9-81ED-4DB2-BD59-A6C34878D82A}">
                    <a16:rowId xmlns:a16="http://schemas.microsoft.com/office/drawing/2014/main" val="10002"/>
                  </a:ext>
                </a:extLst>
              </a:tr>
              <a:tr h="385348">
                <a:tc>
                  <a:txBody>
                    <a:bodyPr/>
                    <a:lstStyle/>
                    <a:p>
                      <a:pPr algn="ctr"/>
                      <a:r>
                        <a:rPr lang="ru-RU" sz="1400" dirty="0">
                          <a:latin typeface="Times New Roman" panose="02020603050405020304" pitchFamily="18" charset="0"/>
                          <a:cs typeface="Times New Roman" panose="02020603050405020304" pitchFamily="18" charset="0"/>
                        </a:rPr>
                        <a:t>14</a:t>
                      </a:r>
                    </a:p>
                  </a:txBody>
                  <a:tcPr/>
                </a:tc>
                <a:tc>
                  <a:txBody>
                    <a:bodyPr/>
                    <a:lstStyle/>
                    <a:p>
                      <a:pPr>
                        <a:spcAft>
                          <a:spcPts val="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Муниципальная программа «Развитие малого и среднего предпринимательства в Дмитриевском районе Курской области»</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r>
                        <a:rPr lang="ru-RU" dirty="0">
                          <a:solidFill>
                            <a:schemeClr val="tx1"/>
                          </a:solidFill>
                          <a:latin typeface="Times New Roman" panose="02020603050405020304" pitchFamily="18" charset="0"/>
                          <a:cs typeface="Times New Roman" panose="02020603050405020304" pitchFamily="18" charset="0"/>
                        </a:rPr>
                        <a:t>5,0</a:t>
                      </a:r>
                    </a:p>
                  </a:txBody>
                  <a:tcPr/>
                </a:tc>
                <a:tc>
                  <a:txBody>
                    <a:bodyPr/>
                    <a:lstStyle/>
                    <a:p>
                      <a:pPr algn="ctr"/>
                      <a:r>
                        <a:rPr lang="ru-RU" dirty="0">
                          <a:latin typeface="Times New Roman" panose="02020603050405020304" pitchFamily="18" charset="0"/>
                          <a:cs typeface="Times New Roman" panose="02020603050405020304" pitchFamily="18" charset="0"/>
                        </a:rPr>
                        <a:t>5,0</a:t>
                      </a:r>
                    </a:p>
                  </a:txBody>
                  <a:tcPr/>
                </a:tc>
                <a:tc>
                  <a:txBody>
                    <a:bodyPr/>
                    <a:lstStyle/>
                    <a:p>
                      <a:pPr algn="ctr"/>
                      <a:r>
                        <a:rPr lang="ru-RU" dirty="0">
                          <a:latin typeface="Times New Roman" panose="02020603050405020304" pitchFamily="18" charset="0"/>
                          <a:cs typeface="Times New Roman" panose="02020603050405020304" pitchFamily="18" charset="0"/>
                        </a:rPr>
                        <a:t>5,0</a:t>
                      </a:r>
                    </a:p>
                  </a:txBody>
                  <a:tcPr/>
                </a:tc>
                <a:tc>
                  <a:txBody>
                    <a:bodyPr/>
                    <a:lstStyle/>
                    <a:p>
                      <a:pPr algn="ctr"/>
                      <a:r>
                        <a:rPr lang="ru-RU" dirty="0">
                          <a:latin typeface="Times New Roman" panose="02020603050405020304" pitchFamily="18" charset="0"/>
                          <a:cs typeface="Times New Roman" panose="02020603050405020304" pitchFamily="18" charset="0"/>
                        </a:rPr>
                        <a:t>5,0</a:t>
                      </a:r>
                    </a:p>
                  </a:txBody>
                  <a:tcPr/>
                </a:tc>
                <a:extLst>
                  <a:ext uri="{0D108BD9-81ED-4DB2-BD59-A6C34878D82A}">
                    <a16:rowId xmlns:a16="http://schemas.microsoft.com/office/drawing/2014/main" val="10003"/>
                  </a:ext>
                </a:extLst>
              </a:tr>
              <a:tr h="385348">
                <a:tc>
                  <a:txBody>
                    <a:bodyPr/>
                    <a:lstStyle/>
                    <a:p>
                      <a:pPr algn="ctr"/>
                      <a:r>
                        <a:rPr lang="ru-RU" sz="1400" dirty="0">
                          <a:latin typeface="Times New Roman" panose="02020603050405020304" pitchFamily="18" charset="0"/>
                          <a:cs typeface="Times New Roman" panose="02020603050405020304" pitchFamily="18" charset="0"/>
                        </a:rPr>
                        <a:t>15</a:t>
                      </a:r>
                    </a:p>
                  </a:txBody>
                  <a:tcPr/>
                </a:tc>
                <a:tc>
                  <a:txBody>
                    <a:bodyPr/>
                    <a:lstStyle/>
                    <a:p>
                      <a:pPr>
                        <a:spcAft>
                          <a:spcPts val="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Муниципальная программа «Содействие занятости населения Дмитриевского района Курской области»</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r>
                        <a:rPr lang="ru-RU" dirty="0">
                          <a:solidFill>
                            <a:schemeClr val="tx1"/>
                          </a:solidFill>
                          <a:latin typeface="Times New Roman" panose="02020603050405020304" pitchFamily="18" charset="0"/>
                          <a:cs typeface="Times New Roman" panose="02020603050405020304" pitchFamily="18" charset="0"/>
                        </a:rPr>
                        <a:t>120,0</a:t>
                      </a:r>
                    </a:p>
                  </a:txBody>
                  <a:tcPr/>
                </a:tc>
                <a:tc>
                  <a:txBody>
                    <a:bodyPr/>
                    <a:lstStyle/>
                    <a:p>
                      <a:pPr algn="ctr"/>
                      <a:r>
                        <a:rPr lang="ru-RU" dirty="0">
                          <a:latin typeface="Times New Roman" panose="02020603050405020304" pitchFamily="18" charset="0"/>
                          <a:cs typeface="Times New Roman" panose="02020603050405020304" pitchFamily="18" charset="0"/>
                        </a:rPr>
                        <a:t>120,0</a:t>
                      </a:r>
                    </a:p>
                  </a:txBody>
                  <a:tcPr/>
                </a:tc>
                <a:tc>
                  <a:txBody>
                    <a:bodyPr/>
                    <a:lstStyle/>
                    <a:p>
                      <a:pPr algn="ctr"/>
                      <a:r>
                        <a:rPr lang="ru-RU" dirty="0">
                          <a:latin typeface="Times New Roman" panose="02020603050405020304" pitchFamily="18" charset="0"/>
                          <a:cs typeface="Times New Roman" panose="02020603050405020304" pitchFamily="18" charset="0"/>
                        </a:rPr>
                        <a:t>120,0</a:t>
                      </a:r>
                    </a:p>
                  </a:txBody>
                  <a:tcPr/>
                </a:tc>
                <a:tc>
                  <a:txBody>
                    <a:bodyPr/>
                    <a:lstStyle/>
                    <a:p>
                      <a:pPr algn="ctr"/>
                      <a:r>
                        <a:rPr lang="ru-RU" dirty="0">
                          <a:latin typeface="Times New Roman" panose="02020603050405020304" pitchFamily="18" charset="0"/>
                          <a:cs typeface="Times New Roman" panose="02020603050405020304" pitchFamily="18" charset="0"/>
                        </a:rPr>
                        <a:t>40,0</a:t>
                      </a:r>
                    </a:p>
                  </a:txBody>
                  <a:tcPr/>
                </a:tc>
                <a:extLst>
                  <a:ext uri="{0D108BD9-81ED-4DB2-BD59-A6C34878D82A}">
                    <a16:rowId xmlns:a16="http://schemas.microsoft.com/office/drawing/2014/main" val="10004"/>
                  </a:ext>
                </a:extLst>
              </a:tr>
              <a:tr h="385348">
                <a:tc>
                  <a:txBody>
                    <a:bodyPr/>
                    <a:lstStyle/>
                    <a:p>
                      <a:pPr algn="ctr"/>
                      <a:r>
                        <a:rPr lang="ru-RU" sz="1400" dirty="0">
                          <a:latin typeface="Times New Roman" panose="02020603050405020304" pitchFamily="18" charset="0"/>
                          <a:cs typeface="Times New Roman" panose="02020603050405020304" pitchFamily="18" charset="0"/>
                        </a:rPr>
                        <a:t>16</a:t>
                      </a:r>
                    </a:p>
                  </a:txBody>
                  <a:tcPr/>
                </a:tc>
                <a:tc>
                  <a:txBody>
                    <a:bodyPr/>
                    <a:lstStyle/>
                    <a:p>
                      <a:pPr>
                        <a:spcAft>
                          <a:spcPts val="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Муниципальная программа «Противодействие экстремизму и терроризму на территории Дмитриевского района Курской области»</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r>
                        <a:rPr lang="ru-RU" dirty="0">
                          <a:solidFill>
                            <a:schemeClr val="tx1"/>
                          </a:solidFill>
                          <a:latin typeface="Times New Roman" panose="02020603050405020304" pitchFamily="18" charset="0"/>
                          <a:cs typeface="Times New Roman" panose="02020603050405020304" pitchFamily="18" charset="0"/>
                        </a:rPr>
                        <a:t>85,0</a:t>
                      </a:r>
                    </a:p>
                  </a:txBody>
                  <a:tcPr/>
                </a:tc>
                <a:tc>
                  <a:txBody>
                    <a:bodyPr/>
                    <a:lstStyle/>
                    <a:p>
                      <a:pPr algn="ctr"/>
                      <a:r>
                        <a:rPr lang="ru-RU" dirty="0">
                          <a:latin typeface="Times New Roman" panose="02020603050405020304" pitchFamily="18" charset="0"/>
                          <a:cs typeface="Times New Roman" panose="02020603050405020304" pitchFamily="18" charset="0"/>
                        </a:rPr>
                        <a:t>96,0</a:t>
                      </a:r>
                    </a:p>
                  </a:txBody>
                  <a:tcPr/>
                </a:tc>
                <a:tc>
                  <a:txBody>
                    <a:bodyPr/>
                    <a:lstStyle/>
                    <a:p>
                      <a:pPr algn="ctr"/>
                      <a:r>
                        <a:rPr lang="ru-RU" dirty="0">
                          <a:latin typeface="Times New Roman" panose="02020603050405020304" pitchFamily="18" charset="0"/>
                          <a:cs typeface="Times New Roman" panose="02020603050405020304" pitchFamily="18" charset="0"/>
                        </a:rPr>
                        <a:t>96,0</a:t>
                      </a:r>
                    </a:p>
                  </a:txBody>
                  <a:tcPr/>
                </a:tc>
                <a:tc>
                  <a:txBody>
                    <a:bodyPr/>
                    <a:lstStyle/>
                    <a:p>
                      <a:pPr algn="ctr"/>
                      <a:r>
                        <a:rPr lang="ru-RU" dirty="0">
                          <a:latin typeface="Times New Roman" panose="02020603050405020304" pitchFamily="18" charset="0"/>
                          <a:cs typeface="Times New Roman" panose="02020603050405020304" pitchFamily="18" charset="0"/>
                        </a:rPr>
                        <a:t>96,0</a:t>
                      </a:r>
                    </a:p>
                  </a:txBody>
                  <a:tcPr/>
                </a:tc>
                <a:extLst>
                  <a:ext uri="{0D108BD9-81ED-4DB2-BD59-A6C34878D82A}">
                    <a16:rowId xmlns:a16="http://schemas.microsoft.com/office/drawing/2014/main" val="10005"/>
                  </a:ext>
                </a:extLst>
              </a:tr>
              <a:tr h="385348">
                <a:tc>
                  <a:txBody>
                    <a:bodyPr/>
                    <a:lstStyle/>
                    <a:p>
                      <a:pPr algn="ctr"/>
                      <a:r>
                        <a:rPr lang="ru-RU" sz="1400" dirty="0">
                          <a:latin typeface="Times New Roman" panose="02020603050405020304" pitchFamily="18" charset="0"/>
                          <a:cs typeface="Times New Roman" panose="02020603050405020304" pitchFamily="18" charset="0"/>
                        </a:rPr>
                        <a:t>17</a:t>
                      </a:r>
                    </a:p>
                  </a:txBody>
                  <a:tcPr/>
                </a:tc>
                <a:tc>
                  <a:txBody>
                    <a:bodyPr/>
                    <a:lstStyle/>
                    <a:p>
                      <a:pPr>
                        <a:spcAft>
                          <a:spcPts val="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Муниципальная программа «Противодействие злоупотреблению наркотиками в Дмитриевском районе Курской области»</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r>
                        <a:rPr lang="ru-RU" dirty="0">
                          <a:solidFill>
                            <a:schemeClr val="tx1"/>
                          </a:solidFill>
                          <a:latin typeface="Times New Roman" panose="02020603050405020304" pitchFamily="18" charset="0"/>
                          <a:cs typeface="Times New Roman" panose="02020603050405020304" pitchFamily="18" charset="0"/>
                        </a:rPr>
                        <a:t>42,0</a:t>
                      </a:r>
                    </a:p>
                  </a:txBody>
                  <a:tcPr/>
                </a:tc>
                <a:tc>
                  <a:txBody>
                    <a:bodyPr/>
                    <a:lstStyle/>
                    <a:p>
                      <a:pPr algn="ctr"/>
                      <a:r>
                        <a:rPr lang="ru-RU" dirty="0">
                          <a:latin typeface="Times New Roman" panose="02020603050405020304" pitchFamily="18" charset="0"/>
                          <a:cs typeface="Times New Roman" panose="02020603050405020304" pitchFamily="18" charset="0"/>
                        </a:rPr>
                        <a:t>42,0</a:t>
                      </a:r>
                    </a:p>
                  </a:txBody>
                  <a:tcPr/>
                </a:tc>
                <a:tc>
                  <a:txBody>
                    <a:bodyPr/>
                    <a:lstStyle/>
                    <a:p>
                      <a:pPr algn="ctr"/>
                      <a:r>
                        <a:rPr lang="ru-RU" dirty="0">
                          <a:latin typeface="Times New Roman" panose="02020603050405020304" pitchFamily="18" charset="0"/>
                          <a:cs typeface="Times New Roman" panose="02020603050405020304" pitchFamily="18" charset="0"/>
                        </a:rPr>
                        <a:t>42,0</a:t>
                      </a:r>
                    </a:p>
                  </a:txBody>
                  <a:tcPr/>
                </a:tc>
                <a:tc>
                  <a:txBody>
                    <a:bodyPr/>
                    <a:lstStyle/>
                    <a:p>
                      <a:pPr algn="ctr"/>
                      <a:r>
                        <a:rPr lang="ru-RU" dirty="0">
                          <a:latin typeface="Times New Roman" panose="02020603050405020304" pitchFamily="18" charset="0"/>
                          <a:cs typeface="Times New Roman" panose="02020603050405020304" pitchFamily="18" charset="0"/>
                        </a:rPr>
                        <a:t>42,0</a:t>
                      </a:r>
                    </a:p>
                  </a:txBody>
                  <a:tcPr/>
                </a:tc>
                <a:extLst>
                  <a:ext uri="{0D108BD9-81ED-4DB2-BD59-A6C34878D82A}">
                    <a16:rowId xmlns:a16="http://schemas.microsoft.com/office/drawing/2014/main" val="10006"/>
                  </a:ext>
                </a:extLst>
              </a:tr>
              <a:tr h="385348">
                <a:tc>
                  <a:txBody>
                    <a:bodyPr/>
                    <a:lstStyle/>
                    <a:p>
                      <a:pPr algn="ctr"/>
                      <a:r>
                        <a:rPr lang="ru-RU" sz="1400" dirty="0">
                          <a:latin typeface="Times New Roman" panose="02020603050405020304" pitchFamily="18" charset="0"/>
                          <a:cs typeface="Times New Roman" panose="02020603050405020304" pitchFamily="18" charset="0"/>
                        </a:rPr>
                        <a:t>18</a:t>
                      </a:r>
                    </a:p>
                  </a:txBody>
                  <a:tcPr/>
                </a:tc>
                <a:tc>
                  <a:txBody>
                    <a:bodyPr/>
                    <a:lstStyle/>
                    <a:p>
                      <a:pPr>
                        <a:spcAft>
                          <a:spcPts val="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Муниципальная программа «Повышение качества и доступности муниципальных услуг в Дмитриевском районе»</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r>
                        <a:rPr lang="ru-RU" dirty="0">
                          <a:solidFill>
                            <a:schemeClr val="tx1"/>
                          </a:solidFill>
                          <a:latin typeface="Times New Roman" panose="02020603050405020304" pitchFamily="18" charset="0"/>
                          <a:cs typeface="Times New Roman" panose="02020603050405020304" pitchFamily="18" charset="0"/>
                        </a:rPr>
                        <a:t>10,0</a:t>
                      </a:r>
                    </a:p>
                  </a:txBody>
                  <a:tcPr/>
                </a:tc>
                <a:tc>
                  <a:txBody>
                    <a:bodyPr/>
                    <a:lstStyle/>
                    <a:p>
                      <a:pPr algn="ctr"/>
                      <a:r>
                        <a:rPr lang="ru-RU" dirty="0">
                          <a:latin typeface="Times New Roman" panose="02020603050405020304" pitchFamily="18" charset="0"/>
                          <a:cs typeface="Times New Roman" panose="02020603050405020304" pitchFamily="18" charset="0"/>
                        </a:rPr>
                        <a:t>10,0</a:t>
                      </a:r>
                    </a:p>
                  </a:txBody>
                  <a:tcPr/>
                </a:tc>
                <a:tc>
                  <a:txBody>
                    <a:bodyPr/>
                    <a:lstStyle/>
                    <a:p>
                      <a:pPr algn="ctr"/>
                      <a:r>
                        <a:rPr lang="ru-RU" dirty="0">
                          <a:latin typeface="Times New Roman" panose="02020603050405020304" pitchFamily="18" charset="0"/>
                          <a:cs typeface="Times New Roman" panose="02020603050405020304" pitchFamily="18" charset="0"/>
                        </a:rPr>
                        <a:t>10,0</a:t>
                      </a:r>
                    </a:p>
                  </a:txBody>
                  <a:tcPr/>
                </a:tc>
                <a:tc>
                  <a:txBody>
                    <a:bodyPr/>
                    <a:lstStyle/>
                    <a:p>
                      <a:pPr algn="ctr"/>
                      <a:r>
                        <a:rPr lang="ru-RU" dirty="0">
                          <a:latin typeface="Times New Roman" panose="02020603050405020304" pitchFamily="18" charset="0"/>
                          <a:cs typeface="Times New Roman" panose="02020603050405020304" pitchFamily="18" charset="0"/>
                        </a:rPr>
                        <a:t>10,0</a:t>
                      </a:r>
                    </a:p>
                  </a:txBody>
                  <a:tcPr/>
                </a:tc>
                <a:extLst>
                  <a:ext uri="{0D108BD9-81ED-4DB2-BD59-A6C34878D82A}">
                    <a16:rowId xmlns:a16="http://schemas.microsoft.com/office/drawing/2014/main" val="10007"/>
                  </a:ext>
                </a:extLst>
              </a:tr>
              <a:tr h="385348">
                <a:tc>
                  <a:txBody>
                    <a:bodyPr/>
                    <a:lstStyle/>
                    <a:p>
                      <a:pPr algn="ctr"/>
                      <a:r>
                        <a:rPr lang="ru-RU" sz="1400" dirty="0">
                          <a:latin typeface="Times New Roman" panose="02020603050405020304" pitchFamily="18" charset="0"/>
                          <a:cs typeface="Times New Roman" panose="02020603050405020304" pitchFamily="18" charset="0"/>
                        </a:rPr>
                        <a:t>19</a:t>
                      </a:r>
                    </a:p>
                  </a:txBody>
                  <a:tcPr/>
                </a:tc>
                <a:tc>
                  <a:txBody>
                    <a:bodyPr/>
                    <a:lstStyle/>
                    <a:p>
                      <a:pPr>
                        <a:spcAft>
                          <a:spcPts val="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Муниципальная программа «Обеспечение эффективного осуществления полномочий муниципального казённого учреждения «Управление хозяйственного обслуживания» Дмитриевского района Курской области»</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r>
                        <a:rPr lang="ru-RU" dirty="0">
                          <a:solidFill>
                            <a:schemeClr val="tx1"/>
                          </a:solidFill>
                          <a:latin typeface="Times New Roman" panose="02020603050405020304" pitchFamily="18" charset="0"/>
                          <a:cs typeface="Times New Roman" panose="02020603050405020304" pitchFamily="18" charset="0"/>
                        </a:rPr>
                        <a:t>7 432,9</a:t>
                      </a:r>
                    </a:p>
                  </a:txBody>
                  <a:tcPr/>
                </a:tc>
                <a:tc>
                  <a:txBody>
                    <a:bodyPr/>
                    <a:lstStyle/>
                    <a:p>
                      <a:pPr algn="ctr"/>
                      <a:r>
                        <a:rPr lang="ru-RU" dirty="0">
                          <a:latin typeface="Times New Roman" panose="02020603050405020304" pitchFamily="18" charset="0"/>
                          <a:cs typeface="Times New Roman" panose="02020603050405020304" pitchFamily="18" charset="0"/>
                        </a:rPr>
                        <a:t>5 121,9</a:t>
                      </a:r>
                    </a:p>
                  </a:txBody>
                  <a:tcPr/>
                </a:tc>
                <a:tc>
                  <a:txBody>
                    <a:bodyPr/>
                    <a:lstStyle/>
                    <a:p>
                      <a:pPr algn="ctr"/>
                      <a:r>
                        <a:rPr lang="ru-RU" dirty="0">
                          <a:latin typeface="Times New Roman" panose="02020603050405020304" pitchFamily="18" charset="0"/>
                          <a:cs typeface="Times New Roman" panose="02020603050405020304" pitchFamily="18" charset="0"/>
                        </a:rPr>
                        <a:t>4 992,4</a:t>
                      </a:r>
                    </a:p>
                  </a:txBody>
                  <a:tcPr/>
                </a:tc>
                <a:tc>
                  <a:txBody>
                    <a:bodyPr/>
                    <a:lstStyle/>
                    <a:p>
                      <a:pPr algn="ctr"/>
                      <a:r>
                        <a:rPr lang="ru-RU" dirty="0">
                          <a:latin typeface="Times New Roman" panose="02020603050405020304" pitchFamily="18" charset="0"/>
                          <a:cs typeface="Times New Roman" panose="02020603050405020304" pitchFamily="18" charset="0"/>
                        </a:rPr>
                        <a:t>6 121,9</a:t>
                      </a:r>
                    </a:p>
                  </a:txBody>
                  <a:tcPr/>
                </a:tc>
                <a:extLst>
                  <a:ext uri="{0D108BD9-81ED-4DB2-BD59-A6C34878D82A}">
                    <a16:rowId xmlns:a16="http://schemas.microsoft.com/office/drawing/2014/main" val="10008"/>
                  </a:ext>
                </a:extLst>
              </a:tr>
              <a:tr h="385348">
                <a:tc>
                  <a:txBody>
                    <a:bodyPr/>
                    <a:lstStyle/>
                    <a:p>
                      <a:pPr algn="ctr"/>
                      <a:r>
                        <a:rPr lang="ru-RU" sz="1400" dirty="0">
                          <a:latin typeface="Times New Roman" panose="02020603050405020304" pitchFamily="18" charset="0"/>
                          <a:cs typeface="Times New Roman" panose="02020603050405020304" pitchFamily="18" charset="0"/>
                        </a:rPr>
                        <a:t>20</a:t>
                      </a:r>
                    </a:p>
                  </a:txBody>
                  <a:tcPr/>
                </a:tc>
                <a:tc>
                  <a:txBody>
                    <a:bodyPr/>
                    <a:lstStyle/>
                    <a:p>
                      <a:pPr>
                        <a:spcAft>
                          <a:spcPts val="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Муниципальная программа «Улучшение условий и охраны труда в Дмитриевском районе Курской области»</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r>
                        <a:rPr lang="ru-RU" dirty="0">
                          <a:solidFill>
                            <a:schemeClr val="tx1"/>
                          </a:solidFill>
                          <a:latin typeface="Times New Roman" panose="02020603050405020304" pitchFamily="18" charset="0"/>
                          <a:cs typeface="Times New Roman" panose="02020603050405020304" pitchFamily="18" charset="0"/>
                        </a:rPr>
                        <a:t>387,9</a:t>
                      </a:r>
                    </a:p>
                  </a:txBody>
                  <a:tcPr/>
                </a:tc>
                <a:tc>
                  <a:txBody>
                    <a:bodyPr/>
                    <a:lstStyle/>
                    <a:p>
                      <a:pPr algn="ctr"/>
                      <a:r>
                        <a:rPr lang="ru-RU" dirty="0">
                          <a:latin typeface="Times New Roman" panose="02020603050405020304" pitchFamily="18" charset="0"/>
                          <a:cs typeface="Times New Roman" panose="02020603050405020304" pitchFamily="18" charset="0"/>
                        </a:rPr>
                        <a:t>483,3</a:t>
                      </a:r>
                    </a:p>
                  </a:txBody>
                  <a:tcPr/>
                </a:tc>
                <a:tc>
                  <a:txBody>
                    <a:bodyPr/>
                    <a:lstStyle/>
                    <a:p>
                      <a:pPr algn="ctr"/>
                      <a:r>
                        <a:rPr lang="ru-RU" dirty="0">
                          <a:latin typeface="Times New Roman" panose="02020603050405020304" pitchFamily="18" charset="0"/>
                          <a:cs typeface="Times New Roman" panose="02020603050405020304" pitchFamily="18" charset="0"/>
                        </a:rPr>
                        <a:t>483,3</a:t>
                      </a:r>
                    </a:p>
                  </a:txBody>
                  <a:tcPr/>
                </a:tc>
                <a:tc>
                  <a:txBody>
                    <a:bodyPr/>
                    <a:lstStyle/>
                    <a:p>
                      <a:pPr algn="ctr"/>
                      <a:r>
                        <a:rPr lang="ru-RU" dirty="0">
                          <a:latin typeface="Times New Roman" panose="02020603050405020304" pitchFamily="18" charset="0"/>
                          <a:cs typeface="Times New Roman" panose="02020603050405020304" pitchFamily="18" charset="0"/>
                        </a:rPr>
                        <a:t>483,3</a:t>
                      </a:r>
                    </a:p>
                  </a:txBody>
                  <a:tcPr/>
                </a:tc>
                <a:extLst>
                  <a:ext uri="{0D108BD9-81ED-4DB2-BD59-A6C34878D82A}">
                    <a16:rowId xmlns:a16="http://schemas.microsoft.com/office/drawing/2014/main" val="10009"/>
                  </a:ext>
                </a:extLst>
              </a:tr>
              <a:tr h="385348">
                <a:tc>
                  <a:txBody>
                    <a:bodyPr/>
                    <a:lstStyle/>
                    <a:p>
                      <a:pPr algn="ctr"/>
                      <a:r>
                        <a:rPr lang="ru-RU" sz="1400" dirty="0">
                          <a:latin typeface="Times New Roman" panose="02020603050405020304" pitchFamily="18" charset="0"/>
                          <a:cs typeface="Times New Roman" panose="02020603050405020304" pitchFamily="18" charset="0"/>
                        </a:rPr>
                        <a:t>21</a:t>
                      </a:r>
                    </a:p>
                  </a:txBody>
                  <a:tcPr/>
                </a:tc>
                <a:tc>
                  <a:txBody>
                    <a:bodyPr/>
                    <a:lstStyle/>
                    <a:p>
                      <a:pPr>
                        <a:spcAft>
                          <a:spcPts val="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Муниципальная программа « Развитие информационного общества в  Дмитриевском районе Курской области »</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r>
                        <a:rPr lang="ru-RU" dirty="0">
                          <a:solidFill>
                            <a:schemeClr val="tx1"/>
                          </a:solidFill>
                          <a:latin typeface="Times New Roman" panose="02020603050405020304" pitchFamily="18" charset="0"/>
                          <a:cs typeface="Times New Roman" panose="02020603050405020304" pitchFamily="18" charset="0"/>
                        </a:rPr>
                        <a:t>748,0</a:t>
                      </a:r>
                    </a:p>
                  </a:txBody>
                  <a:tcPr/>
                </a:tc>
                <a:tc>
                  <a:txBody>
                    <a:bodyPr/>
                    <a:lstStyle/>
                    <a:p>
                      <a:pPr algn="ctr"/>
                      <a:r>
                        <a:rPr lang="ru-RU" dirty="0">
                          <a:latin typeface="Times New Roman" panose="02020603050405020304" pitchFamily="18" charset="0"/>
                          <a:cs typeface="Times New Roman" panose="02020603050405020304" pitchFamily="18" charset="0"/>
                        </a:rPr>
                        <a:t>225,0</a:t>
                      </a:r>
                    </a:p>
                  </a:txBody>
                  <a:tcPr/>
                </a:tc>
                <a:tc>
                  <a:txBody>
                    <a:bodyPr/>
                    <a:lstStyle/>
                    <a:p>
                      <a:pPr algn="ctr"/>
                      <a:r>
                        <a:rPr lang="ru-RU" dirty="0">
                          <a:latin typeface="Times New Roman" panose="02020603050405020304" pitchFamily="18" charset="0"/>
                          <a:cs typeface="Times New Roman" panose="02020603050405020304" pitchFamily="18" charset="0"/>
                        </a:rPr>
                        <a:t>225,0</a:t>
                      </a:r>
                    </a:p>
                  </a:txBody>
                  <a:tcPr/>
                </a:tc>
                <a:tc>
                  <a:txBody>
                    <a:bodyPr/>
                    <a:lstStyle/>
                    <a:p>
                      <a:pPr algn="ctr"/>
                      <a:r>
                        <a:rPr lang="ru-RU" dirty="0">
                          <a:latin typeface="Times New Roman" panose="02020603050405020304" pitchFamily="18" charset="0"/>
                          <a:cs typeface="Times New Roman" panose="02020603050405020304" pitchFamily="18" charset="0"/>
                        </a:rPr>
                        <a:t>225,0</a:t>
                      </a:r>
                    </a:p>
                  </a:txBody>
                  <a:tcPr/>
                </a:tc>
                <a:extLst>
                  <a:ext uri="{0D108BD9-81ED-4DB2-BD59-A6C34878D82A}">
                    <a16:rowId xmlns:a16="http://schemas.microsoft.com/office/drawing/2014/main" val="10010"/>
                  </a:ext>
                </a:extLst>
              </a:tr>
            </a:tbl>
          </a:graphicData>
        </a:graphic>
      </p:graphicFrame>
      <p:pic>
        <p:nvPicPr>
          <p:cNvPr id="5" name="Рисунок 4"/>
          <p:cNvPicPr>
            <a:picLocks noChangeAspect="1"/>
          </p:cNvPicPr>
          <p:nvPr/>
        </p:nvPicPr>
        <p:blipFill>
          <a:blip r:embed="rId2"/>
          <a:stretch>
            <a:fillRect/>
          </a:stretch>
        </p:blipFill>
        <p:spPr>
          <a:xfrm>
            <a:off x="1081453" y="67388"/>
            <a:ext cx="9697633" cy="851737"/>
          </a:xfrm>
          <a:prstGeom prst="rect">
            <a:avLst/>
          </a:prstGeom>
        </p:spPr>
      </p:pic>
      <p:sp>
        <p:nvSpPr>
          <p:cNvPr id="4" name="Номер слайда 3"/>
          <p:cNvSpPr>
            <a:spLocks noGrp="1"/>
          </p:cNvSpPr>
          <p:nvPr>
            <p:ph type="sldNum" sz="quarter" idx="12"/>
          </p:nvPr>
        </p:nvSpPr>
        <p:spPr>
          <a:xfrm>
            <a:off x="-308839" y="6509997"/>
            <a:ext cx="1052887" cy="276999"/>
          </a:xfrm>
        </p:spPr>
        <p:txBody>
          <a:bodyPr/>
          <a:lstStyle/>
          <a:p>
            <a:fld id="{70513BE8-C78F-45D0-83F1-20C75CE82E68}" type="slidenum">
              <a:rPr lang="ru-RU" smtClean="0"/>
              <a:t>45</a:t>
            </a:fld>
            <a:endParaRPr lang="ru-RU" dirty="0"/>
          </a:p>
        </p:txBody>
      </p:sp>
    </p:spTree>
    <p:extLst>
      <p:ext uri="{BB962C8B-B14F-4D97-AF65-F5344CB8AC3E}">
        <p14:creationId xmlns:p14="http://schemas.microsoft.com/office/powerpoint/2010/main" val="89621486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p:cNvGraphicFramePr/>
          <p:nvPr>
            <p:extLst>
              <p:ext uri="{D42A27DB-BD31-4B8C-83A1-F6EECF244321}">
                <p14:modId xmlns:p14="http://schemas.microsoft.com/office/powerpoint/2010/main" val="1439887362"/>
              </p:ext>
            </p:extLst>
          </p:nvPr>
        </p:nvGraphicFramePr>
        <p:xfrm>
          <a:off x="518161" y="214679"/>
          <a:ext cx="10414534" cy="61963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Номер слайда 3"/>
          <p:cNvSpPr>
            <a:spLocks noGrp="1"/>
          </p:cNvSpPr>
          <p:nvPr>
            <p:ph type="sldNum" sz="quarter" idx="12"/>
          </p:nvPr>
        </p:nvSpPr>
        <p:spPr>
          <a:xfrm>
            <a:off x="-344007" y="6501204"/>
            <a:ext cx="1052887" cy="276999"/>
          </a:xfrm>
        </p:spPr>
        <p:txBody>
          <a:bodyPr/>
          <a:lstStyle/>
          <a:p>
            <a:fld id="{70513BE8-C78F-45D0-83F1-20C75CE82E68}" type="slidenum">
              <a:rPr lang="ru-RU" smtClean="0"/>
              <a:t>46</a:t>
            </a:fld>
            <a:endParaRPr lang="ru-RU" dirty="0"/>
          </a:p>
        </p:txBody>
      </p:sp>
    </p:spTree>
    <p:extLst>
      <p:ext uri="{BB962C8B-B14F-4D97-AF65-F5344CB8AC3E}">
        <p14:creationId xmlns:p14="http://schemas.microsoft.com/office/powerpoint/2010/main" val="287266659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Прямоугольник 30"/>
          <p:cNvSpPr/>
          <p:nvPr/>
        </p:nvSpPr>
        <p:spPr>
          <a:xfrm>
            <a:off x="4756031" y="970665"/>
            <a:ext cx="2679938" cy="369332"/>
          </a:xfrm>
          <a:prstGeom prst="rect">
            <a:avLst/>
          </a:prstGeom>
        </p:spPr>
        <p:txBody>
          <a:bodyPr wrap="square">
            <a:spAutoFit/>
          </a:bodyPr>
          <a:lstStyle/>
          <a:p>
            <a:r>
              <a:rPr lang="ru-RU" altLang="ru-RU" b="1" dirty="0">
                <a:latin typeface="Times New Roman" panose="02020603050405020304" pitchFamily="18" charset="0"/>
                <a:cs typeface="Times New Roman" panose="02020603050405020304" pitchFamily="18" charset="0"/>
              </a:rPr>
              <a:t>Цель программы:</a:t>
            </a:r>
          </a:p>
        </p:txBody>
      </p:sp>
      <p:sp>
        <p:nvSpPr>
          <p:cNvPr id="2" name="Прямоугольник 1"/>
          <p:cNvSpPr/>
          <p:nvPr/>
        </p:nvSpPr>
        <p:spPr>
          <a:xfrm>
            <a:off x="1230923" y="3980820"/>
            <a:ext cx="6893169" cy="2585323"/>
          </a:xfrm>
          <a:prstGeom prst="rect">
            <a:avLst/>
          </a:prstGeom>
        </p:spPr>
        <p:txBody>
          <a:bodyPr wrap="square">
            <a:spAutoFit/>
          </a:bodyPr>
          <a:lstStyle/>
          <a:p>
            <a:r>
              <a:rPr lang="ru-RU" dirty="0">
                <a:solidFill>
                  <a:srgbClr val="000000"/>
                </a:solidFill>
                <a:latin typeface="Times New Roman" panose="02020603050405020304" pitchFamily="18" charset="0"/>
                <a:cs typeface="Times New Roman" panose="02020603050405020304" pitchFamily="18" charset="0"/>
              </a:rPr>
              <a:t>         </a:t>
            </a:r>
            <a:r>
              <a:rPr lang="ru-RU" b="1" dirty="0">
                <a:solidFill>
                  <a:srgbClr val="000000"/>
                </a:solidFill>
                <a:latin typeface="Times New Roman" panose="02020603050405020304" pitchFamily="18" charset="0"/>
                <a:cs typeface="Times New Roman" panose="02020603050405020304" pitchFamily="18" charset="0"/>
              </a:rPr>
              <a:t>На территории района осуществляют деятельность:</a:t>
            </a:r>
          </a:p>
          <a:p>
            <a:endParaRPr lang="ru-RU" dirty="0">
              <a:solidFill>
                <a:srgbClr val="000000"/>
              </a:solidFill>
              <a:latin typeface="Times New Roman" panose="02020603050405020304" pitchFamily="18" charset="0"/>
              <a:cs typeface="Times New Roman" panose="02020603050405020304" pitchFamily="18" charset="0"/>
            </a:endParaRPr>
          </a:p>
          <a:p>
            <a:r>
              <a:rPr lang="ru-RU" dirty="0">
                <a:solidFill>
                  <a:srgbClr val="000000"/>
                </a:solidFill>
                <a:latin typeface="Times New Roman" panose="02020603050405020304" pitchFamily="18" charset="0"/>
                <a:cs typeface="Times New Roman" panose="02020603050405020304" pitchFamily="18" charset="0"/>
              </a:rPr>
              <a:t>-центр досуга и культуры кинотеатр «Россия»;</a:t>
            </a:r>
          </a:p>
          <a:p>
            <a:r>
              <a:rPr lang="ru-RU" dirty="0">
                <a:solidFill>
                  <a:srgbClr val="000000"/>
                </a:solidFill>
                <a:latin typeface="Times New Roman" panose="02020603050405020304" pitchFamily="18" charset="0"/>
                <a:cs typeface="Times New Roman" panose="02020603050405020304" pitchFamily="18" charset="0"/>
              </a:rPr>
              <a:t>-централизованная система библиотек;</a:t>
            </a:r>
          </a:p>
          <a:p>
            <a:r>
              <a:rPr lang="ru-RU" dirty="0">
                <a:solidFill>
                  <a:srgbClr val="000000"/>
                </a:solidFill>
                <a:latin typeface="Times New Roman" panose="02020603050405020304" pitchFamily="18" charset="0"/>
                <a:cs typeface="Times New Roman" panose="02020603050405020304" pitchFamily="18" charset="0"/>
              </a:rPr>
              <a:t>-районный дом культуры;</a:t>
            </a:r>
          </a:p>
          <a:p>
            <a:r>
              <a:rPr lang="ru-RU" dirty="0">
                <a:solidFill>
                  <a:srgbClr val="000000"/>
                </a:solidFill>
                <a:latin typeface="Times New Roman" panose="02020603050405020304" pitchFamily="18" charset="0"/>
                <a:cs typeface="Times New Roman" panose="02020603050405020304" pitchFamily="18" charset="0"/>
              </a:rPr>
              <a:t>-учреждение по хозяйственному обслуживанию учреждений культуры;</a:t>
            </a:r>
          </a:p>
          <a:p>
            <a:r>
              <a:rPr lang="ru-RU" dirty="0">
                <a:solidFill>
                  <a:srgbClr val="000000"/>
                </a:solidFill>
                <a:latin typeface="Times New Roman" panose="02020603050405020304" pitchFamily="18" charset="0"/>
                <a:cs typeface="Times New Roman" panose="02020603050405020304" pitchFamily="18" charset="0"/>
              </a:rPr>
              <a:t>-отдел по вопросам культуры.</a:t>
            </a:r>
          </a:p>
          <a:p>
            <a:endParaRPr lang="ru-RU" dirty="0"/>
          </a:p>
        </p:txBody>
      </p:sp>
      <p:sp>
        <p:nvSpPr>
          <p:cNvPr id="6" name="Прямоугольник 5"/>
          <p:cNvSpPr/>
          <p:nvPr/>
        </p:nvSpPr>
        <p:spPr>
          <a:xfrm>
            <a:off x="3288679" y="1344898"/>
            <a:ext cx="6796453" cy="2554545"/>
          </a:xfrm>
          <a:prstGeom prst="rect">
            <a:avLst/>
          </a:prstGeom>
        </p:spPr>
        <p:txBody>
          <a:bodyPr wrap="square">
            <a:spAutoFit/>
          </a:bodyPr>
          <a:lstStyle/>
          <a:p>
            <a:pPr algn="just"/>
            <a:r>
              <a:rPr lang="ru-RU" sz="1600" dirty="0">
                <a:solidFill>
                  <a:srgbClr val="000000"/>
                </a:solidFill>
                <a:latin typeface="Times New Roman" panose="02020603050405020304" pitchFamily="18" charset="0"/>
                <a:cs typeface="Times New Roman" panose="02020603050405020304" pitchFamily="18" charset="0"/>
              </a:rPr>
              <a:t>- сохранение объектов культурного наследия- обеспечение информационных потребностей граждан, проживающих на территории Дмитриевского района;</a:t>
            </a:r>
          </a:p>
          <a:p>
            <a:pPr algn="just"/>
            <a:r>
              <a:rPr lang="ru-RU" sz="1600" dirty="0">
                <a:solidFill>
                  <a:srgbClr val="000000"/>
                </a:solidFill>
                <a:latin typeface="Times New Roman" panose="02020603050405020304" pitchFamily="18" charset="0"/>
                <a:cs typeface="Times New Roman" panose="02020603050405020304" pitchFamily="18" charset="0"/>
              </a:rPr>
              <a:t>- сохранение и развитие творческого потенциала Дмитриевского района;</a:t>
            </a:r>
          </a:p>
          <a:p>
            <a:pPr algn="just"/>
            <a:r>
              <a:rPr lang="ru-RU" sz="1600" dirty="0">
                <a:solidFill>
                  <a:srgbClr val="000000"/>
                </a:solidFill>
                <a:latin typeface="Times New Roman" panose="02020603050405020304" pitchFamily="18" charset="0"/>
                <a:cs typeface="Times New Roman" panose="02020603050405020304" pitchFamily="18" charset="0"/>
              </a:rPr>
              <a:t>- создание условий для внедрения инновационной и проектной деятельности в сфере культуры;</a:t>
            </a:r>
          </a:p>
          <a:p>
            <a:pPr algn="just"/>
            <a:r>
              <a:rPr lang="ru-RU" sz="1600" dirty="0">
                <a:solidFill>
                  <a:srgbClr val="000000"/>
                </a:solidFill>
                <a:latin typeface="Times New Roman" panose="02020603050405020304" pitchFamily="18" charset="0"/>
                <a:cs typeface="Times New Roman" panose="02020603050405020304" pitchFamily="18" charset="0"/>
              </a:rPr>
              <a:t>- укрепление единого культурного пространства района;</a:t>
            </a:r>
          </a:p>
          <a:p>
            <a:pPr algn="just"/>
            <a:r>
              <a:rPr lang="ru-RU" sz="1600" dirty="0">
                <a:solidFill>
                  <a:srgbClr val="000000"/>
                </a:solidFill>
                <a:latin typeface="Times New Roman" panose="02020603050405020304" pitchFamily="18" charset="0"/>
                <a:cs typeface="Times New Roman" panose="02020603050405020304" pitchFamily="18" charset="0"/>
              </a:rPr>
              <a:t>- интеграция культуры района в областное и российское культурное пространство;</a:t>
            </a:r>
          </a:p>
          <a:p>
            <a:pPr algn="just"/>
            <a:r>
              <a:rPr lang="ru-RU" sz="1600" dirty="0">
                <a:solidFill>
                  <a:srgbClr val="000000"/>
                </a:solidFill>
                <a:latin typeface="Times New Roman" panose="02020603050405020304" pitchFamily="18" charset="0"/>
                <a:cs typeface="Times New Roman" panose="02020603050405020304" pitchFamily="18" charset="0"/>
              </a:rPr>
              <a:t>- сохранение культурного наследия.</a:t>
            </a:r>
            <a:endParaRPr lang="ru-RU" sz="1600" b="0" i="0" dirty="0">
              <a:solidFill>
                <a:srgbClr val="000000"/>
              </a:solidFill>
              <a:effectLst/>
              <a:latin typeface="Times New Roman" panose="02020603050405020304" pitchFamily="18" charset="0"/>
              <a:cs typeface="Times New Roman" panose="02020603050405020304" pitchFamily="18" charset="0"/>
            </a:endParaRPr>
          </a:p>
        </p:txBody>
      </p:sp>
      <p:pic>
        <p:nvPicPr>
          <p:cNvPr id="17" name="Рисунок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34" y="1173015"/>
            <a:ext cx="3247245" cy="2158169"/>
          </a:xfrm>
          <a:prstGeom prst="rect">
            <a:avLst/>
          </a:prstGeom>
          <a:ln>
            <a:noFill/>
          </a:ln>
          <a:effectLst>
            <a:softEdge rad="112500"/>
          </a:effectLst>
        </p:spPr>
      </p:pic>
      <p:pic>
        <p:nvPicPr>
          <p:cNvPr id="18" name="Рисунок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9" y="3662534"/>
            <a:ext cx="3798986" cy="2796107"/>
          </a:xfrm>
          <a:prstGeom prst="rect">
            <a:avLst/>
          </a:prstGeom>
          <a:ln>
            <a:noFill/>
          </a:ln>
          <a:effectLst>
            <a:softEdge rad="112500"/>
          </a:effectLst>
        </p:spPr>
      </p:pic>
      <p:sp>
        <p:nvSpPr>
          <p:cNvPr id="3" name="Прямоугольник 2"/>
          <p:cNvSpPr/>
          <p:nvPr/>
        </p:nvSpPr>
        <p:spPr>
          <a:xfrm>
            <a:off x="358664" y="14107"/>
            <a:ext cx="11474671" cy="954107"/>
          </a:xfrm>
          <a:prstGeom prst="rect">
            <a:avLst/>
          </a:prstGeom>
        </p:spPr>
        <p:txBody>
          <a:bodyPr wrap="square">
            <a:spAutoFit/>
          </a:bodyPr>
          <a:lstStyle/>
          <a:p>
            <a:pPr lvl="0" algn="ctr"/>
            <a:r>
              <a:rPr lang="ru-RU" sz="2800" b="1" dirty="0">
                <a:latin typeface="Times New Roman" panose="02020603050405020304" pitchFamily="18" charset="0"/>
                <a:cs typeface="Times New Roman" panose="02020603050405020304" pitchFamily="18" charset="0"/>
              </a:rPr>
              <a:t>Сохранение и развитие культуры на территории </a:t>
            </a:r>
          </a:p>
          <a:p>
            <a:pPr lvl="0" algn="ctr"/>
            <a:r>
              <a:rPr lang="ru-RU" sz="2800" b="1" dirty="0">
                <a:latin typeface="Times New Roman" panose="02020603050405020304" pitchFamily="18" charset="0"/>
                <a:cs typeface="Times New Roman" panose="02020603050405020304" pitchFamily="18" charset="0"/>
              </a:rPr>
              <a:t>МО «Дмитриевский район»</a:t>
            </a:r>
          </a:p>
        </p:txBody>
      </p:sp>
      <p:sp>
        <p:nvSpPr>
          <p:cNvPr id="5" name="Номер слайда 4"/>
          <p:cNvSpPr>
            <a:spLocks noGrp="1"/>
          </p:cNvSpPr>
          <p:nvPr>
            <p:ph type="sldNum" sz="quarter" idx="12"/>
          </p:nvPr>
        </p:nvSpPr>
        <p:spPr>
          <a:xfrm>
            <a:off x="-167780" y="6458641"/>
            <a:ext cx="1052887" cy="276999"/>
          </a:xfrm>
        </p:spPr>
        <p:txBody>
          <a:bodyPr/>
          <a:lstStyle/>
          <a:p>
            <a:fld id="{70513BE8-C78F-45D0-83F1-20C75CE82E68}" type="slidenum">
              <a:rPr lang="ru-RU" smtClean="0"/>
              <a:t>47</a:t>
            </a:fld>
            <a:endParaRPr lang="ru-RU" dirty="0"/>
          </a:p>
        </p:txBody>
      </p:sp>
    </p:spTree>
    <p:extLst>
      <p:ext uri="{BB962C8B-B14F-4D97-AF65-F5344CB8AC3E}">
        <p14:creationId xmlns:p14="http://schemas.microsoft.com/office/powerpoint/2010/main" val="378611818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Рисунок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46715" y="4182693"/>
            <a:ext cx="4178863" cy="235061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7" name="Прямоугольник 6"/>
          <p:cNvSpPr/>
          <p:nvPr/>
        </p:nvSpPr>
        <p:spPr>
          <a:xfrm>
            <a:off x="2998686" y="850054"/>
            <a:ext cx="4169307" cy="830997"/>
          </a:xfrm>
          <a:prstGeom prst="rect">
            <a:avLst/>
          </a:prstGeom>
        </p:spPr>
        <p:txBody>
          <a:bodyPr wrap="square">
            <a:spAutoFit/>
          </a:bodyPr>
          <a:lstStyle/>
          <a:p>
            <a:pPr algn="ctr"/>
            <a:r>
              <a:rPr lang="ru-RU" sz="2400" b="1" dirty="0">
                <a:solidFill>
                  <a:srgbClr val="000000"/>
                </a:solidFill>
                <a:latin typeface="Times New Roman" panose="02020603050405020304" pitchFamily="18" charset="0"/>
                <a:cs typeface="Times New Roman" panose="02020603050405020304" pitchFamily="18" charset="0"/>
              </a:rPr>
              <a:t>На реализацию программы намечено израсходовать:</a:t>
            </a:r>
            <a:endParaRPr lang="ru-RU" sz="2400" b="1" dirty="0">
              <a:latin typeface="Times New Roman" panose="02020603050405020304" pitchFamily="18" charset="0"/>
              <a:cs typeface="Times New Roman" panose="02020603050405020304" pitchFamily="18" charset="0"/>
            </a:endParaRPr>
          </a:p>
        </p:txBody>
      </p:sp>
      <p:pic>
        <p:nvPicPr>
          <p:cNvPr id="12" name="Рисунок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644" y="1750301"/>
            <a:ext cx="2817042" cy="211278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4" name="Рисунок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49456" y="1205772"/>
            <a:ext cx="4155251" cy="3085432"/>
          </a:xfrm>
          <a:prstGeom prst="rect">
            <a:avLst/>
          </a:prstGeom>
          <a:ln>
            <a:noFill/>
          </a:ln>
          <a:effectLst>
            <a:softEdge rad="112500"/>
          </a:effectLst>
        </p:spPr>
      </p:pic>
      <p:graphicFrame>
        <p:nvGraphicFramePr>
          <p:cNvPr id="2" name="Схема 1"/>
          <p:cNvGraphicFramePr/>
          <p:nvPr>
            <p:extLst>
              <p:ext uri="{D42A27DB-BD31-4B8C-83A1-F6EECF244321}">
                <p14:modId xmlns:p14="http://schemas.microsoft.com/office/powerpoint/2010/main" val="1916767563"/>
              </p:ext>
            </p:extLst>
          </p:nvPr>
        </p:nvGraphicFramePr>
        <p:xfrm>
          <a:off x="1089499" y="1546497"/>
          <a:ext cx="6945548" cy="527239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3" name="Рисунок 2"/>
          <p:cNvPicPr>
            <a:picLocks noChangeAspect="1"/>
          </p:cNvPicPr>
          <p:nvPr/>
        </p:nvPicPr>
        <p:blipFill>
          <a:blip r:embed="rId10"/>
          <a:stretch>
            <a:fillRect/>
          </a:stretch>
        </p:blipFill>
        <p:spPr>
          <a:xfrm>
            <a:off x="1771981" y="-72709"/>
            <a:ext cx="7206097" cy="853514"/>
          </a:xfrm>
          <a:prstGeom prst="rect">
            <a:avLst/>
          </a:prstGeom>
        </p:spPr>
      </p:pic>
      <p:sp>
        <p:nvSpPr>
          <p:cNvPr id="5" name="Номер слайда 4"/>
          <p:cNvSpPr>
            <a:spLocks noGrp="1"/>
          </p:cNvSpPr>
          <p:nvPr>
            <p:ph type="sldNum" sz="quarter" idx="12"/>
          </p:nvPr>
        </p:nvSpPr>
        <p:spPr>
          <a:xfrm>
            <a:off x="-194538" y="6533304"/>
            <a:ext cx="1052887" cy="276999"/>
          </a:xfrm>
        </p:spPr>
        <p:txBody>
          <a:bodyPr/>
          <a:lstStyle/>
          <a:p>
            <a:fld id="{70513BE8-C78F-45D0-83F1-20C75CE82E68}" type="slidenum">
              <a:rPr lang="ru-RU" smtClean="0"/>
              <a:t>48</a:t>
            </a:fld>
            <a:endParaRPr lang="ru-RU" dirty="0"/>
          </a:p>
        </p:txBody>
      </p:sp>
    </p:spTree>
    <p:extLst>
      <p:ext uri="{BB962C8B-B14F-4D97-AF65-F5344CB8AC3E}">
        <p14:creationId xmlns:p14="http://schemas.microsoft.com/office/powerpoint/2010/main" val="144843164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Рисунок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4312" y="4055203"/>
            <a:ext cx="3121152" cy="2520696"/>
          </a:xfrm>
          <a:prstGeom prst="rect">
            <a:avLst/>
          </a:prstGeom>
          <a:ln>
            <a:noFill/>
          </a:ln>
          <a:effectLst>
            <a:outerShdw blurRad="190500" algn="tl" rotWithShape="0">
              <a:srgbClr val="000000">
                <a:alpha val="70000"/>
              </a:srgbClr>
            </a:outerShdw>
          </a:effectLst>
        </p:spPr>
      </p:pic>
      <p:pic>
        <p:nvPicPr>
          <p:cNvPr id="17" name="Рисунок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10678" y="1100093"/>
            <a:ext cx="3335154" cy="2223436"/>
          </a:xfrm>
          <a:prstGeom prst="rect">
            <a:avLst/>
          </a:prstGeom>
          <a:ln>
            <a:noFill/>
          </a:ln>
          <a:effectLst>
            <a:outerShdw blurRad="190500" algn="tl" rotWithShape="0">
              <a:srgbClr val="000000">
                <a:alpha val="70000"/>
              </a:srgbClr>
            </a:outerShdw>
          </a:effectLst>
        </p:spPr>
      </p:pic>
      <p:sp>
        <p:nvSpPr>
          <p:cNvPr id="2" name="Прямоугольник 1"/>
          <p:cNvSpPr/>
          <p:nvPr/>
        </p:nvSpPr>
        <p:spPr>
          <a:xfrm>
            <a:off x="454312" y="1061925"/>
            <a:ext cx="7863330" cy="2308324"/>
          </a:xfrm>
          <a:prstGeom prst="rect">
            <a:avLst/>
          </a:prstGeom>
        </p:spPr>
        <p:txBody>
          <a:bodyPr wrap="square">
            <a:spAutoFit/>
          </a:bodyPr>
          <a:lstStyle/>
          <a:p>
            <a:pPr algn="just"/>
            <a:r>
              <a:rPr lang="ru-RU" sz="1600" dirty="0">
                <a:solidFill>
                  <a:srgbClr val="000000"/>
                </a:solidFill>
                <a:latin typeface="Times New Roman" panose="02020603050405020304" pitchFamily="18" charset="0"/>
                <a:cs typeface="Times New Roman" panose="02020603050405020304" pitchFamily="18" charset="0"/>
              </a:rPr>
              <a:t>     Образовательная политика в Дмитриевском районе Курской области является частью социальной политики, ориентированной на обеспечение широкого спектра социальных эффектов:</a:t>
            </a:r>
          </a:p>
          <a:p>
            <a:pPr algn="just"/>
            <a:r>
              <a:rPr lang="ru-RU" sz="1600" dirty="0">
                <a:solidFill>
                  <a:srgbClr val="000000"/>
                </a:solidFill>
                <a:latin typeface="Times New Roman" panose="02020603050405020304" pitchFamily="18" charset="0"/>
                <a:cs typeface="Times New Roman" panose="02020603050405020304" pitchFamily="18" charset="0"/>
              </a:rPr>
              <a:t>-инновационное развитие района;</a:t>
            </a:r>
          </a:p>
          <a:p>
            <a:pPr algn="just"/>
            <a:r>
              <a:rPr lang="ru-RU" sz="1600" dirty="0">
                <a:solidFill>
                  <a:srgbClr val="000000"/>
                </a:solidFill>
                <a:latin typeface="Times New Roman" panose="02020603050405020304" pitchFamily="18" charset="0"/>
                <a:cs typeface="Times New Roman" panose="02020603050405020304" pitchFamily="18" charset="0"/>
              </a:rPr>
              <a:t>-доступность качественного образования;</a:t>
            </a:r>
          </a:p>
          <a:p>
            <a:pPr algn="just"/>
            <a:r>
              <a:rPr lang="ru-RU" sz="1600" dirty="0">
                <a:solidFill>
                  <a:srgbClr val="000000"/>
                </a:solidFill>
                <a:latin typeface="Times New Roman" panose="02020603050405020304" pitchFamily="18" charset="0"/>
                <a:cs typeface="Times New Roman" panose="02020603050405020304" pitchFamily="18" charset="0"/>
              </a:rPr>
              <a:t>-улучшение здоровья подрастающего поколения;</a:t>
            </a:r>
          </a:p>
          <a:p>
            <a:pPr algn="just"/>
            <a:r>
              <a:rPr lang="ru-RU" sz="1600" dirty="0">
                <a:solidFill>
                  <a:srgbClr val="000000"/>
                </a:solidFill>
                <a:latin typeface="Times New Roman" panose="02020603050405020304" pitchFamily="18" charset="0"/>
                <a:cs typeface="Times New Roman" panose="02020603050405020304" pitchFamily="18" charset="0"/>
              </a:rPr>
              <a:t>-снижение вероятности и масштабов проявления социальных рисков: безнадзорности, правонарушений среди несовершеннолетних;</a:t>
            </a:r>
          </a:p>
          <a:p>
            <a:pPr algn="just"/>
            <a:r>
              <a:rPr lang="ru-RU" sz="1600" dirty="0">
                <a:solidFill>
                  <a:srgbClr val="000000"/>
                </a:solidFill>
                <a:latin typeface="Times New Roman" panose="02020603050405020304" pitchFamily="18" charset="0"/>
                <a:cs typeface="Times New Roman" panose="02020603050405020304" pitchFamily="18" charset="0"/>
              </a:rPr>
              <a:t>-повышение социального статуса учителей.</a:t>
            </a:r>
            <a:endParaRPr lang="ru-RU" sz="1600" b="0" i="0" dirty="0">
              <a:solidFill>
                <a:srgbClr val="000000"/>
              </a:solidFill>
              <a:effectLst/>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4275935" y="3853430"/>
            <a:ext cx="6337647" cy="1815882"/>
          </a:xfrm>
          <a:prstGeom prst="rect">
            <a:avLst/>
          </a:prstGeom>
        </p:spPr>
        <p:txBody>
          <a:bodyPr wrap="square">
            <a:spAutoFit/>
          </a:bodyPr>
          <a:lstStyle/>
          <a:p>
            <a:r>
              <a:rPr lang="ru-RU" sz="1600" dirty="0">
                <a:solidFill>
                  <a:srgbClr val="000000"/>
                </a:solidFill>
                <a:latin typeface="Times New Roman" panose="02020603050405020304" pitchFamily="18" charset="0"/>
                <a:cs typeface="Times New Roman" panose="02020603050405020304" pitchFamily="18" charset="0"/>
              </a:rPr>
              <a:t>               </a:t>
            </a:r>
            <a:r>
              <a:rPr lang="ru-RU" sz="1600" b="1" dirty="0">
                <a:solidFill>
                  <a:srgbClr val="000000"/>
                </a:solidFill>
                <a:latin typeface="Times New Roman" panose="02020603050405020304" pitchFamily="18" charset="0"/>
                <a:cs typeface="Times New Roman" panose="02020603050405020304" pitchFamily="18" charset="0"/>
              </a:rPr>
              <a:t>В Дмитриевском районе в настоящее время действуют </a:t>
            </a:r>
          </a:p>
          <a:p>
            <a:r>
              <a:rPr lang="ru-RU" sz="1600" b="1" dirty="0">
                <a:solidFill>
                  <a:srgbClr val="000000"/>
                </a:solidFill>
                <a:latin typeface="Times New Roman" panose="02020603050405020304" pitchFamily="18" charset="0"/>
                <a:cs typeface="Times New Roman" panose="02020603050405020304" pitchFamily="18" charset="0"/>
              </a:rPr>
              <a:t>18 учреждение образования, в том числе</a:t>
            </a:r>
            <a:r>
              <a:rPr lang="ru-RU" sz="1600" dirty="0">
                <a:solidFill>
                  <a:srgbClr val="000000"/>
                </a:solidFill>
                <a:latin typeface="Times New Roman" panose="02020603050405020304" pitchFamily="18" charset="0"/>
                <a:cs typeface="Times New Roman" panose="02020603050405020304" pitchFamily="18" charset="0"/>
              </a:rPr>
              <a:t>: </a:t>
            </a:r>
          </a:p>
          <a:p>
            <a:r>
              <a:rPr lang="ru-RU" sz="1600" dirty="0">
                <a:solidFill>
                  <a:srgbClr val="000000"/>
                </a:solidFill>
                <a:latin typeface="Times New Roman" panose="02020603050405020304" pitchFamily="18" charset="0"/>
                <a:cs typeface="Times New Roman" panose="02020603050405020304" pitchFamily="18" charset="0"/>
              </a:rPr>
              <a:t>- 6 дошкольных образовательных учреждений, </a:t>
            </a:r>
          </a:p>
          <a:p>
            <a:r>
              <a:rPr lang="ru-RU" sz="1600" dirty="0">
                <a:solidFill>
                  <a:srgbClr val="000000"/>
                </a:solidFill>
                <a:latin typeface="Times New Roman" panose="02020603050405020304" pitchFamily="18" charset="0"/>
                <a:cs typeface="Times New Roman" panose="02020603050405020304" pitchFamily="18" charset="0"/>
              </a:rPr>
              <a:t>- 10 общеобразовательных учреждений (</a:t>
            </a:r>
            <a:r>
              <a:rPr lang="ru-RU" sz="1600" dirty="0">
                <a:latin typeface="Times New Roman" panose="02020603050405020304" pitchFamily="18" charset="0"/>
                <a:cs typeface="Times New Roman" panose="02020603050405020304" pitchFamily="18" charset="0"/>
              </a:rPr>
              <a:t>8 средних,</a:t>
            </a:r>
            <a:r>
              <a:rPr lang="ru-RU" sz="1600" dirty="0">
                <a:solidFill>
                  <a:srgbClr val="FF0000"/>
                </a:solidFill>
                <a:latin typeface="Times New Roman" panose="02020603050405020304" pitchFamily="18" charset="0"/>
                <a:cs typeface="Times New Roman" panose="02020603050405020304" pitchFamily="18" charset="0"/>
              </a:rPr>
              <a:t> </a:t>
            </a:r>
            <a:r>
              <a:rPr lang="ru-RU" sz="1600" dirty="0">
                <a:latin typeface="Times New Roman" panose="02020603050405020304" pitchFamily="18" charset="0"/>
                <a:cs typeface="Times New Roman" panose="02020603050405020304" pitchFamily="18" charset="0"/>
              </a:rPr>
              <a:t>1</a:t>
            </a:r>
            <a:r>
              <a:rPr lang="ru-RU" sz="1600" dirty="0">
                <a:solidFill>
                  <a:srgbClr val="000000"/>
                </a:solidFill>
                <a:latin typeface="Times New Roman" panose="02020603050405020304" pitchFamily="18" charset="0"/>
                <a:cs typeface="Times New Roman" panose="02020603050405020304" pitchFamily="18" charset="0"/>
              </a:rPr>
              <a:t> основные, 1 вечерняя (сменная) общеобразовательная школа), </a:t>
            </a:r>
          </a:p>
          <a:p>
            <a:r>
              <a:rPr lang="ru-RU" sz="1600" dirty="0">
                <a:solidFill>
                  <a:srgbClr val="000000"/>
                </a:solidFill>
                <a:latin typeface="Times New Roman" panose="02020603050405020304" pitchFamily="18" charset="0"/>
                <a:cs typeface="Times New Roman" panose="02020603050405020304" pitchFamily="18" charset="0"/>
              </a:rPr>
              <a:t>- МКУ ДО «Центр детского творчества» Дмитриевского района, </a:t>
            </a:r>
          </a:p>
          <a:p>
            <a:r>
              <a:rPr lang="ru-RU" sz="1600" dirty="0">
                <a:solidFill>
                  <a:srgbClr val="000000"/>
                </a:solidFill>
                <a:latin typeface="Times New Roman" panose="02020603050405020304" pitchFamily="18" charset="0"/>
                <a:cs typeface="Times New Roman" panose="02020603050405020304" pitchFamily="18" charset="0"/>
              </a:rPr>
              <a:t>- МКУ «Дмитриевский районный методический кабинет».</a:t>
            </a:r>
          </a:p>
        </p:txBody>
      </p:sp>
      <p:pic>
        <p:nvPicPr>
          <p:cNvPr id="3" name="Рисунок 2"/>
          <p:cNvPicPr>
            <a:picLocks noChangeAspect="1"/>
          </p:cNvPicPr>
          <p:nvPr/>
        </p:nvPicPr>
        <p:blipFill>
          <a:blip r:embed="rId4"/>
          <a:stretch>
            <a:fillRect/>
          </a:stretch>
        </p:blipFill>
        <p:spPr>
          <a:xfrm>
            <a:off x="2887941" y="4989"/>
            <a:ext cx="6328196" cy="853514"/>
          </a:xfrm>
          <a:prstGeom prst="rect">
            <a:avLst/>
          </a:prstGeom>
        </p:spPr>
      </p:pic>
      <p:sp>
        <p:nvSpPr>
          <p:cNvPr id="6" name="Номер слайда 5"/>
          <p:cNvSpPr>
            <a:spLocks noGrp="1"/>
          </p:cNvSpPr>
          <p:nvPr>
            <p:ph type="sldNum" sz="quarter" idx="12"/>
          </p:nvPr>
        </p:nvSpPr>
        <p:spPr>
          <a:xfrm>
            <a:off x="-150576" y="6575899"/>
            <a:ext cx="1052887" cy="276999"/>
          </a:xfrm>
        </p:spPr>
        <p:txBody>
          <a:bodyPr/>
          <a:lstStyle/>
          <a:p>
            <a:fld id="{70513BE8-C78F-45D0-83F1-20C75CE82E68}" type="slidenum">
              <a:rPr lang="ru-RU" smtClean="0"/>
              <a:t>49</a:t>
            </a:fld>
            <a:endParaRPr lang="ru-RU" dirty="0"/>
          </a:p>
        </p:txBody>
      </p:sp>
    </p:spTree>
    <p:extLst>
      <p:ext uri="{BB962C8B-B14F-4D97-AF65-F5344CB8AC3E}">
        <p14:creationId xmlns:p14="http://schemas.microsoft.com/office/powerpoint/2010/main" val="15889614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88000">
              <a:schemeClr val="bg1"/>
            </a:gs>
            <a:gs pos="62000">
              <a:schemeClr val="bg2">
                <a:lumMod val="60000"/>
                <a:lumOff val="40000"/>
              </a:schemeClr>
            </a:gs>
            <a:gs pos="99000">
              <a:schemeClr val="bg1"/>
            </a:gs>
          </a:gsLst>
          <a:path path="circle">
            <a:fillToRect l="100000" t="100000"/>
          </a:path>
        </a:gradFill>
        <a:effectLst/>
      </p:bgPr>
    </p:bg>
    <p:spTree>
      <p:nvGrpSpPr>
        <p:cNvPr id="1" name=""/>
        <p:cNvGrpSpPr/>
        <p:nvPr/>
      </p:nvGrpSpPr>
      <p:grpSpPr>
        <a:xfrm>
          <a:off x="0" y="0"/>
          <a:ext cx="0" cy="0"/>
          <a:chOff x="0" y="0"/>
          <a:chExt cx="0" cy="0"/>
        </a:xfrm>
      </p:grpSpPr>
      <p:sp>
        <p:nvSpPr>
          <p:cNvPr id="4" name="Прямоугольник 3"/>
          <p:cNvSpPr/>
          <p:nvPr/>
        </p:nvSpPr>
        <p:spPr>
          <a:xfrm>
            <a:off x="1676403" y="2445700"/>
            <a:ext cx="9964699" cy="369460"/>
          </a:xfrm>
          <a:prstGeom prst="rect">
            <a:avLst/>
          </a:prstGeom>
        </p:spPr>
        <p:txBody>
          <a:bodyPr wrap="square">
            <a:spAutoFit/>
          </a:bodyPr>
          <a:lstStyle/>
          <a:p>
            <a:r>
              <a:rPr lang="ru-RU" sz="1801" b="1" dirty="0">
                <a:solidFill>
                  <a:schemeClr val="tx2">
                    <a:lumMod val="50000"/>
                  </a:schemeClr>
                </a:solidFill>
                <a:latin typeface="Times New Roman" panose="02020603050405020304" pitchFamily="18" charset="0"/>
                <a:cs typeface="Times New Roman" panose="02020603050405020304" pitchFamily="18" charset="0"/>
              </a:rPr>
              <a:t>     </a:t>
            </a:r>
            <a:endParaRPr lang="ru-RU" sz="2000" b="1" dirty="0">
              <a:latin typeface="Times New Roman" panose="02020603050405020304" pitchFamily="18" charset="0"/>
              <a:cs typeface="Times New Roman" panose="02020603050405020304" pitchFamily="18" charset="0"/>
            </a:endParaRPr>
          </a:p>
        </p:txBody>
      </p:sp>
      <p:sp>
        <p:nvSpPr>
          <p:cNvPr id="10" name="Прямоугольник 9"/>
          <p:cNvSpPr/>
          <p:nvPr/>
        </p:nvSpPr>
        <p:spPr>
          <a:xfrm>
            <a:off x="257175" y="611213"/>
            <a:ext cx="11315701" cy="1323439"/>
          </a:xfrm>
          <a:prstGeom prst="rect">
            <a:avLst/>
          </a:prstGeom>
        </p:spPr>
        <p:txBody>
          <a:bodyPr wrap="square">
            <a:spAutoFit/>
          </a:bodyPr>
          <a:lstStyle/>
          <a:p>
            <a:pPr algn="ctr"/>
            <a:endParaRPr lang="ru-RU" sz="2000" dirty="0">
              <a:ln w="19050">
                <a:solidFill>
                  <a:srgbClr val="002060"/>
                </a:solidFill>
              </a:ln>
              <a:latin typeface="GJKWNQ+Calibri" panose="020B0604020202020204" charset="0"/>
              <a:cs typeface="GJKWNQ+Calibri" panose="020B0604020202020204" charset="0"/>
            </a:endParaRPr>
          </a:p>
          <a:p>
            <a:pPr algn="ctr"/>
            <a:r>
              <a:rPr lang="ru-RU" sz="2000" dirty="0">
                <a:ln w="19050">
                  <a:solidFill>
                    <a:srgbClr val="002060"/>
                  </a:solidFill>
                </a:ln>
                <a:latin typeface="Times New Roman" panose="02020603050405020304" pitchFamily="18" charset="0"/>
                <a:cs typeface="Times New Roman" panose="02020603050405020304" pitchFamily="18" charset="0"/>
              </a:rPr>
              <a:t>       </a:t>
            </a:r>
            <a:r>
              <a:rPr lang="ru-RU" sz="2000" b="1" dirty="0">
                <a:ln w="19050">
                  <a:noFill/>
                </a:ln>
                <a:latin typeface="Times New Roman" panose="02020603050405020304" pitchFamily="18" charset="0"/>
                <a:cs typeface="Times New Roman" panose="02020603050405020304" pitchFamily="18" charset="0"/>
              </a:rPr>
              <a:t>Предлагаем вашему вниманию бюджет для граждан, в котором кратко и доступно отражены основные параметры проекта бюджета муниципального образования «Дмитриевский муниципальный район» на 2025 год и на плановый период 2026 и 2027 годов.</a:t>
            </a:r>
          </a:p>
        </p:txBody>
      </p:sp>
      <p:sp>
        <p:nvSpPr>
          <p:cNvPr id="12" name="Прямоугольник 11"/>
          <p:cNvSpPr/>
          <p:nvPr/>
        </p:nvSpPr>
        <p:spPr>
          <a:xfrm>
            <a:off x="1255756" y="279146"/>
            <a:ext cx="10385344" cy="523220"/>
          </a:xfrm>
          <a:prstGeom prst="rect">
            <a:avLst/>
          </a:prstGeom>
        </p:spPr>
        <p:txBody>
          <a:bodyPr wrap="none">
            <a:spAutoFit/>
          </a:bodyPr>
          <a:lstStyle/>
          <a:p>
            <a:r>
              <a:rPr lang="ru-RU" sz="2800" b="1" dirty="0">
                <a:latin typeface="Times New Roman" panose="02020603050405020304" pitchFamily="18" charset="0"/>
                <a:cs typeface="Times New Roman" panose="02020603050405020304" pitchFamily="18" charset="0"/>
              </a:rPr>
              <a:t>Уважаемые жители Дмитриевского района Курской области!! </a:t>
            </a:r>
          </a:p>
        </p:txBody>
      </p:sp>
      <p:sp>
        <p:nvSpPr>
          <p:cNvPr id="13" name="Прямоугольник 12"/>
          <p:cNvSpPr/>
          <p:nvPr/>
        </p:nvSpPr>
        <p:spPr>
          <a:xfrm>
            <a:off x="714379" y="2056690"/>
            <a:ext cx="11039476" cy="4801314"/>
          </a:xfrm>
          <a:prstGeom prst="rect">
            <a:avLst/>
          </a:prstGeom>
        </p:spPr>
        <p:txBody>
          <a:bodyPr wrap="square">
            <a:spAutoFit/>
          </a:bodyPr>
          <a:lstStyle/>
          <a:p>
            <a:r>
              <a:rPr lang="ru-RU" sz="1600" dirty="0">
                <a:ln w="19050">
                  <a:solidFill>
                    <a:srgbClr val="002060"/>
                  </a:solidFill>
                </a:ln>
                <a:latin typeface="Times New Roman" panose="02020603050405020304" pitchFamily="18" charset="0"/>
                <a:cs typeface="Times New Roman" panose="02020603050405020304" pitchFamily="18" charset="0"/>
              </a:rPr>
              <a:t>    </a:t>
            </a:r>
            <a:r>
              <a:rPr lang="ru-RU" sz="1700" b="1" dirty="0">
                <a:ln w="19050">
                  <a:noFill/>
                </a:ln>
                <a:latin typeface="Times New Roman" panose="02020603050405020304" pitchFamily="18" charset="0"/>
                <a:cs typeface="Times New Roman" panose="02020603050405020304" pitchFamily="18" charset="0"/>
              </a:rPr>
              <a:t>«Бюджет для граждан» — это упрощенная версия бюджета, облегчающая гражданам его понимание, объясняющая планы и действия администрации муниципального образования во время бюджетного года. Информация о бюджете нужна для того, чтобы любой житель района мог узнать на что расходуются бюджетные деньги (а по сути деньги налогоплательщиков) и какие у муниципального образования есть источники дохода.</a:t>
            </a:r>
          </a:p>
          <a:p>
            <a:r>
              <a:rPr lang="ru-RU" sz="1700" b="1" dirty="0">
                <a:ln w="19050">
                  <a:noFill/>
                </a:ln>
                <a:latin typeface="Times New Roman" panose="02020603050405020304" pitchFamily="18" charset="0"/>
                <a:cs typeface="Times New Roman" panose="02020603050405020304" pitchFamily="18" charset="0"/>
              </a:rPr>
              <a:t>       Бюджет Дмитриевского района имеет социальную направленность и ориентирован на создание условий для роста экономики. </a:t>
            </a:r>
          </a:p>
          <a:p>
            <a:r>
              <a:rPr lang="ru-RU" sz="1700" b="1" dirty="0">
                <a:ln w="19050">
                  <a:noFill/>
                </a:ln>
                <a:latin typeface="Times New Roman" panose="02020603050405020304" pitchFamily="18" charset="0"/>
                <a:cs typeface="Times New Roman" panose="02020603050405020304" pitchFamily="18" charset="0"/>
              </a:rPr>
              <a:t>На протяжении ряда лет у нас в районе традиционно был и остается на сегодня наиболее развитым аграрный сектор, это накладывает особый отпечаток как на экономику района в целом, так и на формирование доходов бюджета.</a:t>
            </a:r>
          </a:p>
          <a:p>
            <a:r>
              <a:rPr lang="ru-RU" sz="1700" b="1" dirty="0">
                <a:ln w="19050">
                  <a:noFill/>
                </a:ln>
                <a:latin typeface="Times New Roman" panose="02020603050405020304" pitchFamily="18" charset="0"/>
                <a:cs typeface="Times New Roman" panose="02020603050405020304" pitchFamily="18" charset="0"/>
              </a:rPr>
              <a:t>       При этом существенная часть расходов бюджета является условно постоянной, то есть требующей ежегодного финансирования. Это и заработная плата бюджетного сектора, и выплаты социальных пособий, и обеспечение деятельности учреждений образования, культуры, спорта и других важных для каждого жителя отраслей. </a:t>
            </a:r>
          </a:p>
          <a:p>
            <a:pPr algn="ctr"/>
            <a:r>
              <a:rPr lang="ru-RU" sz="1700" b="1" dirty="0">
                <a:ln w="19050">
                  <a:noFill/>
                </a:ln>
                <a:latin typeface="Times New Roman" panose="02020603050405020304" pitchFamily="18" charset="0"/>
                <a:cs typeface="Times New Roman" panose="02020603050405020304" pitchFamily="18" charset="0"/>
              </a:rPr>
              <a:t>    Данная информация будет полезна для населения не только для улучшения финансовой грамотности, но и будет способствовать активному вовлечению граждан в бюджетный процесс, в том числе в рамках инициативного бюджетирования.</a:t>
            </a:r>
          </a:p>
          <a:p>
            <a:pPr algn="ctr"/>
            <a:endParaRPr lang="ru-RU" sz="1700" b="1" dirty="0">
              <a:ln w="19050">
                <a:noFill/>
              </a:ln>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327299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1312747297"/>
              </p:ext>
            </p:extLst>
          </p:nvPr>
        </p:nvGraphicFramePr>
        <p:xfrm>
          <a:off x="228601" y="1006115"/>
          <a:ext cx="11707586" cy="3694700"/>
        </p:xfrm>
        <a:graphic>
          <a:graphicData uri="http://schemas.openxmlformats.org/drawingml/2006/table">
            <a:tbl>
              <a:tblPr firstRow="1" bandRow="1">
                <a:tableStyleId>{5C22544A-7EE6-4342-B048-85BDC9FD1C3A}</a:tableStyleId>
              </a:tblPr>
              <a:tblGrid>
                <a:gridCol w="1518556">
                  <a:extLst>
                    <a:ext uri="{9D8B030D-6E8A-4147-A177-3AD203B41FA5}">
                      <a16:colId xmlns:a16="http://schemas.microsoft.com/office/drawing/2014/main" val="20000"/>
                    </a:ext>
                  </a:extLst>
                </a:gridCol>
                <a:gridCol w="963386">
                  <a:extLst>
                    <a:ext uri="{9D8B030D-6E8A-4147-A177-3AD203B41FA5}">
                      <a16:colId xmlns:a16="http://schemas.microsoft.com/office/drawing/2014/main" val="20001"/>
                    </a:ext>
                  </a:extLst>
                </a:gridCol>
                <a:gridCol w="685800">
                  <a:extLst>
                    <a:ext uri="{9D8B030D-6E8A-4147-A177-3AD203B41FA5}">
                      <a16:colId xmlns:a16="http://schemas.microsoft.com/office/drawing/2014/main" val="20002"/>
                    </a:ext>
                  </a:extLst>
                </a:gridCol>
                <a:gridCol w="751114">
                  <a:extLst>
                    <a:ext uri="{9D8B030D-6E8A-4147-A177-3AD203B41FA5}">
                      <a16:colId xmlns:a16="http://schemas.microsoft.com/office/drawing/2014/main" val="20003"/>
                    </a:ext>
                  </a:extLst>
                </a:gridCol>
                <a:gridCol w="888351">
                  <a:extLst>
                    <a:ext uri="{9D8B030D-6E8A-4147-A177-3AD203B41FA5}">
                      <a16:colId xmlns:a16="http://schemas.microsoft.com/office/drawing/2014/main" val="20004"/>
                    </a:ext>
                  </a:extLst>
                </a:gridCol>
                <a:gridCol w="734763">
                  <a:extLst>
                    <a:ext uri="{9D8B030D-6E8A-4147-A177-3AD203B41FA5}">
                      <a16:colId xmlns:a16="http://schemas.microsoft.com/office/drawing/2014/main" val="20005"/>
                    </a:ext>
                  </a:extLst>
                </a:gridCol>
                <a:gridCol w="836157">
                  <a:extLst>
                    <a:ext uri="{9D8B030D-6E8A-4147-A177-3AD203B41FA5}">
                      <a16:colId xmlns:a16="http://schemas.microsoft.com/office/drawing/2014/main" val="20006"/>
                    </a:ext>
                  </a:extLst>
                </a:gridCol>
                <a:gridCol w="1012556">
                  <a:extLst>
                    <a:ext uri="{9D8B030D-6E8A-4147-A177-3AD203B41FA5}">
                      <a16:colId xmlns:a16="http://schemas.microsoft.com/office/drawing/2014/main" val="20007"/>
                    </a:ext>
                  </a:extLst>
                </a:gridCol>
                <a:gridCol w="708372">
                  <a:extLst>
                    <a:ext uri="{9D8B030D-6E8A-4147-A177-3AD203B41FA5}">
                      <a16:colId xmlns:a16="http://schemas.microsoft.com/office/drawing/2014/main" val="20008"/>
                    </a:ext>
                  </a:extLst>
                </a:gridCol>
                <a:gridCol w="899991">
                  <a:extLst>
                    <a:ext uri="{9D8B030D-6E8A-4147-A177-3AD203B41FA5}">
                      <a16:colId xmlns:a16="http://schemas.microsoft.com/office/drawing/2014/main" val="20009"/>
                    </a:ext>
                  </a:extLst>
                </a:gridCol>
                <a:gridCol w="970477">
                  <a:extLst>
                    <a:ext uri="{9D8B030D-6E8A-4147-A177-3AD203B41FA5}">
                      <a16:colId xmlns:a16="http://schemas.microsoft.com/office/drawing/2014/main" val="20010"/>
                    </a:ext>
                  </a:extLst>
                </a:gridCol>
                <a:gridCol w="821346">
                  <a:extLst>
                    <a:ext uri="{9D8B030D-6E8A-4147-A177-3AD203B41FA5}">
                      <a16:colId xmlns:a16="http://schemas.microsoft.com/office/drawing/2014/main" val="20011"/>
                    </a:ext>
                  </a:extLst>
                </a:gridCol>
                <a:gridCol w="916717">
                  <a:extLst>
                    <a:ext uri="{9D8B030D-6E8A-4147-A177-3AD203B41FA5}">
                      <a16:colId xmlns:a16="http://schemas.microsoft.com/office/drawing/2014/main" val="20012"/>
                    </a:ext>
                  </a:extLst>
                </a:gridCol>
              </a:tblGrid>
              <a:tr h="356755">
                <a:tc rowSpan="2">
                  <a:txBody>
                    <a:bodyPr/>
                    <a:lstStyle/>
                    <a:p>
                      <a:r>
                        <a:rPr lang="ru-RU" sz="1200" dirty="0">
                          <a:latin typeface="Times New Roman" panose="02020603050405020304" pitchFamily="18" charset="0"/>
                          <a:cs typeface="Times New Roman" panose="02020603050405020304" pitchFamily="18" charset="0"/>
                        </a:rPr>
                        <a:t>Наименования показателя</a:t>
                      </a:r>
                    </a:p>
                  </a:txBody>
                  <a:tcPr anchor="ctr"/>
                </a:tc>
                <a:tc gridSpan="3">
                  <a:txBody>
                    <a:bodyPr/>
                    <a:lstStyle/>
                    <a:p>
                      <a:r>
                        <a:rPr lang="ru-RU" sz="1400" dirty="0">
                          <a:latin typeface="Times New Roman" panose="02020603050405020304" pitchFamily="18" charset="0"/>
                          <a:cs typeface="Times New Roman" panose="02020603050405020304" pitchFamily="18" charset="0"/>
                        </a:rPr>
                        <a:t>Оценка 2024 год</a:t>
                      </a:r>
                    </a:p>
                  </a:txBody>
                  <a:tcPr/>
                </a:tc>
                <a:tc hMerge="1">
                  <a:txBody>
                    <a:bodyPr/>
                    <a:lstStyle/>
                    <a:p>
                      <a:endParaRPr lang="ru-RU" sz="1400" dirty="0">
                        <a:latin typeface="Times New Roman" panose="02020603050405020304" pitchFamily="18" charset="0"/>
                        <a:cs typeface="Times New Roman" panose="02020603050405020304" pitchFamily="18" charset="0"/>
                      </a:endParaRPr>
                    </a:p>
                  </a:txBody>
                  <a:tcPr/>
                </a:tc>
                <a:tc hMerge="1">
                  <a:txBody>
                    <a:bodyPr/>
                    <a:lstStyle/>
                    <a:p>
                      <a:endParaRPr lang="ru-RU" sz="1400" dirty="0">
                        <a:latin typeface="Times New Roman" panose="02020603050405020304" pitchFamily="18" charset="0"/>
                        <a:cs typeface="Times New Roman" panose="02020603050405020304" pitchFamily="18" charset="0"/>
                      </a:endParaRPr>
                    </a:p>
                  </a:txBody>
                  <a:tcPr/>
                </a:tc>
                <a:tc gridSpan="3">
                  <a:txBody>
                    <a:bodyPr/>
                    <a:lstStyle/>
                    <a:p>
                      <a:pPr algn="ctr"/>
                      <a:r>
                        <a:rPr lang="ru-RU" sz="1400" dirty="0">
                          <a:latin typeface="Times New Roman" panose="02020603050405020304" pitchFamily="18" charset="0"/>
                          <a:cs typeface="Times New Roman" panose="02020603050405020304" pitchFamily="18" charset="0"/>
                        </a:rPr>
                        <a:t>Прогноз</a:t>
                      </a:r>
                      <a:r>
                        <a:rPr lang="ru-RU" sz="1400" baseline="0" dirty="0">
                          <a:latin typeface="Times New Roman" panose="02020603050405020304" pitchFamily="18" charset="0"/>
                          <a:cs typeface="Times New Roman" panose="02020603050405020304" pitchFamily="18" charset="0"/>
                        </a:rPr>
                        <a:t> </a:t>
                      </a:r>
                      <a:r>
                        <a:rPr lang="ru-RU" sz="1400" dirty="0">
                          <a:latin typeface="Times New Roman" panose="02020603050405020304" pitchFamily="18" charset="0"/>
                          <a:cs typeface="Times New Roman" panose="02020603050405020304" pitchFamily="18" charset="0"/>
                        </a:rPr>
                        <a:t>2025 год,</a:t>
                      </a:r>
                      <a:r>
                        <a:rPr lang="ru-RU" sz="1400" baseline="0" dirty="0">
                          <a:latin typeface="Times New Roman" panose="02020603050405020304" pitchFamily="18" charset="0"/>
                          <a:cs typeface="Times New Roman" panose="02020603050405020304" pitchFamily="18" charset="0"/>
                        </a:rPr>
                        <a:t> </a:t>
                      </a:r>
                      <a:r>
                        <a:rPr lang="ru-RU" sz="1400" dirty="0">
                          <a:latin typeface="Times New Roman" panose="02020603050405020304" pitchFamily="18" charset="0"/>
                          <a:cs typeface="Times New Roman" panose="02020603050405020304" pitchFamily="18" charset="0"/>
                        </a:rPr>
                        <a:t>тыс.руб.</a:t>
                      </a:r>
                    </a:p>
                  </a:txBody>
                  <a:tcPr anchor="ctr"/>
                </a:tc>
                <a:tc hMerge="1">
                  <a:txBody>
                    <a:bodyPr/>
                    <a:lstStyle/>
                    <a:p>
                      <a:endParaRPr lang="ru-RU" sz="1400" dirty="0">
                        <a:latin typeface="Times New Roman" panose="02020603050405020304" pitchFamily="18" charset="0"/>
                        <a:cs typeface="Times New Roman" panose="02020603050405020304" pitchFamily="18" charset="0"/>
                      </a:endParaRPr>
                    </a:p>
                  </a:txBody>
                  <a:tcPr/>
                </a:tc>
                <a:tc hMerge="1">
                  <a:txBody>
                    <a:bodyPr/>
                    <a:lstStyle/>
                    <a:p>
                      <a:endParaRPr lang="ru-RU" sz="1400" dirty="0">
                        <a:latin typeface="Times New Roman" panose="02020603050405020304" pitchFamily="18" charset="0"/>
                        <a:cs typeface="Times New Roman" panose="02020603050405020304" pitchFamily="18" charset="0"/>
                      </a:endParaRPr>
                    </a:p>
                  </a:txBody>
                  <a:tcPr/>
                </a:tc>
                <a:tc gridSpan="3">
                  <a:txBody>
                    <a:bodyPr/>
                    <a:lstStyle/>
                    <a:p>
                      <a:pPr algn="ctr"/>
                      <a:r>
                        <a:rPr lang="ru-RU" sz="1400" dirty="0">
                          <a:latin typeface="Times New Roman" panose="02020603050405020304" pitchFamily="18" charset="0"/>
                          <a:cs typeface="Times New Roman" panose="02020603050405020304" pitchFamily="18" charset="0"/>
                        </a:rPr>
                        <a:t>План 2026 год, тыс.руб.</a:t>
                      </a:r>
                    </a:p>
                  </a:txBody>
                  <a:tcPr anchor="ctr"/>
                </a:tc>
                <a:tc hMerge="1">
                  <a:txBody>
                    <a:bodyPr/>
                    <a:lstStyle/>
                    <a:p>
                      <a:endParaRPr lang="ru-RU" sz="1400" dirty="0">
                        <a:latin typeface="Times New Roman" panose="02020603050405020304" pitchFamily="18" charset="0"/>
                        <a:cs typeface="Times New Roman" panose="02020603050405020304" pitchFamily="18" charset="0"/>
                      </a:endParaRPr>
                    </a:p>
                  </a:txBody>
                  <a:tcPr/>
                </a:tc>
                <a:tc hMerge="1">
                  <a:txBody>
                    <a:bodyPr/>
                    <a:lstStyle/>
                    <a:p>
                      <a:endParaRPr lang="ru-RU" dirty="0"/>
                    </a:p>
                  </a:txBody>
                  <a:tcPr/>
                </a:tc>
                <a:tc gridSpan="3">
                  <a:txBody>
                    <a:bodyPr/>
                    <a:lstStyle/>
                    <a:p>
                      <a:pPr algn="ctr"/>
                      <a:r>
                        <a:rPr lang="ru-RU" sz="1400" dirty="0">
                          <a:latin typeface="Times New Roman" panose="02020603050405020304" pitchFamily="18" charset="0"/>
                          <a:cs typeface="Times New Roman" panose="02020603050405020304" pitchFamily="18" charset="0"/>
                        </a:rPr>
                        <a:t>План 2027 год, тыс.руб.</a:t>
                      </a:r>
                    </a:p>
                  </a:txBody>
                  <a:tcPr anchor="ctr"/>
                </a:tc>
                <a:tc hMerge="1">
                  <a:txBody>
                    <a:bodyPr/>
                    <a:lstStyle/>
                    <a:p>
                      <a:endParaRPr lang="ru-RU" sz="1400" dirty="0">
                        <a:latin typeface="Times New Roman" panose="02020603050405020304" pitchFamily="18" charset="0"/>
                        <a:cs typeface="Times New Roman" panose="02020603050405020304" pitchFamily="18" charset="0"/>
                      </a:endParaRPr>
                    </a:p>
                  </a:txBody>
                  <a:tcPr/>
                </a:tc>
                <a:tc hMerge="1">
                  <a:txBody>
                    <a:bodyPr/>
                    <a:lstStyle/>
                    <a:p>
                      <a:endParaRPr lang="ru-RU" sz="14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0"/>
                  </a:ext>
                </a:extLst>
              </a:tr>
              <a:tr h="1111708">
                <a:tc vMerge="1">
                  <a:txBody>
                    <a:bodyPr/>
                    <a:lstStyle/>
                    <a:p>
                      <a:endParaRPr lang="ru-RU"/>
                    </a:p>
                  </a:txBody>
                  <a:tcPr/>
                </a:tc>
                <a:tc>
                  <a:txBody>
                    <a:bodyPr/>
                    <a:lstStyle/>
                    <a:p>
                      <a:r>
                        <a:rPr lang="ru-RU" sz="1200" dirty="0">
                          <a:latin typeface="Times New Roman" panose="02020603050405020304" pitchFamily="18" charset="0"/>
                          <a:cs typeface="Times New Roman" panose="02020603050405020304" pitchFamily="18" charset="0"/>
                        </a:rPr>
                        <a:t>Расходы,</a:t>
                      </a:r>
                      <a:r>
                        <a:rPr lang="ru-RU" sz="1200" baseline="0" dirty="0">
                          <a:latin typeface="Times New Roman" panose="02020603050405020304" pitchFamily="18" charset="0"/>
                          <a:cs typeface="Times New Roman" panose="02020603050405020304" pitchFamily="18" charset="0"/>
                        </a:rPr>
                        <a:t> тыс.руб.</a:t>
                      </a:r>
                    </a:p>
                    <a:p>
                      <a:endParaRPr lang="ru-RU" sz="1200" baseline="0" dirty="0">
                        <a:latin typeface="Times New Roman" panose="02020603050405020304" pitchFamily="18" charset="0"/>
                        <a:cs typeface="Times New Roman" panose="02020603050405020304" pitchFamily="18" charset="0"/>
                      </a:endParaRPr>
                    </a:p>
                    <a:p>
                      <a:r>
                        <a:rPr lang="ru-RU" sz="1200" baseline="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txBody>
                  <a:tcPr/>
                </a:tc>
                <a:tc>
                  <a:txBody>
                    <a:bodyPr/>
                    <a:lstStyle/>
                    <a:p>
                      <a:r>
                        <a:rPr lang="ru-RU" sz="1200" dirty="0">
                          <a:latin typeface="Times New Roman" panose="02020603050405020304" pitchFamily="18" charset="0"/>
                          <a:cs typeface="Times New Roman" panose="02020603050405020304" pitchFamily="18" charset="0"/>
                        </a:rPr>
                        <a:t>Кол-во</a:t>
                      </a:r>
                      <a:r>
                        <a:rPr lang="ru-RU" sz="1200" baseline="0" dirty="0">
                          <a:latin typeface="Times New Roman" panose="02020603050405020304" pitchFamily="18" charset="0"/>
                          <a:cs typeface="Times New Roman" panose="02020603050405020304" pitchFamily="18" charset="0"/>
                        </a:rPr>
                        <a:t> детей, чел.</a:t>
                      </a:r>
                      <a:endParaRPr lang="ru-RU" sz="1200" dirty="0">
                        <a:latin typeface="Times New Roman" panose="02020603050405020304" pitchFamily="18" charset="0"/>
                        <a:cs typeface="Times New Roman" panose="02020603050405020304" pitchFamily="18" charset="0"/>
                      </a:endParaRPr>
                    </a:p>
                  </a:txBody>
                  <a:tcPr/>
                </a:tc>
                <a:tc>
                  <a:txBody>
                    <a:bodyPr/>
                    <a:lstStyle/>
                    <a:p>
                      <a:r>
                        <a:rPr lang="ru-RU" sz="1200" dirty="0">
                          <a:latin typeface="Times New Roman" panose="02020603050405020304" pitchFamily="18" charset="0"/>
                          <a:cs typeface="Times New Roman" panose="02020603050405020304" pitchFamily="18" charset="0"/>
                        </a:rPr>
                        <a:t>Затраты на 1 ребенка, тыс.руб.</a:t>
                      </a:r>
                    </a:p>
                  </a:txBody>
                  <a:tcPr/>
                </a:tc>
                <a:tc>
                  <a:txBody>
                    <a:bodyPr/>
                    <a:lstStyle/>
                    <a:p>
                      <a:r>
                        <a:rPr lang="ru-RU" sz="1200" dirty="0">
                          <a:latin typeface="Times New Roman" panose="02020603050405020304" pitchFamily="18" charset="0"/>
                          <a:cs typeface="Times New Roman" panose="02020603050405020304" pitchFamily="18" charset="0"/>
                        </a:rPr>
                        <a:t>Расходы,</a:t>
                      </a:r>
                      <a:r>
                        <a:rPr lang="ru-RU" sz="1200" baseline="0" dirty="0">
                          <a:latin typeface="Times New Roman" panose="02020603050405020304" pitchFamily="18" charset="0"/>
                          <a:cs typeface="Times New Roman" panose="02020603050405020304" pitchFamily="18" charset="0"/>
                        </a:rPr>
                        <a:t> тыс.руб.</a:t>
                      </a:r>
                      <a:endParaRPr lang="ru-RU" sz="1200" dirty="0">
                        <a:latin typeface="Times New Roman" panose="02020603050405020304" pitchFamily="18" charset="0"/>
                        <a:cs typeface="Times New Roman" panose="02020603050405020304" pitchFamily="18" charset="0"/>
                      </a:endParaRPr>
                    </a:p>
                  </a:txBody>
                  <a:tcPr/>
                </a:tc>
                <a:tc>
                  <a:txBody>
                    <a:bodyPr/>
                    <a:lstStyle/>
                    <a:p>
                      <a:r>
                        <a:rPr lang="ru-RU" sz="1200" dirty="0">
                          <a:latin typeface="Times New Roman" panose="02020603050405020304" pitchFamily="18" charset="0"/>
                          <a:cs typeface="Times New Roman" panose="02020603050405020304" pitchFamily="18" charset="0"/>
                        </a:rPr>
                        <a:t>Кол-во</a:t>
                      </a:r>
                      <a:r>
                        <a:rPr lang="ru-RU" sz="1200" baseline="0" dirty="0">
                          <a:latin typeface="Times New Roman" panose="02020603050405020304" pitchFamily="18" charset="0"/>
                          <a:cs typeface="Times New Roman" panose="02020603050405020304" pitchFamily="18" charset="0"/>
                        </a:rPr>
                        <a:t> детей, чел.</a:t>
                      </a:r>
                      <a:endParaRPr lang="ru-RU" sz="1200" dirty="0">
                        <a:latin typeface="Times New Roman" panose="02020603050405020304" pitchFamily="18" charset="0"/>
                        <a:cs typeface="Times New Roman" panose="02020603050405020304" pitchFamily="18" charset="0"/>
                      </a:endParaRPr>
                    </a:p>
                  </a:txBody>
                  <a:tcPr/>
                </a:tc>
                <a:tc>
                  <a:txBody>
                    <a:bodyPr/>
                    <a:lstStyle/>
                    <a:p>
                      <a:r>
                        <a:rPr lang="ru-RU" sz="1200" dirty="0">
                          <a:latin typeface="Times New Roman" panose="02020603050405020304" pitchFamily="18" charset="0"/>
                          <a:cs typeface="Times New Roman" panose="02020603050405020304" pitchFamily="18" charset="0"/>
                        </a:rPr>
                        <a:t>Затраты на 1 ребенка, тыс.руб.</a:t>
                      </a:r>
                    </a:p>
                  </a:txBody>
                  <a:tcPr/>
                </a:tc>
                <a:tc>
                  <a:txBody>
                    <a:bodyPr/>
                    <a:lstStyle/>
                    <a:p>
                      <a:r>
                        <a:rPr lang="ru-RU" sz="1200" dirty="0">
                          <a:latin typeface="Times New Roman" panose="02020603050405020304" pitchFamily="18" charset="0"/>
                          <a:cs typeface="Times New Roman" panose="02020603050405020304" pitchFamily="18" charset="0"/>
                        </a:rPr>
                        <a:t>Расходы,</a:t>
                      </a:r>
                      <a:r>
                        <a:rPr lang="ru-RU" sz="1200" baseline="0" dirty="0">
                          <a:latin typeface="Times New Roman" panose="02020603050405020304" pitchFamily="18" charset="0"/>
                          <a:cs typeface="Times New Roman" panose="02020603050405020304" pitchFamily="18" charset="0"/>
                        </a:rPr>
                        <a:t> тыс.руб.</a:t>
                      </a:r>
                      <a:endParaRPr lang="ru-RU" sz="1200" dirty="0">
                        <a:latin typeface="Times New Roman" panose="02020603050405020304" pitchFamily="18" charset="0"/>
                        <a:cs typeface="Times New Roman" panose="02020603050405020304" pitchFamily="18" charset="0"/>
                      </a:endParaRPr>
                    </a:p>
                  </a:txBody>
                  <a:tcPr/>
                </a:tc>
                <a:tc>
                  <a:txBody>
                    <a:bodyPr/>
                    <a:lstStyle/>
                    <a:p>
                      <a:r>
                        <a:rPr lang="ru-RU" sz="1200" dirty="0">
                          <a:latin typeface="Times New Roman" panose="02020603050405020304" pitchFamily="18" charset="0"/>
                          <a:cs typeface="Times New Roman" panose="02020603050405020304" pitchFamily="18" charset="0"/>
                        </a:rPr>
                        <a:t>Кол-во</a:t>
                      </a:r>
                      <a:r>
                        <a:rPr lang="ru-RU" sz="1200" baseline="0" dirty="0">
                          <a:latin typeface="Times New Roman" panose="02020603050405020304" pitchFamily="18" charset="0"/>
                          <a:cs typeface="Times New Roman" panose="02020603050405020304" pitchFamily="18" charset="0"/>
                        </a:rPr>
                        <a:t> детей, чел.</a:t>
                      </a:r>
                      <a:endParaRPr lang="ru-RU" sz="1200" dirty="0">
                        <a:latin typeface="Times New Roman" panose="02020603050405020304" pitchFamily="18" charset="0"/>
                        <a:cs typeface="Times New Roman" panose="02020603050405020304" pitchFamily="18" charset="0"/>
                      </a:endParaRPr>
                    </a:p>
                  </a:txBody>
                  <a:tcPr/>
                </a:tc>
                <a:tc>
                  <a:txBody>
                    <a:bodyPr/>
                    <a:lstStyle/>
                    <a:p>
                      <a:r>
                        <a:rPr lang="ru-RU" sz="1200" dirty="0">
                          <a:latin typeface="Times New Roman" panose="02020603050405020304" pitchFamily="18" charset="0"/>
                          <a:cs typeface="Times New Roman" panose="02020603050405020304" pitchFamily="18" charset="0"/>
                        </a:rPr>
                        <a:t>Затраты на 1 ребенка, тыс.руб.</a:t>
                      </a:r>
                    </a:p>
                  </a:txBody>
                  <a:tcPr/>
                </a:tc>
                <a:tc>
                  <a:txBody>
                    <a:bodyPr/>
                    <a:lstStyle/>
                    <a:p>
                      <a:r>
                        <a:rPr lang="ru-RU" sz="1200" dirty="0">
                          <a:latin typeface="Times New Roman" panose="02020603050405020304" pitchFamily="18" charset="0"/>
                          <a:cs typeface="Times New Roman" panose="02020603050405020304" pitchFamily="18" charset="0"/>
                        </a:rPr>
                        <a:t>Расходы,</a:t>
                      </a:r>
                      <a:r>
                        <a:rPr lang="ru-RU" sz="1200" baseline="0" dirty="0">
                          <a:latin typeface="Times New Roman" panose="02020603050405020304" pitchFamily="18" charset="0"/>
                          <a:cs typeface="Times New Roman" panose="02020603050405020304" pitchFamily="18" charset="0"/>
                        </a:rPr>
                        <a:t> тыс.руб.</a:t>
                      </a:r>
                      <a:endParaRPr lang="ru-RU" sz="1200" dirty="0">
                        <a:latin typeface="Times New Roman" panose="02020603050405020304" pitchFamily="18" charset="0"/>
                        <a:cs typeface="Times New Roman" panose="02020603050405020304" pitchFamily="18" charset="0"/>
                      </a:endParaRPr>
                    </a:p>
                  </a:txBody>
                  <a:tcPr/>
                </a:tc>
                <a:tc>
                  <a:txBody>
                    <a:bodyPr/>
                    <a:lstStyle/>
                    <a:p>
                      <a:r>
                        <a:rPr lang="ru-RU" sz="1200" dirty="0">
                          <a:latin typeface="Times New Roman" panose="02020603050405020304" pitchFamily="18" charset="0"/>
                          <a:cs typeface="Times New Roman" panose="02020603050405020304" pitchFamily="18" charset="0"/>
                        </a:rPr>
                        <a:t>Кол-во</a:t>
                      </a:r>
                      <a:r>
                        <a:rPr lang="ru-RU" sz="1200" baseline="0" dirty="0">
                          <a:latin typeface="Times New Roman" panose="02020603050405020304" pitchFamily="18" charset="0"/>
                          <a:cs typeface="Times New Roman" panose="02020603050405020304" pitchFamily="18" charset="0"/>
                        </a:rPr>
                        <a:t> детей, чел.</a:t>
                      </a:r>
                      <a:endParaRPr lang="ru-RU" sz="1200" dirty="0">
                        <a:latin typeface="Times New Roman" panose="02020603050405020304" pitchFamily="18" charset="0"/>
                        <a:cs typeface="Times New Roman" panose="02020603050405020304" pitchFamily="18" charset="0"/>
                      </a:endParaRPr>
                    </a:p>
                  </a:txBody>
                  <a:tcPr/>
                </a:tc>
                <a:tc>
                  <a:txBody>
                    <a:bodyPr/>
                    <a:lstStyle/>
                    <a:p>
                      <a:r>
                        <a:rPr lang="ru-RU" sz="1200" dirty="0">
                          <a:latin typeface="Times New Roman" panose="02020603050405020304" pitchFamily="18" charset="0"/>
                          <a:cs typeface="Times New Roman" panose="02020603050405020304" pitchFamily="18" charset="0"/>
                        </a:rPr>
                        <a:t>Затраты на 1 ребенка, тыс.руб.</a:t>
                      </a:r>
                    </a:p>
                  </a:txBody>
                  <a:tcPr/>
                </a:tc>
                <a:extLst>
                  <a:ext uri="{0D108BD9-81ED-4DB2-BD59-A6C34878D82A}">
                    <a16:rowId xmlns:a16="http://schemas.microsoft.com/office/drawing/2014/main" val="10001"/>
                  </a:ext>
                </a:extLst>
              </a:tr>
              <a:tr h="792507">
                <a:tc>
                  <a:txBody>
                    <a:bodyPr/>
                    <a:lstStyle/>
                    <a:p>
                      <a:r>
                        <a:rPr lang="ru-RU" sz="1400" b="0" i="0" kern="1200" dirty="0">
                          <a:solidFill>
                            <a:schemeClr val="dk1"/>
                          </a:solidFill>
                          <a:effectLst/>
                          <a:latin typeface="Times New Roman" panose="02020603050405020304" pitchFamily="18" charset="0"/>
                          <a:ea typeface="+mn-ea"/>
                          <a:cs typeface="Times New Roman" panose="02020603050405020304" pitchFamily="18" charset="0"/>
                        </a:rPr>
                        <a:t>Дошкольное</a:t>
                      </a:r>
                      <a:r>
                        <a:rPr lang="ru-RU" sz="1400" b="0" i="0" kern="1200" baseline="0" dirty="0">
                          <a:solidFill>
                            <a:schemeClr val="dk1"/>
                          </a:solidFill>
                          <a:effectLst/>
                          <a:latin typeface="Times New Roman" panose="02020603050405020304" pitchFamily="18" charset="0"/>
                          <a:ea typeface="+mn-ea"/>
                          <a:cs typeface="Times New Roman" panose="02020603050405020304" pitchFamily="18" charset="0"/>
                        </a:rPr>
                        <a:t> образование</a:t>
                      </a:r>
                      <a:endParaRPr lang="ru-RU" sz="1400" b="0" i="0" kern="1200" dirty="0">
                        <a:solidFill>
                          <a:schemeClr val="dk1"/>
                        </a:solidFill>
                        <a:effectLst/>
                        <a:latin typeface="Times New Roman" panose="02020603050405020304" pitchFamily="18" charset="0"/>
                        <a:ea typeface="+mn-ea"/>
                        <a:cs typeface="Times New Roman" panose="02020603050405020304" pitchFamily="18" charset="0"/>
                      </a:endParaRPr>
                    </a:p>
                  </a:txBody>
                  <a:tcPr anchor="ctr"/>
                </a:tc>
                <a:tc>
                  <a:txBody>
                    <a:bodyPr/>
                    <a:lstStyle/>
                    <a:p>
                      <a:pPr algn="ctr"/>
                      <a:r>
                        <a:rPr lang="ru-RU" sz="1400" i="0" kern="1200" dirty="0">
                          <a:solidFill>
                            <a:schemeClr val="tx1"/>
                          </a:solidFill>
                          <a:effectLst/>
                          <a:latin typeface="Times New Roman" panose="02020603050405020304" pitchFamily="18" charset="0"/>
                          <a:ea typeface="+mn-ea"/>
                          <a:cs typeface="Times New Roman" panose="02020603050405020304" pitchFamily="18" charset="0"/>
                        </a:rPr>
                        <a:t>76 654,2</a:t>
                      </a:r>
                      <a:endParaRPr lang="ru-RU" sz="1400" i="0" dirty="0">
                        <a:solidFill>
                          <a:schemeClr val="tx1"/>
                        </a:solidFill>
                        <a:latin typeface="Times New Roman" panose="02020603050405020304" pitchFamily="18" charset="0"/>
                        <a:cs typeface="Times New Roman" panose="02020603050405020304" pitchFamily="18" charset="0"/>
                      </a:endParaRPr>
                    </a:p>
                  </a:txBody>
                  <a:tcPr anchor="ctr"/>
                </a:tc>
                <a:tc>
                  <a:txBody>
                    <a:bodyPr/>
                    <a:lstStyle/>
                    <a:p>
                      <a:pPr algn="ctr"/>
                      <a:r>
                        <a:rPr lang="ru-RU" sz="1400" dirty="0">
                          <a:latin typeface="Times New Roman" panose="02020603050405020304" pitchFamily="18" charset="0"/>
                          <a:cs typeface="Times New Roman" panose="02020603050405020304" pitchFamily="18" charset="0"/>
                        </a:rPr>
                        <a:t>302</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250,5</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74 339,0</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305</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243,7</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71 313,5</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305</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233,8</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71 313,5</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307</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232,3</a:t>
                      </a:r>
                    </a:p>
                  </a:txBody>
                  <a:tcPr anchor="ctr"/>
                </a:tc>
                <a:extLst>
                  <a:ext uri="{0D108BD9-81ED-4DB2-BD59-A6C34878D82A}">
                    <a16:rowId xmlns:a16="http://schemas.microsoft.com/office/drawing/2014/main" val="10002"/>
                  </a:ext>
                </a:extLst>
              </a:tr>
              <a:tr h="733415">
                <a:tc>
                  <a:txBody>
                    <a:bodyPr/>
                    <a:lstStyle/>
                    <a:p>
                      <a:r>
                        <a:rPr lang="ru-RU" sz="1400" b="0" i="0" kern="1200" dirty="0">
                          <a:solidFill>
                            <a:schemeClr val="dk1"/>
                          </a:solidFill>
                          <a:effectLst/>
                          <a:latin typeface="Times New Roman" panose="02020603050405020304" pitchFamily="18" charset="0"/>
                          <a:ea typeface="+mn-ea"/>
                          <a:cs typeface="Times New Roman" panose="02020603050405020304" pitchFamily="18" charset="0"/>
                        </a:rPr>
                        <a:t>Общее</a:t>
                      </a:r>
                      <a:r>
                        <a:rPr lang="ru-RU" sz="1400" b="0" i="0" kern="1200" baseline="0" dirty="0">
                          <a:solidFill>
                            <a:schemeClr val="dk1"/>
                          </a:solidFill>
                          <a:effectLst/>
                          <a:latin typeface="Times New Roman" panose="02020603050405020304" pitchFamily="18" charset="0"/>
                          <a:ea typeface="+mn-ea"/>
                          <a:cs typeface="Times New Roman" panose="02020603050405020304" pitchFamily="18" charset="0"/>
                        </a:rPr>
                        <a:t> образование</a:t>
                      </a:r>
                      <a:endParaRPr lang="ru-RU" sz="1400" b="0" i="0" kern="1200" dirty="0">
                        <a:solidFill>
                          <a:schemeClr val="dk1"/>
                        </a:solidFill>
                        <a:effectLst/>
                        <a:latin typeface="Times New Roman" panose="02020603050405020304" pitchFamily="18" charset="0"/>
                        <a:ea typeface="+mn-ea"/>
                        <a:cs typeface="Times New Roman" panose="02020603050405020304" pitchFamily="18" charset="0"/>
                      </a:endParaRPr>
                    </a:p>
                  </a:txBody>
                  <a:tcPr anchor="ctr"/>
                </a:tc>
                <a:tc>
                  <a:txBody>
                    <a:bodyPr/>
                    <a:lstStyle/>
                    <a:p>
                      <a:pPr algn="ctr"/>
                      <a:r>
                        <a:rPr lang="ru-RU" sz="1400" i="0" dirty="0">
                          <a:solidFill>
                            <a:schemeClr val="tx1"/>
                          </a:solidFill>
                          <a:latin typeface="Times New Roman" panose="02020603050405020304" pitchFamily="18" charset="0"/>
                          <a:cs typeface="Times New Roman" panose="02020603050405020304" pitchFamily="18" charset="0"/>
                        </a:rPr>
                        <a:t>227840,1</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1049</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218,4</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182 235,8</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1049</a:t>
                      </a:r>
                      <a:endParaRPr lang="ru-RU" sz="1400" b="1" dirty="0">
                        <a:latin typeface="Times New Roman" panose="02020603050405020304" pitchFamily="18" charset="0"/>
                        <a:cs typeface="Times New Roman" panose="02020603050405020304" pitchFamily="18" charset="0"/>
                      </a:endParaRP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173,7</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181 201,3</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1049</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172,7</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181 201,3</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1049</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172,7</a:t>
                      </a:r>
                    </a:p>
                  </a:txBody>
                  <a:tcPr anchor="ctr"/>
                </a:tc>
                <a:extLst>
                  <a:ext uri="{0D108BD9-81ED-4DB2-BD59-A6C34878D82A}">
                    <a16:rowId xmlns:a16="http://schemas.microsoft.com/office/drawing/2014/main" val="10003"/>
                  </a:ext>
                </a:extLst>
              </a:tr>
              <a:tr h="700315">
                <a:tc>
                  <a:txBody>
                    <a:bodyPr/>
                    <a:lstStyle/>
                    <a:p>
                      <a:r>
                        <a:rPr lang="ru-RU" sz="1400" b="0" i="0" kern="1200" dirty="0">
                          <a:solidFill>
                            <a:schemeClr val="dk1"/>
                          </a:solidFill>
                          <a:effectLst/>
                          <a:latin typeface="Times New Roman" panose="02020603050405020304" pitchFamily="18" charset="0"/>
                          <a:ea typeface="+mn-ea"/>
                          <a:cs typeface="Times New Roman" panose="02020603050405020304" pitchFamily="18" charset="0"/>
                        </a:rPr>
                        <a:t>Дополнительное образование</a:t>
                      </a:r>
                    </a:p>
                  </a:txBody>
                  <a:tcPr anchor="ctr"/>
                </a:tc>
                <a:tc>
                  <a:txBody>
                    <a:bodyPr/>
                    <a:lstStyle/>
                    <a:p>
                      <a:pPr algn="ctr"/>
                      <a:r>
                        <a:rPr lang="ru-RU" sz="1400" i="0" dirty="0">
                          <a:solidFill>
                            <a:schemeClr val="tx1"/>
                          </a:solidFill>
                          <a:latin typeface="Times New Roman" panose="02020603050405020304" pitchFamily="18" charset="0"/>
                          <a:cs typeface="Times New Roman" panose="02020603050405020304" pitchFamily="18" charset="0"/>
                        </a:rPr>
                        <a:t>25 975,1</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657</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38,0</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21 099,2</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657</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32,1</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21 099,2</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657</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32,1</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21 099,2</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657</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32,1</a:t>
                      </a:r>
                    </a:p>
                  </a:txBody>
                  <a:tcPr anchor="ctr"/>
                </a:tc>
                <a:extLst>
                  <a:ext uri="{0D108BD9-81ED-4DB2-BD59-A6C34878D82A}">
                    <a16:rowId xmlns:a16="http://schemas.microsoft.com/office/drawing/2014/main" val="10004"/>
                  </a:ext>
                </a:extLst>
              </a:tr>
            </a:tbl>
          </a:graphicData>
        </a:graphic>
      </p:graphicFrame>
      <p:pic>
        <p:nvPicPr>
          <p:cNvPr id="5" name="Рисунок 4"/>
          <p:cNvPicPr>
            <a:picLocks noChangeAspect="1"/>
          </p:cNvPicPr>
          <p:nvPr/>
        </p:nvPicPr>
        <p:blipFill>
          <a:blip r:embed="rId2"/>
          <a:stretch>
            <a:fillRect/>
          </a:stretch>
        </p:blipFill>
        <p:spPr>
          <a:xfrm>
            <a:off x="2872803" y="74404"/>
            <a:ext cx="6657409" cy="853514"/>
          </a:xfrm>
          <a:prstGeom prst="rect">
            <a:avLst/>
          </a:prstGeom>
        </p:spPr>
      </p:pic>
      <p:sp>
        <p:nvSpPr>
          <p:cNvPr id="4" name="Номер слайда 3"/>
          <p:cNvSpPr>
            <a:spLocks noGrp="1"/>
          </p:cNvSpPr>
          <p:nvPr>
            <p:ph type="sldNum" sz="quarter" idx="12"/>
          </p:nvPr>
        </p:nvSpPr>
        <p:spPr>
          <a:xfrm>
            <a:off x="-326422" y="6395697"/>
            <a:ext cx="1052887" cy="276999"/>
          </a:xfrm>
        </p:spPr>
        <p:txBody>
          <a:bodyPr/>
          <a:lstStyle/>
          <a:p>
            <a:fld id="{70513BE8-C78F-45D0-83F1-20C75CE82E68}" type="slidenum">
              <a:rPr lang="ru-RU" smtClean="0"/>
              <a:t>50</a:t>
            </a:fld>
            <a:endParaRPr lang="ru-RU" dirty="0"/>
          </a:p>
        </p:txBody>
      </p:sp>
    </p:spTree>
    <p:extLst>
      <p:ext uri="{BB962C8B-B14F-4D97-AF65-F5344CB8AC3E}">
        <p14:creationId xmlns:p14="http://schemas.microsoft.com/office/powerpoint/2010/main" val="235636974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Диаграмма 4"/>
          <p:cNvGraphicFramePr/>
          <p:nvPr>
            <p:extLst>
              <p:ext uri="{D42A27DB-BD31-4B8C-83A1-F6EECF244321}">
                <p14:modId xmlns:p14="http://schemas.microsoft.com/office/powerpoint/2010/main" val="2982779355"/>
              </p:ext>
            </p:extLst>
          </p:nvPr>
        </p:nvGraphicFramePr>
        <p:xfrm>
          <a:off x="3077308" y="1126671"/>
          <a:ext cx="8238391" cy="5032364"/>
        </p:xfrm>
        <a:graphic>
          <a:graphicData uri="http://schemas.openxmlformats.org/drawingml/2006/chart">
            <c:chart xmlns:c="http://schemas.openxmlformats.org/drawingml/2006/chart" xmlns:r="http://schemas.openxmlformats.org/officeDocument/2006/relationships" r:id="rId2"/>
          </a:graphicData>
        </a:graphic>
      </p:graphicFrame>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533" y="788159"/>
            <a:ext cx="3743102" cy="4273062"/>
          </a:xfrm>
          <a:prstGeom prst="rect">
            <a:avLst/>
          </a:prstGeom>
        </p:spPr>
      </p:pic>
      <p:sp>
        <p:nvSpPr>
          <p:cNvPr id="4" name="Номер слайда 3"/>
          <p:cNvSpPr>
            <a:spLocks noGrp="1"/>
          </p:cNvSpPr>
          <p:nvPr>
            <p:ph type="sldNum" sz="quarter" idx="12"/>
          </p:nvPr>
        </p:nvSpPr>
        <p:spPr>
          <a:xfrm>
            <a:off x="-182533" y="6501204"/>
            <a:ext cx="1052887" cy="276999"/>
          </a:xfrm>
        </p:spPr>
        <p:txBody>
          <a:bodyPr/>
          <a:lstStyle/>
          <a:p>
            <a:fld id="{70513BE8-C78F-45D0-83F1-20C75CE82E68}" type="slidenum">
              <a:rPr lang="ru-RU" smtClean="0"/>
              <a:t>51</a:t>
            </a:fld>
            <a:endParaRPr lang="ru-RU" dirty="0"/>
          </a:p>
        </p:txBody>
      </p:sp>
      <p:sp>
        <p:nvSpPr>
          <p:cNvPr id="7" name="Прямоугольник 6"/>
          <p:cNvSpPr/>
          <p:nvPr/>
        </p:nvSpPr>
        <p:spPr>
          <a:xfrm>
            <a:off x="2746580" y="156029"/>
            <a:ext cx="8274125" cy="461665"/>
          </a:xfrm>
          <a:prstGeom prst="rect">
            <a:avLst/>
          </a:prstGeom>
        </p:spPr>
        <p:txBody>
          <a:bodyPr wrap="none">
            <a:spAutoFit/>
          </a:bodyPr>
          <a:lstStyle/>
          <a:p>
            <a:pPr lvl="0"/>
            <a:r>
              <a:rPr lang="ru-RU" sz="2400" dirty="0">
                <a:solidFill>
                  <a:prstClr val="black"/>
                </a:solidFill>
                <a:latin typeface="a_Albionic" panose="020B0903060703020204" pitchFamily="34" charset="-52"/>
              </a:rPr>
              <a:t>РАСХОДЫ БЮДЖЕТА РАЙОНА на ОБРАЗОВАНИЕ, руб.</a:t>
            </a:r>
          </a:p>
        </p:txBody>
      </p:sp>
    </p:spTree>
    <p:extLst>
      <p:ext uri="{BB962C8B-B14F-4D97-AF65-F5344CB8AC3E}">
        <p14:creationId xmlns:p14="http://schemas.microsoft.com/office/powerpoint/2010/main" val="333272297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Таблица 5"/>
          <p:cNvGraphicFramePr>
            <a:graphicFrameLocks noGrp="1"/>
          </p:cNvGraphicFramePr>
          <p:nvPr>
            <p:extLst>
              <p:ext uri="{D42A27DB-BD31-4B8C-83A1-F6EECF244321}">
                <p14:modId xmlns:p14="http://schemas.microsoft.com/office/powerpoint/2010/main" val="2627571788"/>
              </p:ext>
            </p:extLst>
          </p:nvPr>
        </p:nvGraphicFramePr>
        <p:xfrm>
          <a:off x="226774" y="898072"/>
          <a:ext cx="11823712" cy="5755511"/>
        </p:xfrm>
        <a:graphic>
          <a:graphicData uri="http://schemas.openxmlformats.org/drawingml/2006/table">
            <a:tbl>
              <a:tblPr firstRow="1" bandRow="1">
                <a:tableStyleId>{5C22544A-7EE6-4342-B048-85BDC9FD1C3A}</a:tableStyleId>
              </a:tblPr>
              <a:tblGrid>
                <a:gridCol w="4524840">
                  <a:extLst>
                    <a:ext uri="{9D8B030D-6E8A-4147-A177-3AD203B41FA5}">
                      <a16:colId xmlns:a16="http://schemas.microsoft.com/office/drawing/2014/main" val="20000"/>
                    </a:ext>
                  </a:extLst>
                </a:gridCol>
                <a:gridCol w="1012372">
                  <a:extLst>
                    <a:ext uri="{9D8B030D-6E8A-4147-A177-3AD203B41FA5}">
                      <a16:colId xmlns:a16="http://schemas.microsoft.com/office/drawing/2014/main" val="20001"/>
                    </a:ext>
                  </a:extLst>
                </a:gridCol>
                <a:gridCol w="930728">
                  <a:extLst>
                    <a:ext uri="{9D8B030D-6E8A-4147-A177-3AD203B41FA5}">
                      <a16:colId xmlns:a16="http://schemas.microsoft.com/office/drawing/2014/main" val="20005"/>
                    </a:ext>
                  </a:extLst>
                </a:gridCol>
                <a:gridCol w="816429">
                  <a:extLst>
                    <a:ext uri="{9D8B030D-6E8A-4147-A177-3AD203B41FA5}">
                      <a16:colId xmlns:a16="http://schemas.microsoft.com/office/drawing/2014/main" val="20002"/>
                    </a:ext>
                  </a:extLst>
                </a:gridCol>
                <a:gridCol w="849086">
                  <a:extLst>
                    <a:ext uri="{9D8B030D-6E8A-4147-A177-3AD203B41FA5}">
                      <a16:colId xmlns:a16="http://schemas.microsoft.com/office/drawing/2014/main" val="20006"/>
                    </a:ext>
                  </a:extLst>
                </a:gridCol>
                <a:gridCol w="865414">
                  <a:extLst>
                    <a:ext uri="{9D8B030D-6E8A-4147-A177-3AD203B41FA5}">
                      <a16:colId xmlns:a16="http://schemas.microsoft.com/office/drawing/2014/main" val="20003"/>
                    </a:ext>
                  </a:extLst>
                </a:gridCol>
                <a:gridCol w="1061357">
                  <a:extLst>
                    <a:ext uri="{9D8B030D-6E8A-4147-A177-3AD203B41FA5}">
                      <a16:colId xmlns:a16="http://schemas.microsoft.com/office/drawing/2014/main" val="20007"/>
                    </a:ext>
                  </a:extLst>
                </a:gridCol>
                <a:gridCol w="832757">
                  <a:extLst>
                    <a:ext uri="{9D8B030D-6E8A-4147-A177-3AD203B41FA5}">
                      <a16:colId xmlns:a16="http://schemas.microsoft.com/office/drawing/2014/main" val="20004"/>
                    </a:ext>
                  </a:extLst>
                </a:gridCol>
                <a:gridCol w="930729">
                  <a:extLst>
                    <a:ext uri="{9D8B030D-6E8A-4147-A177-3AD203B41FA5}">
                      <a16:colId xmlns:a16="http://schemas.microsoft.com/office/drawing/2014/main" val="20008"/>
                    </a:ext>
                  </a:extLst>
                </a:gridCol>
              </a:tblGrid>
              <a:tr h="865414">
                <a:tc rowSpan="2">
                  <a:txBody>
                    <a:bodyPr/>
                    <a:lstStyle/>
                    <a:p>
                      <a:pPr algn="ctr"/>
                      <a:r>
                        <a:rPr lang="ru-RU" sz="1600" b="1" i="0" kern="1200" dirty="0">
                          <a:solidFill>
                            <a:schemeClr val="lt1"/>
                          </a:solidFill>
                          <a:effectLst/>
                          <a:latin typeface="Times New Roman" panose="02020603050405020304" pitchFamily="18" charset="0"/>
                          <a:ea typeface="+mn-ea"/>
                          <a:cs typeface="Times New Roman" panose="02020603050405020304" pitchFamily="18" charset="0"/>
                        </a:rPr>
                        <a:t>Наименование мер социальной</a:t>
                      </a:r>
                      <a:r>
                        <a:rPr lang="ru-RU" sz="1600" b="1" i="0" kern="1200" baseline="0" dirty="0">
                          <a:solidFill>
                            <a:schemeClr val="lt1"/>
                          </a:solidFill>
                          <a:effectLst/>
                          <a:latin typeface="Times New Roman" panose="02020603050405020304" pitchFamily="18" charset="0"/>
                          <a:ea typeface="+mn-ea"/>
                          <a:cs typeface="Times New Roman" panose="02020603050405020304" pitchFamily="18" charset="0"/>
                        </a:rPr>
                        <a:t> </a:t>
                      </a:r>
                      <a:r>
                        <a:rPr lang="ru-RU" sz="1600" b="1" i="0" kern="1200" dirty="0">
                          <a:solidFill>
                            <a:schemeClr val="lt1"/>
                          </a:solidFill>
                          <a:effectLst/>
                          <a:latin typeface="Times New Roman" panose="02020603050405020304" pitchFamily="18" charset="0"/>
                          <a:ea typeface="+mn-ea"/>
                          <a:cs typeface="Times New Roman" panose="02020603050405020304" pitchFamily="18" charset="0"/>
                        </a:rPr>
                        <a:t>поддержки</a:t>
                      </a:r>
                      <a:endParaRPr lang="ru-RU" sz="1600" b="1" dirty="0">
                        <a:latin typeface="Times New Roman" panose="02020603050405020304" pitchFamily="18" charset="0"/>
                        <a:cs typeface="Times New Roman" panose="02020603050405020304" pitchFamily="18" charset="0"/>
                      </a:endParaRPr>
                    </a:p>
                  </a:txBody>
                  <a:tcPr/>
                </a:tc>
                <a:tc gridSpan="2">
                  <a:txBody>
                    <a:bodyPr/>
                    <a:lstStyle/>
                    <a:p>
                      <a:pPr algn="ctr"/>
                      <a:r>
                        <a:rPr lang="ru-RU" dirty="0">
                          <a:latin typeface="Times New Roman" panose="02020603050405020304" pitchFamily="18" charset="0"/>
                          <a:cs typeface="Times New Roman" panose="02020603050405020304" pitchFamily="18" charset="0"/>
                        </a:rPr>
                        <a:t>Оценка 2024 год</a:t>
                      </a:r>
                    </a:p>
                  </a:txBody>
                  <a:tcPr/>
                </a:tc>
                <a:tc hMerge="1">
                  <a:txBody>
                    <a:bodyPr/>
                    <a:lstStyle/>
                    <a:p>
                      <a:pPr algn="ctr"/>
                      <a:endParaRPr lang="ru-RU" dirty="0">
                        <a:latin typeface="Times New Roman" panose="02020603050405020304" pitchFamily="18" charset="0"/>
                        <a:cs typeface="Times New Roman" panose="02020603050405020304" pitchFamily="18" charset="0"/>
                      </a:endParaRPr>
                    </a:p>
                  </a:txBody>
                  <a:tcPr/>
                </a:tc>
                <a:tc gridSpan="2">
                  <a:txBody>
                    <a:bodyPr/>
                    <a:lstStyle/>
                    <a:p>
                      <a:pPr algn="ctr"/>
                      <a:r>
                        <a:rPr lang="ru-RU" dirty="0">
                          <a:latin typeface="Times New Roman" panose="02020603050405020304" pitchFamily="18" charset="0"/>
                          <a:cs typeface="Times New Roman" panose="02020603050405020304" pitchFamily="18" charset="0"/>
                        </a:rPr>
                        <a:t>Прогноз </a:t>
                      </a:r>
                    </a:p>
                    <a:p>
                      <a:pPr algn="ctr"/>
                      <a:r>
                        <a:rPr lang="ru-RU" dirty="0">
                          <a:latin typeface="Times New Roman" panose="02020603050405020304" pitchFamily="18" charset="0"/>
                          <a:cs typeface="Times New Roman" panose="02020603050405020304" pitchFamily="18" charset="0"/>
                        </a:rPr>
                        <a:t>2025 год, тыс.руб.</a:t>
                      </a:r>
                    </a:p>
                  </a:txBody>
                  <a:tcPr/>
                </a:tc>
                <a:tc hMerge="1">
                  <a:txBody>
                    <a:bodyPr/>
                    <a:lstStyle/>
                    <a:p>
                      <a:pPr algn="ctr"/>
                      <a:endParaRPr lang="ru-RU" dirty="0">
                        <a:latin typeface="Times New Roman" panose="02020603050405020304" pitchFamily="18" charset="0"/>
                        <a:cs typeface="Times New Roman" panose="02020603050405020304" pitchFamily="18" charset="0"/>
                      </a:endParaRPr>
                    </a:p>
                  </a:txBody>
                  <a:tcPr/>
                </a:tc>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dirty="0">
                          <a:latin typeface="Times New Roman" panose="02020603050405020304" pitchFamily="18" charset="0"/>
                          <a:cs typeface="Times New Roman" panose="02020603050405020304" pitchFamily="18" charset="0"/>
                        </a:rPr>
                        <a:t>Прогноз </a:t>
                      </a:r>
                    </a:p>
                    <a:p>
                      <a:pPr marL="0" marR="0" indent="0" algn="ctr" defTabSz="457200" rtl="0" eaLnBrk="1" fontAlgn="auto" latinLnBrk="0" hangingPunct="1">
                        <a:lnSpc>
                          <a:spcPct val="100000"/>
                        </a:lnSpc>
                        <a:spcBef>
                          <a:spcPts val="0"/>
                        </a:spcBef>
                        <a:spcAft>
                          <a:spcPts val="0"/>
                        </a:spcAft>
                        <a:buClrTx/>
                        <a:buSzTx/>
                        <a:buFontTx/>
                        <a:buNone/>
                        <a:tabLst/>
                        <a:defRPr/>
                      </a:pPr>
                      <a:r>
                        <a:rPr lang="ru-RU" dirty="0">
                          <a:latin typeface="Times New Roman" panose="02020603050405020304" pitchFamily="18" charset="0"/>
                          <a:cs typeface="Times New Roman" panose="02020603050405020304" pitchFamily="18" charset="0"/>
                        </a:rPr>
                        <a:t>2026</a:t>
                      </a:r>
                      <a:r>
                        <a:rPr lang="ru-RU" baseline="0"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год, тыс.руб.</a:t>
                      </a: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ru-RU" dirty="0">
                        <a:latin typeface="Times New Roman" panose="02020603050405020304" pitchFamily="18" charset="0"/>
                        <a:cs typeface="Times New Roman" panose="02020603050405020304" pitchFamily="18" charset="0"/>
                      </a:endParaRPr>
                    </a:p>
                  </a:txBody>
                  <a:tcPr/>
                </a:tc>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dirty="0">
                          <a:latin typeface="Times New Roman" panose="02020603050405020304" pitchFamily="18" charset="0"/>
                          <a:cs typeface="Times New Roman" panose="02020603050405020304" pitchFamily="18" charset="0"/>
                        </a:rPr>
                        <a:t>Прогноз </a:t>
                      </a:r>
                    </a:p>
                    <a:p>
                      <a:pPr marL="0" marR="0" indent="0" algn="ctr" defTabSz="457200" rtl="0" eaLnBrk="1" fontAlgn="auto" latinLnBrk="0" hangingPunct="1">
                        <a:lnSpc>
                          <a:spcPct val="100000"/>
                        </a:lnSpc>
                        <a:spcBef>
                          <a:spcPts val="0"/>
                        </a:spcBef>
                        <a:spcAft>
                          <a:spcPts val="0"/>
                        </a:spcAft>
                        <a:buClrTx/>
                        <a:buSzTx/>
                        <a:buFontTx/>
                        <a:buNone/>
                        <a:tabLst/>
                        <a:defRPr/>
                      </a:pPr>
                      <a:r>
                        <a:rPr lang="ru-RU" dirty="0">
                          <a:latin typeface="Times New Roman" panose="02020603050405020304" pitchFamily="18" charset="0"/>
                          <a:cs typeface="Times New Roman" panose="02020603050405020304" pitchFamily="18" charset="0"/>
                        </a:rPr>
                        <a:t>2027</a:t>
                      </a:r>
                      <a:r>
                        <a:rPr lang="ru-RU" baseline="0"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год, тыс.руб.</a:t>
                      </a:r>
                    </a:p>
                  </a:txBody>
                  <a:tcPr/>
                </a:tc>
                <a:tc hMerge="1">
                  <a:txBody>
                    <a:bodyPr/>
                    <a:lstStyle/>
                    <a:p>
                      <a:endParaRPr lang="ru-RU"/>
                    </a:p>
                  </a:txBody>
                  <a:tcPr/>
                </a:tc>
                <a:extLst>
                  <a:ext uri="{0D108BD9-81ED-4DB2-BD59-A6C34878D82A}">
                    <a16:rowId xmlns:a16="http://schemas.microsoft.com/office/drawing/2014/main" val="10000"/>
                  </a:ext>
                </a:extLst>
              </a:tr>
              <a:tr h="1257299">
                <a:tc vMerge="1">
                  <a:txBody>
                    <a:bodyPr/>
                    <a:lstStyle/>
                    <a:p>
                      <a:endParaRPr lang="ru-RU"/>
                    </a:p>
                  </a:txBody>
                  <a:tcPr/>
                </a:tc>
                <a:tc>
                  <a:txBody>
                    <a:bodyPr/>
                    <a:lstStyle/>
                    <a:p>
                      <a:pPr algn="ctr"/>
                      <a:r>
                        <a:rPr lang="ru-RU" sz="1200" dirty="0">
                          <a:latin typeface="Times New Roman" panose="02020603050405020304" pitchFamily="18" charset="0"/>
                          <a:cs typeface="Times New Roman" panose="02020603050405020304" pitchFamily="18" charset="0"/>
                        </a:rPr>
                        <a:t>тыс.</a:t>
                      </a:r>
                    </a:p>
                    <a:p>
                      <a:pPr algn="ctr"/>
                      <a:r>
                        <a:rPr lang="ru-RU" sz="1200" dirty="0">
                          <a:latin typeface="Times New Roman" panose="02020603050405020304" pitchFamily="18" charset="0"/>
                          <a:cs typeface="Times New Roman" panose="02020603050405020304" pitchFamily="18" charset="0"/>
                        </a:rPr>
                        <a:t>руб.</a:t>
                      </a:r>
                    </a:p>
                  </a:txBody>
                  <a:tcPr/>
                </a:tc>
                <a:tc>
                  <a:txBody>
                    <a:bodyPr/>
                    <a:lstStyle/>
                    <a:p>
                      <a:pPr algn="ctr"/>
                      <a:r>
                        <a:rPr lang="ru-RU" sz="1200" dirty="0">
                          <a:latin typeface="Times New Roman" panose="02020603050405020304" pitchFamily="18" charset="0"/>
                          <a:cs typeface="Times New Roman" panose="02020603050405020304" pitchFamily="18" charset="0"/>
                        </a:rPr>
                        <a:t>кол-во</a:t>
                      </a:r>
                      <a:r>
                        <a:rPr lang="ru-RU" sz="1200" baseline="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чел., получивших соц..поддержку</a:t>
                      </a:r>
                    </a:p>
                  </a:txBody>
                  <a:tcPr vert="vert270"/>
                </a:tc>
                <a:tc>
                  <a:txBody>
                    <a:bodyPr/>
                    <a:lstStyle/>
                    <a:p>
                      <a:pPr algn="ctr"/>
                      <a:r>
                        <a:rPr lang="ru-RU" sz="1200" dirty="0">
                          <a:latin typeface="Times New Roman" panose="02020603050405020304" pitchFamily="18" charset="0"/>
                          <a:cs typeface="Times New Roman" panose="02020603050405020304" pitchFamily="18" charset="0"/>
                        </a:rPr>
                        <a:t>тыс.</a:t>
                      </a:r>
                    </a:p>
                    <a:p>
                      <a:pPr algn="ctr"/>
                      <a:r>
                        <a:rPr lang="ru-RU" sz="1200" dirty="0">
                          <a:latin typeface="Times New Roman" panose="02020603050405020304" pitchFamily="18" charset="0"/>
                          <a:cs typeface="Times New Roman" panose="02020603050405020304" pitchFamily="18" charset="0"/>
                        </a:rPr>
                        <a:t>руб.</a:t>
                      </a:r>
                    </a:p>
                  </a:txBody>
                  <a:tcPr/>
                </a:tc>
                <a:tc>
                  <a:txBody>
                    <a:bodyPr/>
                    <a:lstStyle/>
                    <a:p>
                      <a:pPr algn="ctr"/>
                      <a:r>
                        <a:rPr lang="ru-RU" sz="1200" dirty="0">
                          <a:latin typeface="Times New Roman" panose="02020603050405020304" pitchFamily="18" charset="0"/>
                          <a:cs typeface="Times New Roman" panose="02020603050405020304" pitchFamily="18" charset="0"/>
                        </a:rPr>
                        <a:t>кол-во, чел.,</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2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получивших соц..поддержку</a:t>
                      </a:r>
                    </a:p>
                    <a:p>
                      <a:pPr algn="ctr"/>
                      <a:endParaRPr lang="ru-RU" sz="1200" dirty="0">
                        <a:latin typeface="Times New Roman" panose="02020603050405020304" pitchFamily="18" charset="0"/>
                        <a:cs typeface="Times New Roman" panose="02020603050405020304" pitchFamily="18" charset="0"/>
                      </a:endParaRPr>
                    </a:p>
                  </a:txBody>
                  <a:tcPr vert="vert270"/>
                </a:tc>
                <a:tc>
                  <a:txBody>
                    <a:bodyPr/>
                    <a:lstStyle/>
                    <a:p>
                      <a:pPr algn="ctr"/>
                      <a:r>
                        <a:rPr lang="ru-RU" sz="1200" dirty="0">
                          <a:latin typeface="Times New Roman" panose="02020603050405020304" pitchFamily="18" charset="0"/>
                          <a:cs typeface="Times New Roman" panose="02020603050405020304" pitchFamily="18" charset="0"/>
                        </a:rPr>
                        <a:t>тыс.</a:t>
                      </a:r>
                    </a:p>
                    <a:p>
                      <a:pPr algn="ctr"/>
                      <a:r>
                        <a:rPr lang="ru-RU" sz="1200" dirty="0">
                          <a:latin typeface="Times New Roman" panose="02020603050405020304" pitchFamily="18" charset="0"/>
                          <a:cs typeface="Times New Roman" panose="02020603050405020304" pitchFamily="18" charset="0"/>
                        </a:rPr>
                        <a:t>руб.</a:t>
                      </a:r>
                    </a:p>
                  </a:txBody>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ru-RU" sz="1200" dirty="0">
                          <a:latin typeface="Times New Roman" panose="02020603050405020304" pitchFamily="18" charset="0"/>
                          <a:cs typeface="Times New Roman" panose="02020603050405020304" pitchFamily="18" charset="0"/>
                        </a:rPr>
                        <a:t>кол-во, чел.,</a:t>
                      </a:r>
                      <a:r>
                        <a:rPr kumimoji="0" lang="ru-RU" sz="12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получивших соц..поддержку</a:t>
                      </a:r>
                    </a:p>
                    <a:p>
                      <a:pPr algn="ctr"/>
                      <a:endParaRPr lang="ru-RU" sz="1200" dirty="0">
                        <a:latin typeface="Times New Roman" panose="02020603050405020304" pitchFamily="18" charset="0"/>
                        <a:cs typeface="Times New Roman" panose="02020603050405020304" pitchFamily="18" charset="0"/>
                      </a:endParaRPr>
                    </a:p>
                  </a:txBody>
                  <a:tcPr vert="vert270"/>
                </a:tc>
                <a:tc>
                  <a:txBody>
                    <a:bodyPr/>
                    <a:lstStyle/>
                    <a:p>
                      <a:pPr algn="ctr"/>
                      <a:r>
                        <a:rPr lang="ru-RU" sz="1200" dirty="0">
                          <a:latin typeface="Times New Roman" panose="02020603050405020304" pitchFamily="18" charset="0"/>
                          <a:cs typeface="Times New Roman" panose="02020603050405020304" pitchFamily="18" charset="0"/>
                        </a:rPr>
                        <a:t>тыс.</a:t>
                      </a:r>
                    </a:p>
                    <a:p>
                      <a:pPr algn="ctr"/>
                      <a:r>
                        <a:rPr lang="ru-RU" sz="1200" dirty="0">
                          <a:latin typeface="Times New Roman" panose="02020603050405020304" pitchFamily="18" charset="0"/>
                          <a:cs typeface="Times New Roman" panose="02020603050405020304" pitchFamily="18" charset="0"/>
                        </a:rPr>
                        <a:t>руб.</a:t>
                      </a:r>
                    </a:p>
                  </a:txBody>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ru-RU" sz="1200" dirty="0">
                          <a:latin typeface="Times New Roman" panose="02020603050405020304" pitchFamily="18" charset="0"/>
                          <a:cs typeface="Times New Roman" panose="02020603050405020304" pitchFamily="18" charset="0"/>
                        </a:rPr>
                        <a:t>кол-во, чел.,</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2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получивших соц..поддержку</a:t>
                      </a:r>
                    </a:p>
                    <a:p>
                      <a:pPr algn="ctr"/>
                      <a:endParaRPr lang="ru-RU" sz="1200" dirty="0">
                        <a:latin typeface="Times New Roman" panose="02020603050405020304" pitchFamily="18" charset="0"/>
                        <a:cs typeface="Times New Roman" panose="02020603050405020304" pitchFamily="18" charset="0"/>
                      </a:endParaRPr>
                    </a:p>
                  </a:txBody>
                  <a:tcPr vert="vert270"/>
                </a:tc>
                <a:extLst>
                  <a:ext uri="{0D108BD9-81ED-4DB2-BD59-A6C34878D82A}">
                    <a16:rowId xmlns:a16="http://schemas.microsoft.com/office/drawing/2014/main" val="10003"/>
                  </a:ext>
                </a:extLst>
              </a:tr>
              <a:tr h="511746">
                <a:tc>
                  <a:txBody>
                    <a:bodyPr/>
                    <a:lstStyle/>
                    <a:p>
                      <a:r>
                        <a:rPr lang="ru-RU" sz="1600" dirty="0">
                          <a:latin typeface="Times New Roman" panose="02020603050405020304" pitchFamily="18" charset="0"/>
                          <a:cs typeface="Times New Roman" panose="02020603050405020304" pitchFamily="18" charset="0"/>
                        </a:rPr>
                        <a:t>Выплата пенсии за выслугу лет и доплат к пенсиям муниципальных</a:t>
                      </a:r>
                      <a:r>
                        <a:rPr lang="ru-RU" sz="1600" baseline="0" dirty="0">
                          <a:latin typeface="Times New Roman" panose="02020603050405020304" pitchFamily="18" charset="0"/>
                          <a:cs typeface="Times New Roman" panose="02020603050405020304" pitchFamily="18" charset="0"/>
                        </a:rPr>
                        <a:t> служащих</a:t>
                      </a:r>
                      <a:endParaRPr lang="ru-RU" sz="1600" dirty="0">
                        <a:latin typeface="Times New Roman" panose="02020603050405020304" pitchFamily="18" charset="0"/>
                        <a:cs typeface="Times New Roman" panose="02020603050405020304" pitchFamily="18" charset="0"/>
                      </a:endParaRPr>
                    </a:p>
                  </a:txBody>
                  <a:tcPr/>
                </a:tc>
                <a:tc>
                  <a:txBody>
                    <a:bodyPr/>
                    <a:lstStyle/>
                    <a:p>
                      <a:pPr algn="ctr"/>
                      <a:r>
                        <a:rPr lang="ru-RU" sz="1600" dirty="0">
                          <a:solidFill>
                            <a:schemeClr val="tx1"/>
                          </a:solidFill>
                          <a:latin typeface="Times New Roman" panose="02020603050405020304" pitchFamily="18" charset="0"/>
                          <a:cs typeface="Times New Roman" panose="02020603050405020304" pitchFamily="18" charset="0"/>
                        </a:rPr>
                        <a:t>4 134,0</a:t>
                      </a:r>
                    </a:p>
                  </a:txBody>
                  <a:tcPr/>
                </a:tc>
                <a:tc>
                  <a:txBody>
                    <a:bodyPr/>
                    <a:lstStyle/>
                    <a:p>
                      <a:pPr algn="ctr"/>
                      <a:r>
                        <a:rPr lang="ru-RU" sz="1600" dirty="0">
                          <a:solidFill>
                            <a:schemeClr val="tx1"/>
                          </a:solidFill>
                          <a:latin typeface="Times New Roman" panose="02020603050405020304" pitchFamily="18" charset="0"/>
                          <a:cs typeface="Times New Roman" panose="02020603050405020304" pitchFamily="18" charset="0"/>
                        </a:rPr>
                        <a:t>22</a:t>
                      </a:r>
                    </a:p>
                  </a:txBody>
                  <a:tcPr/>
                </a:tc>
                <a:tc>
                  <a:txBody>
                    <a:bodyPr/>
                    <a:lstStyle/>
                    <a:p>
                      <a:pPr algn="ctr"/>
                      <a:r>
                        <a:rPr lang="ru-RU" sz="1600" dirty="0">
                          <a:latin typeface="Times New Roman" panose="02020603050405020304" pitchFamily="18" charset="0"/>
                          <a:cs typeface="Times New Roman" panose="02020603050405020304" pitchFamily="18" charset="0"/>
                        </a:rPr>
                        <a:t>2 630,7</a:t>
                      </a:r>
                    </a:p>
                  </a:txBody>
                  <a:tcPr/>
                </a:tc>
                <a:tc>
                  <a:txBody>
                    <a:bodyPr/>
                    <a:lstStyle/>
                    <a:p>
                      <a:pPr algn="ctr"/>
                      <a:r>
                        <a:rPr lang="ru-RU" sz="1600" dirty="0">
                          <a:latin typeface="Times New Roman" panose="02020603050405020304" pitchFamily="18" charset="0"/>
                          <a:cs typeface="Times New Roman" panose="02020603050405020304" pitchFamily="18" charset="0"/>
                        </a:rPr>
                        <a:t>22</a:t>
                      </a:r>
                    </a:p>
                  </a:txBody>
                  <a:tcPr/>
                </a:tc>
                <a:tc>
                  <a:txBody>
                    <a:bodyPr/>
                    <a:lstStyle/>
                    <a:p>
                      <a:pPr algn="ctr"/>
                      <a:r>
                        <a:rPr lang="ru-RU" sz="1600" dirty="0">
                          <a:latin typeface="Times New Roman" panose="02020603050405020304" pitchFamily="18" charset="0"/>
                          <a:cs typeface="Times New Roman" panose="02020603050405020304" pitchFamily="18" charset="0"/>
                        </a:rPr>
                        <a:t>2 130,7</a:t>
                      </a:r>
                    </a:p>
                  </a:txBody>
                  <a:tcPr/>
                </a:tc>
                <a:tc>
                  <a:txBody>
                    <a:bodyPr/>
                    <a:lstStyle/>
                    <a:p>
                      <a:pPr algn="ctr"/>
                      <a:r>
                        <a:rPr lang="ru-RU" sz="1600" dirty="0">
                          <a:latin typeface="Times New Roman" panose="02020603050405020304" pitchFamily="18" charset="0"/>
                          <a:cs typeface="Times New Roman" panose="02020603050405020304" pitchFamily="18" charset="0"/>
                        </a:rPr>
                        <a:t>22</a:t>
                      </a:r>
                    </a:p>
                  </a:txBody>
                  <a:tcPr/>
                </a:tc>
                <a:tc>
                  <a:txBody>
                    <a:bodyPr/>
                    <a:lstStyle/>
                    <a:p>
                      <a:pPr algn="ctr"/>
                      <a:r>
                        <a:rPr lang="ru-RU" sz="1600" dirty="0">
                          <a:latin typeface="Times New Roman" panose="02020603050405020304" pitchFamily="18" charset="0"/>
                          <a:cs typeface="Times New Roman" panose="02020603050405020304" pitchFamily="18" charset="0"/>
                        </a:rPr>
                        <a:t>4 130,7</a:t>
                      </a:r>
                    </a:p>
                  </a:txBody>
                  <a:tcPr/>
                </a:tc>
                <a:tc>
                  <a:txBody>
                    <a:bodyPr/>
                    <a:lstStyle/>
                    <a:p>
                      <a:pPr algn="ctr"/>
                      <a:r>
                        <a:rPr lang="ru-RU" sz="1600" dirty="0">
                          <a:latin typeface="Times New Roman" panose="02020603050405020304" pitchFamily="18" charset="0"/>
                          <a:cs typeface="Times New Roman" panose="02020603050405020304" pitchFamily="18" charset="0"/>
                        </a:rPr>
                        <a:t>22</a:t>
                      </a:r>
                    </a:p>
                  </a:txBody>
                  <a:tcPr/>
                </a:tc>
                <a:extLst>
                  <a:ext uri="{0D108BD9-81ED-4DB2-BD59-A6C34878D82A}">
                    <a16:rowId xmlns:a16="http://schemas.microsoft.com/office/drawing/2014/main" val="10001"/>
                  </a:ext>
                </a:extLst>
              </a:tr>
              <a:tr h="511746">
                <a:tc>
                  <a:txBody>
                    <a:bodyPr/>
                    <a:lstStyle/>
                    <a:p>
                      <a:r>
                        <a:rPr lang="ru-RU" sz="1600" dirty="0">
                          <a:latin typeface="Times New Roman" panose="02020603050405020304" pitchFamily="18" charset="0"/>
                          <a:cs typeface="Times New Roman" panose="02020603050405020304" pitchFamily="18" charset="0"/>
                        </a:rPr>
                        <a:t>Выплаты ветеранам труда и труженикам тыла</a:t>
                      </a:r>
                    </a:p>
                  </a:txBody>
                  <a:tcPr/>
                </a:tc>
                <a:tc>
                  <a:txBody>
                    <a:bodyPr/>
                    <a:lstStyle/>
                    <a:p>
                      <a:pPr algn="ctr"/>
                      <a:r>
                        <a:rPr lang="ru-RU" sz="1600" dirty="0">
                          <a:solidFill>
                            <a:schemeClr val="tx1"/>
                          </a:solidFill>
                          <a:latin typeface="Times New Roman" panose="02020603050405020304" pitchFamily="18" charset="0"/>
                          <a:cs typeface="Times New Roman" panose="02020603050405020304" pitchFamily="18" charset="0"/>
                        </a:rPr>
                        <a:t>6 964,3</a:t>
                      </a:r>
                    </a:p>
                  </a:txBody>
                  <a:tcPr anchor="ctr"/>
                </a:tc>
                <a:tc>
                  <a:txBody>
                    <a:bodyPr/>
                    <a:lstStyle/>
                    <a:p>
                      <a:pPr algn="ctr"/>
                      <a:r>
                        <a:rPr lang="ru-RU" sz="1600" dirty="0">
                          <a:solidFill>
                            <a:schemeClr val="tx1"/>
                          </a:solidFill>
                          <a:latin typeface="Times New Roman" panose="02020603050405020304" pitchFamily="18" charset="0"/>
                          <a:cs typeface="Times New Roman" panose="02020603050405020304" pitchFamily="18" charset="0"/>
                        </a:rPr>
                        <a:t>833                               </a:t>
                      </a:r>
                    </a:p>
                  </a:txBody>
                  <a:tcPr anchor="ctr"/>
                </a:tc>
                <a:tc>
                  <a:txBody>
                    <a:bodyPr/>
                    <a:lstStyle/>
                    <a:p>
                      <a:pPr algn="ctr"/>
                      <a:r>
                        <a:rPr lang="ru-RU" sz="1600" dirty="0">
                          <a:latin typeface="Times New Roman" panose="02020603050405020304" pitchFamily="18" charset="0"/>
                          <a:cs typeface="Times New Roman" panose="02020603050405020304" pitchFamily="18" charset="0"/>
                        </a:rPr>
                        <a:t>6 986,7</a:t>
                      </a:r>
                    </a:p>
                  </a:txBody>
                  <a:tcPr anchor="ctr"/>
                </a:tc>
                <a:tc>
                  <a:txBody>
                    <a:bodyPr/>
                    <a:lstStyle/>
                    <a:p>
                      <a:pPr algn="ctr"/>
                      <a:r>
                        <a:rPr lang="ru-RU" sz="1600" dirty="0">
                          <a:latin typeface="Times New Roman" panose="02020603050405020304" pitchFamily="18" charset="0"/>
                          <a:cs typeface="Times New Roman" panose="02020603050405020304" pitchFamily="18" charset="0"/>
                        </a:rPr>
                        <a:t>830</a:t>
                      </a:r>
                    </a:p>
                  </a:txBody>
                  <a:tcPr anchor="ctr"/>
                </a:tc>
                <a:tc>
                  <a:txBody>
                    <a:bodyPr/>
                    <a:lstStyle/>
                    <a:p>
                      <a:pPr algn="ctr"/>
                      <a:r>
                        <a:rPr lang="ru-RU" sz="1600" dirty="0">
                          <a:latin typeface="Times New Roman" panose="02020603050405020304" pitchFamily="18" charset="0"/>
                          <a:cs typeface="Times New Roman" panose="02020603050405020304" pitchFamily="18" charset="0"/>
                        </a:rPr>
                        <a:t>6 986,7</a:t>
                      </a:r>
                    </a:p>
                  </a:txBody>
                  <a:tcPr anchor="ctr"/>
                </a:tc>
                <a:tc>
                  <a:txBody>
                    <a:bodyPr/>
                    <a:lstStyle/>
                    <a:p>
                      <a:pPr algn="ctr"/>
                      <a:r>
                        <a:rPr lang="ru-RU" sz="1600" dirty="0">
                          <a:latin typeface="Times New Roman" panose="02020603050405020304" pitchFamily="18" charset="0"/>
                          <a:cs typeface="Times New Roman" panose="02020603050405020304" pitchFamily="18" charset="0"/>
                        </a:rPr>
                        <a:t>830</a:t>
                      </a:r>
                    </a:p>
                  </a:txBody>
                  <a:tcPr anchor="ctr"/>
                </a:tc>
                <a:tc>
                  <a:txBody>
                    <a:bodyPr/>
                    <a:lstStyle/>
                    <a:p>
                      <a:pPr algn="ctr"/>
                      <a:r>
                        <a:rPr lang="ru-RU" sz="1600" dirty="0">
                          <a:latin typeface="Times New Roman" panose="02020603050405020304" pitchFamily="18" charset="0"/>
                          <a:cs typeface="Times New Roman" panose="02020603050405020304" pitchFamily="18" charset="0"/>
                        </a:rPr>
                        <a:t>6 986,7</a:t>
                      </a:r>
                    </a:p>
                  </a:txBody>
                  <a:tcPr anchor="ctr"/>
                </a:tc>
                <a:tc>
                  <a:txBody>
                    <a:bodyPr/>
                    <a:lstStyle/>
                    <a:p>
                      <a:pPr algn="ctr"/>
                      <a:r>
                        <a:rPr lang="ru-RU" sz="1600" dirty="0">
                          <a:latin typeface="Times New Roman" panose="02020603050405020304" pitchFamily="18" charset="0"/>
                          <a:cs typeface="Times New Roman" panose="02020603050405020304" pitchFamily="18" charset="0"/>
                        </a:rPr>
                        <a:t>830</a:t>
                      </a:r>
                    </a:p>
                  </a:txBody>
                  <a:tcPr anchor="ctr"/>
                </a:tc>
                <a:extLst>
                  <a:ext uri="{0D108BD9-81ED-4DB2-BD59-A6C34878D82A}">
                    <a16:rowId xmlns:a16="http://schemas.microsoft.com/office/drawing/2014/main" val="10002"/>
                  </a:ext>
                </a:extLst>
              </a:tr>
              <a:tr h="722464">
                <a:tc>
                  <a:txBody>
                    <a:bodyPr/>
                    <a:lstStyle/>
                    <a:p>
                      <a:r>
                        <a:rPr lang="ru-RU" sz="1600" b="0" i="0" kern="1200" dirty="0">
                          <a:solidFill>
                            <a:schemeClr val="dk1"/>
                          </a:solidFill>
                          <a:effectLst/>
                          <a:latin typeface="Times New Roman" panose="02020603050405020304" pitchFamily="18" charset="0"/>
                          <a:ea typeface="+mn-ea"/>
                          <a:cs typeface="Times New Roman" panose="02020603050405020304" pitchFamily="18" charset="0"/>
                        </a:rPr>
                        <a:t>Содержание ребенка в семье опекуна</a:t>
                      </a:r>
                      <a:r>
                        <a:rPr lang="ru-RU" sz="1600" b="0" i="0" kern="1200" baseline="0" dirty="0">
                          <a:solidFill>
                            <a:schemeClr val="dk1"/>
                          </a:solidFill>
                          <a:effectLst/>
                          <a:latin typeface="Times New Roman" panose="02020603050405020304" pitchFamily="18" charset="0"/>
                          <a:ea typeface="+mn-ea"/>
                          <a:cs typeface="Times New Roman" panose="02020603050405020304" pitchFamily="18" charset="0"/>
                        </a:rPr>
                        <a:t> и приемной семье,</a:t>
                      </a:r>
                      <a:r>
                        <a:rPr lang="ru-RU" sz="1600" b="0" i="0" kern="1200" dirty="0">
                          <a:solidFill>
                            <a:schemeClr val="dk1"/>
                          </a:solidFill>
                          <a:effectLst/>
                          <a:latin typeface="Times New Roman" panose="02020603050405020304" pitchFamily="18" charset="0"/>
                          <a:ea typeface="+mn-ea"/>
                          <a:cs typeface="Times New Roman" panose="02020603050405020304" pitchFamily="18" charset="0"/>
                        </a:rPr>
                        <a:t> а также вознаграждение,</a:t>
                      </a:r>
                      <a:r>
                        <a:rPr lang="ru-RU" sz="1600" b="0" i="0" kern="1200" baseline="0" dirty="0">
                          <a:solidFill>
                            <a:schemeClr val="dk1"/>
                          </a:solidFill>
                          <a:effectLst/>
                          <a:latin typeface="Times New Roman" panose="02020603050405020304" pitchFamily="18" charset="0"/>
                          <a:ea typeface="+mn-ea"/>
                          <a:cs typeface="Times New Roman" panose="02020603050405020304" pitchFamily="18" charset="0"/>
                        </a:rPr>
                        <a:t> причитающееся приемному родителю</a:t>
                      </a:r>
                      <a:endParaRPr lang="ru-RU" sz="1600" dirty="0">
                        <a:latin typeface="Times New Roman" panose="02020603050405020304" pitchFamily="18" charset="0"/>
                        <a:cs typeface="Times New Roman" panose="02020603050405020304" pitchFamily="18" charset="0"/>
                      </a:endParaRPr>
                    </a:p>
                  </a:txBody>
                  <a:tcPr/>
                </a:tc>
                <a:tc>
                  <a:txBody>
                    <a:bodyPr/>
                    <a:lstStyle/>
                    <a:p>
                      <a:pPr algn="ctr"/>
                      <a:r>
                        <a:rPr lang="ru-RU" sz="1600" dirty="0">
                          <a:solidFill>
                            <a:schemeClr val="tx1"/>
                          </a:solidFill>
                          <a:latin typeface="Times New Roman" panose="02020603050405020304" pitchFamily="18" charset="0"/>
                          <a:cs typeface="Times New Roman" panose="02020603050405020304" pitchFamily="18" charset="0"/>
                        </a:rPr>
                        <a:t>4 786,2</a:t>
                      </a:r>
                    </a:p>
                  </a:txBody>
                  <a:tcPr/>
                </a:tc>
                <a:tc>
                  <a:txBody>
                    <a:bodyPr/>
                    <a:lstStyle/>
                    <a:p>
                      <a:pPr algn="ctr"/>
                      <a:r>
                        <a:rPr lang="ru-RU" sz="1600" dirty="0">
                          <a:solidFill>
                            <a:schemeClr val="tx1"/>
                          </a:solidFill>
                          <a:latin typeface="Times New Roman" panose="02020603050405020304" pitchFamily="18" charset="0"/>
                          <a:cs typeface="Times New Roman" panose="02020603050405020304" pitchFamily="18" charset="0"/>
                        </a:rPr>
                        <a:t>16 дет.,</a:t>
                      </a:r>
                    </a:p>
                    <a:p>
                      <a:pPr algn="ctr"/>
                      <a:r>
                        <a:rPr lang="ru-RU" sz="1600" dirty="0">
                          <a:solidFill>
                            <a:schemeClr val="tx1"/>
                          </a:solidFill>
                          <a:latin typeface="Times New Roman" panose="02020603050405020304" pitchFamily="18" charset="0"/>
                          <a:cs typeface="Times New Roman" panose="02020603050405020304" pitchFamily="18" charset="0"/>
                        </a:rPr>
                        <a:t>5</a:t>
                      </a:r>
                      <a:r>
                        <a:rPr lang="ru-RU" sz="1600" baseline="0" dirty="0">
                          <a:solidFill>
                            <a:schemeClr val="tx1"/>
                          </a:solidFill>
                          <a:latin typeface="Times New Roman" panose="02020603050405020304" pitchFamily="18" charset="0"/>
                          <a:cs typeface="Times New Roman" panose="02020603050405020304" pitchFamily="18" charset="0"/>
                        </a:rPr>
                        <a:t> род.</a:t>
                      </a:r>
                      <a:endParaRPr lang="ru-RU"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ru-RU" sz="1600" dirty="0">
                          <a:latin typeface="Times New Roman" panose="02020603050405020304" pitchFamily="18" charset="0"/>
                          <a:cs typeface="Times New Roman" panose="02020603050405020304" pitchFamily="18" charset="0"/>
                        </a:rPr>
                        <a:t>5 035,8</a:t>
                      </a:r>
                    </a:p>
                  </a:txBody>
                  <a:tcPr/>
                </a:tc>
                <a:tc>
                  <a:txBody>
                    <a:bodyPr/>
                    <a:lstStyle/>
                    <a:p>
                      <a:r>
                        <a:rPr lang="ru-RU" sz="1600" dirty="0">
                          <a:latin typeface="Times New Roman" panose="02020603050405020304" pitchFamily="18" charset="0"/>
                          <a:cs typeface="Times New Roman" panose="02020603050405020304" pitchFamily="18" charset="0"/>
                        </a:rPr>
                        <a:t>16 дет.,</a:t>
                      </a:r>
                    </a:p>
                    <a:p>
                      <a:r>
                        <a:rPr lang="ru-RU" sz="1600" dirty="0">
                          <a:latin typeface="Times New Roman" panose="02020603050405020304" pitchFamily="18" charset="0"/>
                          <a:cs typeface="Times New Roman" panose="02020603050405020304" pitchFamily="18" charset="0"/>
                        </a:rPr>
                        <a:t>5 род.</a:t>
                      </a:r>
                    </a:p>
                    <a:p>
                      <a:endParaRPr lang="ru-RU" sz="1600" dirty="0">
                        <a:latin typeface="Times New Roman" panose="02020603050405020304" pitchFamily="18" charset="0"/>
                        <a:cs typeface="Times New Roman" panose="02020603050405020304" pitchFamily="18" charset="0"/>
                      </a:endParaRPr>
                    </a:p>
                  </a:txBody>
                  <a:tcPr/>
                </a:tc>
                <a:tc>
                  <a:txBody>
                    <a:bodyPr/>
                    <a:lstStyle/>
                    <a:p>
                      <a:pPr algn="ctr"/>
                      <a:r>
                        <a:rPr lang="ru-RU" sz="1600" dirty="0">
                          <a:latin typeface="Times New Roman" panose="02020603050405020304" pitchFamily="18" charset="0"/>
                          <a:cs typeface="Times New Roman" panose="02020603050405020304" pitchFamily="18" charset="0"/>
                        </a:rPr>
                        <a:t>5 035,8</a:t>
                      </a:r>
                    </a:p>
                  </a:txBody>
                  <a:tcPr/>
                </a:tc>
                <a:tc>
                  <a:txBody>
                    <a:bodyPr/>
                    <a:lstStyle/>
                    <a:p>
                      <a:pPr algn="ctr"/>
                      <a:r>
                        <a:rPr lang="ru-RU" sz="1600" dirty="0">
                          <a:solidFill>
                            <a:schemeClr val="tx1"/>
                          </a:solidFill>
                          <a:latin typeface="Times New Roman" panose="02020603050405020304" pitchFamily="18" charset="0"/>
                          <a:cs typeface="Times New Roman" panose="02020603050405020304" pitchFamily="18" charset="0"/>
                        </a:rPr>
                        <a:t>16 дет.,</a:t>
                      </a:r>
                    </a:p>
                    <a:p>
                      <a:pPr algn="ctr"/>
                      <a:r>
                        <a:rPr lang="ru-RU" sz="1600" dirty="0">
                          <a:solidFill>
                            <a:schemeClr val="tx1"/>
                          </a:solidFill>
                          <a:latin typeface="Times New Roman" panose="02020603050405020304" pitchFamily="18" charset="0"/>
                          <a:cs typeface="Times New Roman" panose="02020603050405020304" pitchFamily="18" charset="0"/>
                        </a:rPr>
                        <a:t>5</a:t>
                      </a:r>
                      <a:r>
                        <a:rPr lang="ru-RU" sz="1600" baseline="0" dirty="0">
                          <a:solidFill>
                            <a:schemeClr val="tx1"/>
                          </a:solidFill>
                          <a:latin typeface="Times New Roman" panose="02020603050405020304" pitchFamily="18" charset="0"/>
                          <a:cs typeface="Times New Roman" panose="02020603050405020304" pitchFamily="18" charset="0"/>
                        </a:rPr>
                        <a:t> род.</a:t>
                      </a:r>
                      <a:endParaRPr lang="ru-RU" sz="1600" dirty="0">
                        <a:latin typeface="Times New Roman" panose="02020603050405020304" pitchFamily="18" charset="0"/>
                        <a:cs typeface="Times New Roman" panose="02020603050405020304" pitchFamily="18" charset="0"/>
                      </a:endParaRPr>
                    </a:p>
                    <a:p>
                      <a:pPr algn="ctr"/>
                      <a:endParaRPr lang="ru-RU" sz="1600" dirty="0">
                        <a:latin typeface="Times New Roman" panose="02020603050405020304" pitchFamily="18" charset="0"/>
                        <a:cs typeface="Times New Roman" panose="02020603050405020304" pitchFamily="18" charset="0"/>
                      </a:endParaRPr>
                    </a:p>
                  </a:txBody>
                  <a:tcPr/>
                </a:tc>
                <a:tc>
                  <a:txBody>
                    <a:bodyPr/>
                    <a:lstStyle/>
                    <a:p>
                      <a:pPr algn="ctr"/>
                      <a:r>
                        <a:rPr lang="ru-RU" sz="1600" dirty="0">
                          <a:latin typeface="Times New Roman" panose="02020603050405020304" pitchFamily="18" charset="0"/>
                          <a:cs typeface="Times New Roman" panose="02020603050405020304" pitchFamily="18" charset="0"/>
                        </a:rPr>
                        <a:t>5 035,8</a:t>
                      </a:r>
                    </a:p>
                  </a:txBody>
                  <a:tcPr/>
                </a:tc>
                <a:tc>
                  <a:txBody>
                    <a:bodyPr/>
                    <a:lstStyle/>
                    <a:p>
                      <a:r>
                        <a:rPr lang="ru-RU" sz="1600" dirty="0">
                          <a:latin typeface="Times New Roman" panose="02020603050405020304" pitchFamily="18" charset="0"/>
                          <a:cs typeface="Times New Roman" panose="02020603050405020304" pitchFamily="18" charset="0"/>
                        </a:rPr>
                        <a:t>16 дет.,</a:t>
                      </a:r>
                    </a:p>
                    <a:p>
                      <a:r>
                        <a:rPr lang="ru-RU" sz="1600" dirty="0">
                          <a:latin typeface="Times New Roman" panose="02020603050405020304" pitchFamily="18" charset="0"/>
                          <a:cs typeface="Times New Roman" panose="02020603050405020304" pitchFamily="18" charset="0"/>
                        </a:rPr>
                        <a:t>5 род.</a:t>
                      </a:r>
                    </a:p>
                    <a:p>
                      <a:endParaRPr lang="ru-RU" sz="16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4"/>
                  </a:ext>
                </a:extLst>
              </a:tr>
              <a:tr h="511746">
                <a:tc>
                  <a:txBody>
                    <a:bodyPr/>
                    <a:lstStyle/>
                    <a:p>
                      <a:r>
                        <a:rPr lang="ru-RU" sz="1600" b="0" i="0" kern="1200" dirty="0">
                          <a:solidFill>
                            <a:schemeClr val="dk1"/>
                          </a:solidFill>
                          <a:effectLst/>
                          <a:latin typeface="Times New Roman" panose="02020603050405020304" pitchFamily="18" charset="0"/>
                          <a:ea typeface="+mn-ea"/>
                          <a:cs typeface="Times New Roman" panose="02020603050405020304" pitchFamily="18" charset="0"/>
                        </a:rPr>
                        <a:t>Компенсация части</a:t>
                      </a:r>
                      <a:r>
                        <a:rPr lang="ru-RU" sz="1600" b="0" i="0" kern="1200" baseline="0" dirty="0">
                          <a:solidFill>
                            <a:schemeClr val="dk1"/>
                          </a:solidFill>
                          <a:effectLst/>
                          <a:latin typeface="Times New Roman" panose="02020603050405020304" pitchFamily="18" charset="0"/>
                          <a:ea typeface="+mn-ea"/>
                          <a:cs typeface="Times New Roman" panose="02020603050405020304" pitchFamily="18" charset="0"/>
                        </a:rPr>
                        <a:t> родительской платы</a:t>
                      </a:r>
                      <a:endParaRPr lang="ru-RU" sz="1600" dirty="0">
                        <a:latin typeface="Times New Roman" panose="02020603050405020304" pitchFamily="18" charset="0"/>
                        <a:cs typeface="Times New Roman" panose="02020603050405020304" pitchFamily="18" charset="0"/>
                      </a:endParaRPr>
                    </a:p>
                  </a:txBody>
                  <a:tcPr/>
                </a:tc>
                <a:tc>
                  <a:txBody>
                    <a:bodyPr/>
                    <a:lstStyle/>
                    <a:p>
                      <a:pPr algn="ctr"/>
                      <a:r>
                        <a:rPr lang="ru-RU" sz="1600" dirty="0">
                          <a:solidFill>
                            <a:schemeClr val="tx1"/>
                          </a:solidFill>
                          <a:latin typeface="Times New Roman" panose="02020603050405020304" pitchFamily="18" charset="0"/>
                          <a:cs typeface="Times New Roman" panose="02020603050405020304" pitchFamily="18" charset="0"/>
                        </a:rPr>
                        <a:t>2 004,6</a:t>
                      </a:r>
                    </a:p>
                  </a:txBody>
                  <a:tcPr/>
                </a:tc>
                <a:tc>
                  <a:txBody>
                    <a:bodyPr/>
                    <a:lstStyle/>
                    <a:p>
                      <a:pPr algn="ctr"/>
                      <a:r>
                        <a:rPr lang="ru-RU" sz="1600" dirty="0">
                          <a:solidFill>
                            <a:schemeClr val="tx1"/>
                          </a:solidFill>
                          <a:latin typeface="Times New Roman" panose="02020603050405020304" pitchFamily="18" charset="0"/>
                          <a:cs typeface="Times New Roman" panose="02020603050405020304" pitchFamily="18" charset="0"/>
                        </a:rPr>
                        <a:t>193</a:t>
                      </a:r>
                    </a:p>
                  </a:txBody>
                  <a:tcPr/>
                </a:tc>
                <a:tc>
                  <a:txBody>
                    <a:bodyPr/>
                    <a:lstStyle/>
                    <a:p>
                      <a:pPr algn="ctr"/>
                      <a:r>
                        <a:rPr lang="ru-RU" sz="1600" dirty="0">
                          <a:latin typeface="Times New Roman" panose="02020603050405020304" pitchFamily="18" charset="0"/>
                          <a:cs typeface="Times New Roman" panose="02020603050405020304" pitchFamily="18" charset="0"/>
                        </a:rPr>
                        <a:t>1 292,2</a:t>
                      </a:r>
                    </a:p>
                  </a:txBody>
                  <a:tcPr/>
                </a:tc>
                <a:tc>
                  <a:txBody>
                    <a:bodyPr/>
                    <a:lstStyle/>
                    <a:p>
                      <a:pPr algn="ctr"/>
                      <a:r>
                        <a:rPr lang="ru-RU" sz="1600" dirty="0">
                          <a:latin typeface="Times New Roman" panose="02020603050405020304" pitchFamily="18" charset="0"/>
                          <a:cs typeface="Times New Roman" panose="02020603050405020304" pitchFamily="18" charset="0"/>
                        </a:rPr>
                        <a:t>190</a:t>
                      </a:r>
                    </a:p>
                  </a:txBody>
                  <a:tcPr/>
                </a:tc>
                <a:tc>
                  <a:txBody>
                    <a:bodyPr/>
                    <a:lstStyle/>
                    <a:p>
                      <a:pPr algn="ctr"/>
                      <a:r>
                        <a:rPr lang="ru-RU" sz="1600" dirty="0">
                          <a:latin typeface="Times New Roman" panose="02020603050405020304" pitchFamily="18" charset="0"/>
                          <a:cs typeface="Times New Roman" panose="02020603050405020304" pitchFamily="18" charset="0"/>
                        </a:rPr>
                        <a:t>1 292,2</a:t>
                      </a:r>
                    </a:p>
                  </a:txBody>
                  <a:tcPr/>
                </a:tc>
                <a:tc>
                  <a:txBody>
                    <a:bodyPr/>
                    <a:lstStyle/>
                    <a:p>
                      <a:pPr algn="ctr"/>
                      <a:r>
                        <a:rPr lang="ru-RU" sz="1600" dirty="0">
                          <a:latin typeface="Times New Roman" panose="02020603050405020304" pitchFamily="18" charset="0"/>
                          <a:cs typeface="Times New Roman" panose="02020603050405020304" pitchFamily="18" charset="0"/>
                        </a:rPr>
                        <a:t>190</a:t>
                      </a:r>
                    </a:p>
                  </a:txBody>
                  <a:tcPr/>
                </a:tc>
                <a:tc>
                  <a:txBody>
                    <a:bodyPr/>
                    <a:lstStyle/>
                    <a:p>
                      <a:pPr algn="ctr"/>
                      <a:r>
                        <a:rPr lang="ru-RU" sz="1600" dirty="0">
                          <a:latin typeface="Times New Roman" panose="02020603050405020304" pitchFamily="18" charset="0"/>
                          <a:cs typeface="Times New Roman" panose="02020603050405020304" pitchFamily="18" charset="0"/>
                        </a:rPr>
                        <a:t>1 292,2</a:t>
                      </a:r>
                    </a:p>
                  </a:txBody>
                  <a:tcPr/>
                </a:tc>
                <a:tc>
                  <a:txBody>
                    <a:bodyPr/>
                    <a:lstStyle/>
                    <a:p>
                      <a:pPr algn="ctr"/>
                      <a:r>
                        <a:rPr lang="ru-RU" sz="1600" dirty="0">
                          <a:latin typeface="Times New Roman" panose="02020603050405020304" pitchFamily="18" charset="0"/>
                          <a:cs typeface="Times New Roman" panose="02020603050405020304" pitchFamily="18" charset="0"/>
                        </a:rPr>
                        <a:t>190</a:t>
                      </a:r>
                    </a:p>
                  </a:txBody>
                  <a:tcPr/>
                </a:tc>
                <a:extLst>
                  <a:ext uri="{0D108BD9-81ED-4DB2-BD59-A6C34878D82A}">
                    <a16:rowId xmlns:a16="http://schemas.microsoft.com/office/drawing/2014/main" val="10005"/>
                  </a:ext>
                </a:extLst>
              </a:tr>
              <a:tr h="321889">
                <a:tc>
                  <a:txBody>
                    <a:bodyPr/>
                    <a:lstStyle/>
                    <a:p>
                      <a:r>
                        <a:rPr lang="ru-RU" sz="1600" b="0" i="0" kern="1200" dirty="0">
                          <a:solidFill>
                            <a:schemeClr val="dk1"/>
                          </a:solidFill>
                          <a:effectLst/>
                          <a:latin typeface="Times New Roman" panose="02020603050405020304" pitchFamily="18" charset="0"/>
                          <a:ea typeface="+mn-ea"/>
                          <a:cs typeface="Times New Roman" panose="02020603050405020304" pitchFamily="18" charset="0"/>
                        </a:rPr>
                        <a:t>Возмещение родительской платы членам семей участникам СВО</a:t>
                      </a:r>
                      <a:endParaRPr lang="ru-RU" sz="1600" dirty="0">
                        <a:latin typeface="Times New Roman" panose="02020603050405020304" pitchFamily="18" charset="0"/>
                        <a:cs typeface="Times New Roman" panose="02020603050405020304" pitchFamily="18" charset="0"/>
                      </a:endParaRPr>
                    </a:p>
                  </a:txBody>
                  <a:tcPr/>
                </a:tc>
                <a:tc>
                  <a:txBody>
                    <a:bodyPr/>
                    <a:lstStyle/>
                    <a:p>
                      <a:pPr algn="ctr"/>
                      <a:r>
                        <a:rPr lang="ru-RU" sz="1600" dirty="0">
                          <a:solidFill>
                            <a:schemeClr val="tx1"/>
                          </a:solidFill>
                          <a:latin typeface="Times New Roman" panose="02020603050405020304" pitchFamily="18" charset="0"/>
                          <a:cs typeface="Times New Roman" panose="02020603050405020304" pitchFamily="18" charset="0"/>
                        </a:rPr>
                        <a:t>165</a:t>
                      </a:r>
                    </a:p>
                  </a:txBody>
                  <a:tcPr/>
                </a:tc>
                <a:tc>
                  <a:txBody>
                    <a:bodyPr/>
                    <a:lstStyle/>
                    <a:p>
                      <a:pPr algn="ctr"/>
                      <a:endParaRPr lang="ru-RU"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ru-RU" sz="1600" dirty="0">
                          <a:latin typeface="Times New Roman" panose="02020603050405020304" pitchFamily="18" charset="0"/>
                          <a:cs typeface="Times New Roman" panose="02020603050405020304" pitchFamily="18" charset="0"/>
                        </a:rPr>
                        <a:t>100,0</a:t>
                      </a:r>
                    </a:p>
                  </a:txBody>
                  <a:tcPr/>
                </a:tc>
                <a:tc>
                  <a:txBody>
                    <a:bodyPr/>
                    <a:lstStyle/>
                    <a:p>
                      <a:pPr algn="ctr"/>
                      <a:endParaRPr lang="ru-RU" sz="1600" dirty="0">
                        <a:latin typeface="Times New Roman" panose="02020603050405020304" pitchFamily="18" charset="0"/>
                        <a:cs typeface="Times New Roman" panose="02020603050405020304" pitchFamily="18" charset="0"/>
                      </a:endParaRPr>
                    </a:p>
                  </a:txBody>
                  <a:tcPr/>
                </a:tc>
                <a:tc>
                  <a:txBody>
                    <a:bodyPr/>
                    <a:lstStyle/>
                    <a:p>
                      <a:pPr algn="ctr"/>
                      <a:r>
                        <a:rPr lang="ru-RU" sz="1600" dirty="0">
                          <a:latin typeface="Times New Roman" panose="02020603050405020304" pitchFamily="18" charset="0"/>
                          <a:cs typeface="Times New Roman" panose="02020603050405020304" pitchFamily="18" charset="0"/>
                        </a:rPr>
                        <a:t>100,0</a:t>
                      </a:r>
                    </a:p>
                  </a:txBody>
                  <a:tcPr/>
                </a:tc>
                <a:tc>
                  <a:txBody>
                    <a:bodyPr/>
                    <a:lstStyle/>
                    <a:p>
                      <a:pPr algn="ctr"/>
                      <a:endParaRPr lang="ru-RU" sz="1600" dirty="0">
                        <a:latin typeface="Times New Roman" panose="02020603050405020304" pitchFamily="18" charset="0"/>
                        <a:cs typeface="Times New Roman" panose="02020603050405020304" pitchFamily="18" charset="0"/>
                      </a:endParaRPr>
                    </a:p>
                  </a:txBody>
                  <a:tcPr/>
                </a:tc>
                <a:tc>
                  <a:txBody>
                    <a:bodyPr/>
                    <a:lstStyle/>
                    <a:p>
                      <a:pPr algn="ctr"/>
                      <a:r>
                        <a:rPr lang="ru-RU" sz="1600" dirty="0">
                          <a:latin typeface="Times New Roman" panose="02020603050405020304" pitchFamily="18" charset="0"/>
                          <a:cs typeface="Times New Roman" panose="02020603050405020304" pitchFamily="18" charset="0"/>
                        </a:rPr>
                        <a:t>100,0</a:t>
                      </a:r>
                    </a:p>
                  </a:txBody>
                  <a:tcPr/>
                </a:tc>
                <a:tc>
                  <a:txBody>
                    <a:bodyPr/>
                    <a:lstStyle/>
                    <a:p>
                      <a:endParaRPr lang="ru-RU" sz="16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6"/>
                  </a:ext>
                </a:extLst>
              </a:tr>
              <a:tr h="301027">
                <a:tc>
                  <a:txBody>
                    <a:bodyPr/>
                    <a:lstStyle/>
                    <a:p>
                      <a:r>
                        <a:rPr lang="ru-RU" sz="1600" b="0" i="0" kern="1200" dirty="0">
                          <a:solidFill>
                            <a:schemeClr val="dk1"/>
                          </a:solidFill>
                          <a:effectLst/>
                          <a:latin typeface="Times New Roman" panose="02020603050405020304" pitchFamily="18" charset="0"/>
                          <a:ea typeface="+mn-ea"/>
                          <a:cs typeface="Times New Roman" panose="02020603050405020304" pitchFamily="18" charset="0"/>
                        </a:rPr>
                        <a:t>Выплата единовременной адресной помощи при рождении ребёнка</a:t>
                      </a:r>
                      <a:endParaRPr lang="ru-RU" sz="1600" dirty="0">
                        <a:latin typeface="Times New Roman" panose="02020603050405020304" pitchFamily="18" charset="0"/>
                        <a:cs typeface="Times New Roman" panose="02020603050405020304" pitchFamily="18" charset="0"/>
                      </a:endParaRPr>
                    </a:p>
                  </a:txBody>
                  <a:tcPr/>
                </a:tc>
                <a:tc>
                  <a:txBody>
                    <a:bodyPr/>
                    <a:lstStyle/>
                    <a:p>
                      <a:pPr algn="ctr"/>
                      <a:r>
                        <a:rPr lang="ru-RU" sz="1600" dirty="0">
                          <a:solidFill>
                            <a:schemeClr val="tx1"/>
                          </a:solidFill>
                          <a:latin typeface="Times New Roman" panose="02020603050405020304" pitchFamily="18" charset="0"/>
                          <a:cs typeface="Times New Roman" panose="02020603050405020304" pitchFamily="18" charset="0"/>
                        </a:rPr>
                        <a:t>150</a:t>
                      </a:r>
                    </a:p>
                  </a:txBody>
                  <a:tcPr anchor="ctr"/>
                </a:tc>
                <a:tc>
                  <a:txBody>
                    <a:bodyPr/>
                    <a:lstStyle/>
                    <a:p>
                      <a:pPr algn="ctr"/>
                      <a:r>
                        <a:rPr lang="ru-RU" sz="1600" dirty="0">
                          <a:solidFill>
                            <a:schemeClr val="tx1"/>
                          </a:solidFill>
                          <a:latin typeface="Times New Roman" panose="02020603050405020304" pitchFamily="18" charset="0"/>
                          <a:cs typeface="Times New Roman" panose="02020603050405020304" pitchFamily="18" charset="0"/>
                        </a:rPr>
                        <a:t>29</a:t>
                      </a:r>
                    </a:p>
                  </a:txBody>
                  <a:tcPr anchor="ctr"/>
                </a:tc>
                <a:tc>
                  <a:txBody>
                    <a:bodyPr/>
                    <a:lstStyle/>
                    <a:p>
                      <a:pPr algn="ctr"/>
                      <a:r>
                        <a:rPr lang="ru-RU" sz="1600" dirty="0">
                          <a:latin typeface="Times New Roman" panose="02020603050405020304" pitchFamily="18" charset="0"/>
                          <a:cs typeface="Times New Roman" panose="02020603050405020304" pitchFamily="18" charset="0"/>
                        </a:rPr>
                        <a:t>50,0</a:t>
                      </a:r>
                    </a:p>
                  </a:txBody>
                  <a:tcPr anchor="ctr"/>
                </a:tc>
                <a:tc>
                  <a:txBody>
                    <a:bodyPr/>
                    <a:lstStyle/>
                    <a:p>
                      <a:pPr algn="ctr"/>
                      <a:r>
                        <a:rPr lang="ru-RU" sz="1600" dirty="0">
                          <a:latin typeface="Times New Roman" panose="02020603050405020304" pitchFamily="18" charset="0"/>
                          <a:cs typeface="Times New Roman" panose="02020603050405020304" pitchFamily="18" charset="0"/>
                        </a:rPr>
                        <a:t>29</a:t>
                      </a:r>
                    </a:p>
                  </a:txBody>
                  <a:tcPr anchor="ctr"/>
                </a:tc>
                <a:tc>
                  <a:txBody>
                    <a:bodyPr/>
                    <a:lstStyle/>
                    <a:p>
                      <a:pPr algn="ctr"/>
                      <a:r>
                        <a:rPr lang="ru-RU" sz="1600" dirty="0">
                          <a:latin typeface="Times New Roman" panose="02020603050405020304" pitchFamily="18" charset="0"/>
                          <a:cs typeface="Times New Roman" panose="02020603050405020304" pitchFamily="18" charset="0"/>
                        </a:rPr>
                        <a:t>50,0</a:t>
                      </a:r>
                    </a:p>
                  </a:txBody>
                  <a:tcPr anchor="ctr"/>
                </a:tc>
                <a:tc>
                  <a:txBody>
                    <a:bodyPr/>
                    <a:lstStyle/>
                    <a:p>
                      <a:pPr algn="ctr"/>
                      <a:r>
                        <a:rPr lang="ru-RU" sz="1600" dirty="0">
                          <a:latin typeface="Times New Roman" panose="02020603050405020304" pitchFamily="18" charset="0"/>
                          <a:cs typeface="Times New Roman" panose="02020603050405020304" pitchFamily="18" charset="0"/>
                        </a:rPr>
                        <a:t>29</a:t>
                      </a:r>
                    </a:p>
                  </a:txBody>
                  <a:tcPr anchor="ctr"/>
                </a:tc>
                <a:tc>
                  <a:txBody>
                    <a:bodyPr/>
                    <a:lstStyle/>
                    <a:p>
                      <a:pPr algn="ctr"/>
                      <a:r>
                        <a:rPr lang="ru-RU" sz="1600" dirty="0">
                          <a:latin typeface="Times New Roman" panose="02020603050405020304" pitchFamily="18" charset="0"/>
                          <a:cs typeface="Times New Roman" panose="02020603050405020304" pitchFamily="18" charset="0"/>
                        </a:rPr>
                        <a:t>50,0</a:t>
                      </a:r>
                    </a:p>
                  </a:txBody>
                  <a:tcPr anchor="ctr"/>
                </a:tc>
                <a:tc>
                  <a:txBody>
                    <a:bodyPr/>
                    <a:lstStyle/>
                    <a:p>
                      <a:pPr algn="ctr"/>
                      <a:r>
                        <a:rPr lang="ru-RU" sz="1600" dirty="0">
                          <a:latin typeface="Times New Roman" panose="02020603050405020304" pitchFamily="18" charset="0"/>
                          <a:cs typeface="Times New Roman" panose="02020603050405020304" pitchFamily="18" charset="0"/>
                        </a:rPr>
                        <a:t>29</a:t>
                      </a:r>
                    </a:p>
                  </a:txBody>
                  <a:tcPr anchor="ctr"/>
                </a:tc>
                <a:extLst>
                  <a:ext uri="{0D108BD9-81ED-4DB2-BD59-A6C34878D82A}">
                    <a16:rowId xmlns:a16="http://schemas.microsoft.com/office/drawing/2014/main" val="10008"/>
                  </a:ext>
                </a:extLst>
              </a:tr>
            </a:tbl>
          </a:graphicData>
        </a:graphic>
      </p:graphicFrame>
      <p:sp>
        <p:nvSpPr>
          <p:cNvPr id="4" name="Прямоугольник 3"/>
          <p:cNvSpPr/>
          <p:nvPr/>
        </p:nvSpPr>
        <p:spPr>
          <a:xfrm>
            <a:off x="2067420" y="0"/>
            <a:ext cx="7667355" cy="830997"/>
          </a:xfrm>
          <a:prstGeom prst="rect">
            <a:avLst/>
          </a:prstGeom>
        </p:spPr>
        <p:txBody>
          <a:bodyPr wrap="none">
            <a:spAutoFit/>
          </a:bodyPr>
          <a:lstStyle/>
          <a:p>
            <a:r>
              <a:rPr lang="ru-RU" sz="2400" b="1" dirty="0">
                <a:latin typeface="Times New Roman" panose="02020603050405020304" pitchFamily="18" charset="0"/>
                <a:cs typeface="Times New Roman" panose="02020603050405020304" pitchFamily="18" charset="0"/>
              </a:rPr>
              <a:t>Меры социальной поддержки отдельным категориям</a:t>
            </a:r>
          </a:p>
          <a:p>
            <a:pPr algn="ctr"/>
            <a:r>
              <a:rPr lang="ru-RU" sz="2400" b="1" dirty="0">
                <a:latin typeface="Times New Roman" panose="02020603050405020304" pitchFamily="18" charset="0"/>
                <a:cs typeface="Times New Roman" panose="02020603050405020304" pitchFamily="18" charset="0"/>
              </a:rPr>
              <a:t> граждан Дмитриевского района (1)</a:t>
            </a:r>
          </a:p>
        </p:txBody>
      </p:sp>
    </p:spTree>
    <p:extLst>
      <p:ext uri="{BB962C8B-B14F-4D97-AF65-F5344CB8AC3E}">
        <p14:creationId xmlns:p14="http://schemas.microsoft.com/office/powerpoint/2010/main" val="25689390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Таблица 5"/>
          <p:cNvGraphicFramePr>
            <a:graphicFrameLocks noGrp="1"/>
          </p:cNvGraphicFramePr>
          <p:nvPr>
            <p:extLst>
              <p:ext uri="{D42A27DB-BD31-4B8C-83A1-F6EECF244321}">
                <p14:modId xmlns:p14="http://schemas.microsoft.com/office/powerpoint/2010/main" val="1831590800"/>
              </p:ext>
            </p:extLst>
          </p:nvPr>
        </p:nvGraphicFramePr>
        <p:xfrm>
          <a:off x="253151" y="1152453"/>
          <a:ext cx="11568736" cy="4660519"/>
        </p:xfrm>
        <a:graphic>
          <a:graphicData uri="http://schemas.openxmlformats.org/drawingml/2006/table">
            <a:tbl>
              <a:tblPr firstRow="1" bandRow="1">
                <a:tableStyleId>{5C22544A-7EE6-4342-B048-85BDC9FD1C3A}</a:tableStyleId>
              </a:tblPr>
              <a:tblGrid>
                <a:gridCol w="4707111">
                  <a:extLst>
                    <a:ext uri="{9D8B030D-6E8A-4147-A177-3AD203B41FA5}">
                      <a16:colId xmlns:a16="http://schemas.microsoft.com/office/drawing/2014/main" val="20000"/>
                    </a:ext>
                  </a:extLst>
                </a:gridCol>
                <a:gridCol w="852280">
                  <a:extLst>
                    <a:ext uri="{9D8B030D-6E8A-4147-A177-3AD203B41FA5}">
                      <a16:colId xmlns:a16="http://schemas.microsoft.com/office/drawing/2014/main" val="20001"/>
                    </a:ext>
                  </a:extLst>
                </a:gridCol>
                <a:gridCol w="930657">
                  <a:extLst>
                    <a:ext uri="{9D8B030D-6E8A-4147-A177-3AD203B41FA5}">
                      <a16:colId xmlns:a16="http://schemas.microsoft.com/office/drawing/2014/main" val="20005"/>
                    </a:ext>
                  </a:extLst>
                </a:gridCol>
                <a:gridCol w="835204">
                  <a:extLst>
                    <a:ext uri="{9D8B030D-6E8A-4147-A177-3AD203B41FA5}">
                      <a16:colId xmlns:a16="http://schemas.microsoft.com/office/drawing/2014/main" val="20002"/>
                    </a:ext>
                  </a:extLst>
                </a:gridCol>
                <a:gridCol w="842344">
                  <a:extLst>
                    <a:ext uri="{9D8B030D-6E8A-4147-A177-3AD203B41FA5}">
                      <a16:colId xmlns:a16="http://schemas.microsoft.com/office/drawing/2014/main" val="20006"/>
                    </a:ext>
                  </a:extLst>
                </a:gridCol>
                <a:gridCol w="794869">
                  <a:extLst>
                    <a:ext uri="{9D8B030D-6E8A-4147-A177-3AD203B41FA5}">
                      <a16:colId xmlns:a16="http://schemas.microsoft.com/office/drawing/2014/main" val="20003"/>
                    </a:ext>
                  </a:extLst>
                </a:gridCol>
                <a:gridCol w="939990">
                  <a:extLst>
                    <a:ext uri="{9D8B030D-6E8A-4147-A177-3AD203B41FA5}">
                      <a16:colId xmlns:a16="http://schemas.microsoft.com/office/drawing/2014/main" val="20007"/>
                    </a:ext>
                  </a:extLst>
                </a:gridCol>
                <a:gridCol w="798782">
                  <a:extLst>
                    <a:ext uri="{9D8B030D-6E8A-4147-A177-3AD203B41FA5}">
                      <a16:colId xmlns:a16="http://schemas.microsoft.com/office/drawing/2014/main" val="20004"/>
                    </a:ext>
                  </a:extLst>
                </a:gridCol>
                <a:gridCol w="867499">
                  <a:extLst>
                    <a:ext uri="{9D8B030D-6E8A-4147-A177-3AD203B41FA5}">
                      <a16:colId xmlns:a16="http://schemas.microsoft.com/office/drawing/2014/main" val="20008"/>
                    </a:ext>
                  </a:extLst>
                </a:gridCol>
              </a:tblGrid>
              <a:tr h="1049147">
                <a:tc rowSpan="2">
                  <a:txBody>
                    <a:bodyPr/>
                    <a:lstStyle/>
                    <a:p>
                      <a:pPr algn="ctr"/>
                      <a:r>
                        <a:rPr lang="ru-RU" sz="1600" b="1" i="0" kern="1200" dirty="0">
                          <a:solidFill>
                            <a:schemeClr val="lt1"/>
                          </a:solidFill>
                          <a:effectLst/>
                          <a:latin typeface="Times New Roman" panose="02020603050405020304" pitchFamily="18" charset="0"/>
                          <a:ea typeface="+mn-ea"/>
                          <a:cs typeface="Times New Roman" panose="02020603050405020304" pitchFamily="18" charset="0"/>
                        </a:rPr>
                        <a:t>Наименование мер социальной</a:t>
                      </a:r>
                      <a:r>
                        <a:rPr lang="ru-RU" sz="1600" b="1" i="0" kern="1200" baseline="0" dirty="0">
                          <a:solidFill>
                            <a:schemeClr val="lt1"/>
                          </a:solidFill>
                          <a:effectLst/>
                          <a:latin typeface="Times New Roman" panose="02020603050405020304" pitchFamily="18" charset="0"/>
                          <a:ea typeface="+mn-ea"/>
                          <a:cs typeface="Times New Roman" panose="02020603050405020304" pitchFamily="18" charset="0"/>
                        </a:rPr>
                        <a:t> </a:t>
                      </a:r>
                      <a:r>
                        <a:rPr lang="ru-RU" sz="1600" b="1" i="0" kern="1200" dirty="0">
                          <a:solidFill>
                            <a:schemeClr val="lt1"/>
                          </a:solidFill>
                          <a:effectLst/>
                          <a:latin typeface="Times New Roman" panose="02020603050405020304" pitchFamily="18" charset="0"/>
                          <a:ea typeface="+mn-ea"/>
                          <a:cs typeface="Times New Roman" panose="02020603050405020304" pitchFamily="18" charset="0"/>
                        </a:rPr>
                        <a:t>поддержки</a:t>
                      </a:r>
                      <a:endParaRPr lang="ru-RU" sz="1600" b="1" dirty="0">
                        <a:latin typeface="Times New Roman" panose="02020603050405020304" pitchFamily="18" charset="0"/>
                        <a:cs typeface="Times New Roman" panose="02020603050405020304" pitchFamily="18" charset="0"/>
                      </a:endParaRPr>
                    </a:p>
                  </a:txBody>
                  <a:tcPr/>
                </a:tc>
                <a:tc gridSpan="2">
                  <a:txBody>
                    <a:bodyPr/>
                    <a:lstStyle/>
                    <a:p>
                      <a:pPr algn="ctr"/>
                      <a:r>
                        <a:rPr lang="ru-RU" dirty="0">
                          <a:latin typeface="Times New Roman" panose="02020603050405020304" pitchFamily="18" charset="0"/>
                          <a:cs typeface="Times New Roman" panose="02020603050405020304" pitchFamily="18" charset="0"/>
                        </a:rPr>
                        <a:t>Оценка 2024 год</a:t>
                      </a:r>
                    </a:p>
                  </a:txBody>
                  <a:tcPr/>
                </a:tc>
                <a:tc hMerge="1">
                  <a:txBody>
                    <a:bodyPr/>
                    <a:lstStyle/>
                    <a:p>
                      <a:pPr algn="ctr"/>
                      <a:endParaRPr lang="ru-RU" dirty="0">
                        <a:latin typeface="Times New Roman" panose="02020603050405020304" pitchFamily="18" charset="0"/>
                        <a:cs typeface="Times New Roman" panose="02020603050405020304" pitchFamily="18" charset="0"/>
                      </a:endParaRPr>
                    </a:p>
                  </a:txBody>
                  <a:tcPr/>
                </a:tc>
                <a:tc gridSpan="2">
                  <a:txBody>
                    <a:bodyPr/>
                    <a:lstStyle/>
                    <a:p>
                      <a:pPr algn="ctr"/>
                      <a:r>
                        <a:rPr lang="ru-RU" dirty="0">
                          <a:latin typeface="Times New Roman" panose="02020603050405020304" pitchFamily="18" charset="0"/>
                          <a:cs typeface="Times New Roman" panose="02020603050405020304" pitchFamily="18" charset="0"/>
                        </a:rPr>
                        <a:t>Прогноз </a:t>
                      </a:r>
                    </a:p>
                    <a:p>
                      <a:pPr algn="ctr"/>
                      <a:r>
                        <a:rPr lang="ru-RU" dirty="0">
                          <a:latin typeface="Times New Roman" panose="02020603050405020304" pitchFamily="18" charset="0"/>
                          <a:cs typeface="Times New Roman" panose="02020603050405020304" pitchFamily="18" charset="0"/>
                        </a:rPr>
                        <a:t>2025 год, тыс.руб.</a:t>
                      </a:r>
                    </a:p>
                  </a:txBody>
                  <a:tcPr/>
                </a:tc>
                <a:tc hMerge="1">
                  <a:txBody>
                    <a:bodyPr/>
                    <a:lstStyle/>
                    <a:p>
                      <a:pPr algn="ctr"/>
                      <a:endParaRPr lang="ru-RU" dirty="0">
                        <a:latin typeface="Times New Roman" panose="02020603050405020304" pitchFamily="18" charset="0"/>
                        <a:cs typeface="Times New Roman" panose="02020603050405020304" pitchFamily="18" charset="0"/>
                      </a:endParaRPr>
                    </a:p>
                  </a:txBody>
                  <a:tcPr/>
                </a:tc>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dirty="0">
                          <a:latin typeface="Times New Roman" panose="02020603050405020304" pitchFamily="18" charset="0"/>
                          <a:cs typeface="Times New Roman" panose="02020603050405020304" pitchFamily="18" charset="0"/>
                        </a:rPr>
                        <a:t>Прогноз </a:t>
                      </a:r>
                    </a:p>
                    <a:p>
                      <a:pPr marL="0" marR="0" indent="0" algn="ctr" defTabSz="457200" rtl="0" eaLnBrk="1" fontAlgn="auto" latinLnBrk="0" hangingPunct="1">
                        <a:lnSpc>
                          <a:spcPct val="100000"/>
                        </a:lnSpc>
                        <a:spcBef>
                          <a:spcPts val="0"/>
                        </a:spcBef>
                        <a:spcAft>
                          <a:spcPts val="0"/>
                        </a:spcAft>
                        <a:buClrTx/>
                        <a:buSzTx/>
                        <a:buFontTx/>
                        <a:buNone/>
                        <a:tabLst/>
                        <a:defRPr/>
                      </a:pPr>
                      <a:r>
                        <a:rPr lang="ru-RU" dirty="0">
                          <a:latin typeface="Times New Roman" panose="02020603050405020304" pitchFamily="18" charset="0"/>
                          <a:cs typeface="Times New Roman" panose="02020603050405020304" pitchFamily="18" charset="0"/>
                        </a:rPr>
                        <a:t>2026</a:t>
                      </a:r>
                      <a:r>
                        <a:rPr lang="ru-RU" baseline="0"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год, тыс.руб.</a:t>
                      </a: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ru-RU" dirty="0">
                        <a:latin typeface="Times New Roman" panose="02020603050405020304" pitchFamily="18" charset="0"/>
                        <a:cs typeface="Times New Roman" panose="02020603050405020304" pitchFamily="18" charset="0"/>
                      </a:endParaRPr>
                    </a:p>
                  </a:txBody>
                  <a:tcPr/>
                </a:tc>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dirty="0">
                          <a:latin typeface="Times New Roman" panose="02020603050405020304" pitchFamily="18" charset="0"/>
                          <a:cs typeface="Times New Roman" panose="02020603050405020304" pitchFamily="18" charset="0"/>
                        </a:rPr>
                        <a:t>Прогноз </a:t>
                      </a:r>
                    </a:p>
                    <a:p>
                      <a:pPr marL="0" marR="0" indent="0" algn="ctr" defTabSz="457200" rtl="0" eaLnBrk="1" fontAlgn="auto" latinLnBrk="0" hangingPunct="1">
                        <a:lnSpc>
                          <a:spcPct val="100000"/>
                        </a:lnSpc>
                        <a:spcBef>
                          <a:spcPts val="0"/>
                        </a:spcBef>
                        <a:spcAft>
                          <a:spcPts val="0"/>
                        </a:spcAft>
                        <a:buClrTx/>
                        <a:buSzTx/>
                        <a:buFontTx/>
                        <a:buNone/>
                        <a:tabLst/>
                        <a:defRPr/>
                      </a:pPr>
                      <a:r>
                        <a:rPr lang="ru-RU" dirty="0">
                          <a:latin typeface="Times New Roman" panose="02020603050405020304" pitchFamily="18" charset="0"/>
                          <a:cs typeface="Times New Roman" panose="02020603050405020304" pitchFamily="18" charset="0"/>
                        </a:rPr>
                        <a:t>2027</a:t>
                      </a:r>
                      <a:r>
                        <a:rPr lang="ru-RU" baseline="0"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год, тыс.руб.</a:t>
                      </a:r>
                    </a:p>
                  </a:txBody>
                  <a:tcPr/>
                </a:tc>
                <a:tc hMerge="1">
                  <a:txBody>
                    <a:bodyPr/>
                    <a:lstStyle/>
                    <a:p>
                      <a:endParaRPr lang="ru-RU"/>
                    </a:p>
                  </a:txBody>
                  <a:tcPr/>
                </a:tc>
                <a:extLst>
                  <a:ext uri="{0D108BD9-81ED-4DB2-BD59-A6C34878D82A}">
                    <a16:rowId xmlns:a16="http://schemas.microsoft.com/office/drawing/2014/main" val="10000"/>
                  </a:ext>
                </a:extLst>
              </a:tr>
              <a:tr h="1062851">
                <a:tc vMerge="1">
                  <a:txBody>
                    <a:bodyPr/>
                    <a:lstStyle/>
                    <a:p>
                      <a:endParaRPr lang="ru-RU"/>
                    </a:p>
                  </a:txBody>
                  <a:tcPr/>
                </a:tc>
                <a:tc>
                  <a:txBody>
                    <a:bodyPr/>
                    <a:lstStyle/>
                    <a:p>
                      <a:pPr algn="ctr"/>
                      <a:r>
                        <a:rPr lang="ru-RU" sz="1100" dirty="0">
                          <a:latin typeface="Times New Roman" panose="02020603050405020304" pitchFamily="18" charset="0"/>
                          <a:cs typeface="Times New Roman" panose="02020603050405020304" pitchFamily="18" charset="0"/>
                        </a:rPr>
                        <a:t>тыс.</a:t>
                      </a:r>
                    </a:p>
                    <a:p>
                      <a:pPr algn="ctr"/>
                      <a:r>
                        <a:rPr lang="ru-RU" sz="1100" dirty="0">
                          <a:latin typeface="Times New Roman" panose="02020603050405020304" pitchFamily="18" charset="0"/>
                          <a:cs typeface="Times New Roman" panose="02020603050405020304" pitchFamily="18" charset="0"/>
                        </a:rPr>
                        <a:t>руб.</a:t>
                      </a:r>
                    </a:p>
                  </a:txBody>
                  <a:tcPr/>
                </a:tc>
                <a:tc>
                  <a:txBody>
                    <a:bodyPr/>
                    <a:lstStyle/>
                    <a:p>
                      <a:pPr algn="ctr"/>
                      <a:r>
                        <a:rPr lang="ru-RU" sz="1100" dirty="0">
                          <a:latin typeface="Times New Roman" panose="02020603050405020304" pitchFamily="18" charset="0"/>
                          <a:cs typeface="Times New Roman" panose="02020603050405020304" pitchFamily="18" charset="0"/>
                        </a:rPr>
                        <a:t>кол-во</a:t>
                      </a:r>
                      <a:r>
                        <a:rPr lang="ru-RU" sz="1100" baseline="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чел., </a:t>
                      </a:r>
                      <a:r>
                        <a:rPr lang="ru-RU" sz="900" dirty="0">
                          <a:latin typeface="Times New Roman" panose="02020603050405020304" pitchFamily="18" charset="0"/>
                          <a:cs typeface="Times New Roman" panose="02020603050405020304" pitchFamily="18" charset="0"/>
                        </a:rPr>
                        <a:t>получивших соц.поддержку</a:t>
                      </a:r>
                    </a:p>
                  </a:txBody>
                  <a:tcPr/>
                </a:tc>
                <a:tc>
                  <a:txBody>
                    <a:bodyPr/>
                    <a:lstStyle/>
                    <a:p>
                      <a:pPr algn="ctr"/>
                      <a:r>
                        <a:rPr lang="ru-RU" sz="1100" dirty="0">
                          <a:latin typeface="Times New Roman" panose="02020603050405020304" pitchFamily="18" charset="0"/>
                          <a:cs typeface="Times New Roman" panose="02020603050405020304" pitchFamily="18" charset="0"/>
                        </a:rPr>
                        <a:t>тыс.</a:t>
                      </a:r>
                    </a:p>
                    <a:p>
                      <a:pPr algn="ctr"/>
                      <a:r>
                        <a:rPr lang="ru-RU" sz="1100" dirty="0">
                          <a:latin typeface="Times New Roman" panose="02020603050405020304" pitchFamily="18" charset="0"/>
                          <a:cs typeface="Times New Roman" panose="02020603050405020304" pitchFamily="18" charset="0"/>
                        </a:rPr>
                        <a:t>руб.</a:t>
                      </a:r>
                    </a:p>
                  </a:txBody>
                  <a:tcPr/>
                </a:tc>
                <a:tc>
                  <a:txBody>
                    <a:bodyPr/>
                    <a:lstStyle/>
                    <a:p>
                      <a:pPr algn="ctr"/>
                      <a:r>
                        <a:rPr lang="ru-RU" sz="1100" dirty="0">
                          <a:latin typeface="Times New Roman" panose="02020603050405020304" pitchFamily="18" charset="0"/>
                          <a:cs typeface="Times New Roman" panose="02020603050405020304" pitchFamily="18" charset="0"/>
                        </a:rPr>
                        <a:t>кол-во, чел.,</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9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получивших соц.поддер-жку</a:t>
                      </a:r>
                    </a:p>
                    <a:p>
                      <a:pPr algn="ctr"/>
                      <a:endParaRPr lang="ru-RU" sz="1100" dirty="0">
                        <a:latin typeface="Times New Roman" panose="02020603050405020304" pitchFamily="18" charset="0"/>
                        <a:cs typeface="Times New Roman" panose="02020603050405020304" pitchFamily="18" charset="0"/>
                      </a:endParaRPr>
                    </a:p>
                  </a:txBody>
                  <a:tcPr/>
                </a:tc>
                <a:tc>
                  <a:txBody>
                    <a:bodyPr/>
                    <a:lstStyle/>
                    <a:p>
                      <a:pPr algn="ctr"/>
                      <a:r>
                        <a:rPr lang="ru-RU" sz="1100" dirty="0">
                          <a:latin typeface="Times New Roman" panose="02020603050405020304" pitchFamily="18" charset="0"/>
                          <a:cs typeface="Times New Roman" panose="02020603050405020304" pitchFamily="18" charset="0"/>
                        </a:rPr>
                        <a:t>тыс.</a:t>
                      </a:r>
                    </a:p>
                    <a:p>
                      <a:pPr algn="ctr"/>
                      <a:r>
                        <a:rPr lang="ru-RU" sz="1100" dirty="0">
                          <a:latin typeface="Times New Roman" panose="02020603050405020304" pitchFamily="18" charset="0"/>
                          <a:cs typeface="Times New Roman" panose="02020603050405020304" pitchFamily="18" charset="0"/>
                        </a:rPr>
                        <a:t>руб.</a:t>
                      </a:r>
                    </a:p>
                  </a:txBody>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ru-RU" sz="1100" dirty="0">
                          <a:latin typeface="Times New Roman" panose="02020603050405020304" pitchFamily="18" charset="0"/>
                          <a:cs typeface="Times New Roman" panose="02020603050405020304" pitchFamily="18" charset="0"/>
                        </a:rPr>
                        <a:t>кол-во, чел.,</a:t>
                      </a:r>
                      <a:r>
                        <a:rPr kumimoji="0" lang="ru-RU" sz="11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9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получивших соц.поддер-</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9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жку</a:t>
                      </a:r>
                    </a:p>
                    <a:p>
                      <a:pPr algn="ctr"/>
                      <a:endParaRPr lang="ru-RU" sz="1100" dirty="0">
                        <a:latin typeface="Times New Roman" panose="02020603050405020304" pitchFamily="18" charset="0"/>
                        <a:cs typeface="Times New Roman" panose="02020603050405020304" pitchFamily="18" charset="0"/>
                      </a:endParaRPr>
                    </a:p>
                  </a:txBody>
                  <a:tcPr/>
                </a:tc>
                <a:tc>
                  <a:txBody>
                    <a:bodyPr/>
                    <a:lstStyle/>
                    <a:p>
                      <a:pPr algn="ctr"/>
                      <a:r>
                        <a:rPr lang="ru-RU" sz="1100" dirty="0">
                          <a:latin typeface="Times New Roman" panose="02020603050405020304" pitchFamily="18" charset="0"/>
                          <a:cs typeface="Times New Roman" panose="02020603050405020304" pitchFamily="18" charset="0"/>
                        </a:rPr>
                        <a:t>тыс.</a:t>
                      </a:r>
                    </a:p>
                    <a:p>
                      <a:pPr algn="ctr"/>
                      <a:r>
                        <a:rPr lang="ru-RU" sz="1100" dirty="0">
                          <a:latin typeface="Times New Roman" panose="02020603050405020304" pitchFamily="18" charset="0"/>
                          <a:cs typeface="Times New Roman" panose="02020603050405020304" pitchFamily="18" charset="0"/>
                        </a:rPr>
                        <a:t>руб.</a:t>
                      </a:r>
                    </a:p>
                  </a:txBody>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ru-RU" sz="1100" dirty="0">
                          <a:latin typeface="Times New Roman" panose="02020603050405020304" pitchFamily="18" charset="0"/>
                          <a:cs typeface="Times New Roman" panose="02020603050405020304" pitchFamily="18" charset="0"/>
                        </a:rPr>
                        <a:t>кол-во, чел.,</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9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получивших соц.поддер-</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9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жку</a:t>
                      </a:r>
                    </a:p>
                    <a:p>
                      <a:pPr algn="ctr"/>
                      <a:endParaRPr lang="ru-RU" sz="11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5"/>
                  </a:ext>
                </a:extLst>
              </a:tr>
              <a:tr h="390612">
                <a:tc>
                  <a:txBody>
                    <a:bodyPr/>
                    <a:lstStyle/>
                    <a:p>
                      <a:r>
                        <a:rPr lang="ru-RU" sz="1200" dirty="0">
                          <a:latin typeface="Times New Roman" panose="02020603050405020304" pitchFamily="18" charset="0"/>
                          <a:cs typeface="Times New Roman" panose="02020603050405020304" pitchFamily="18" charset="0"/>
                        </a:rPr>
                        <a:t>Оказание мер социальной поддержки реабилитированным лицам</a:t>
                      </a:r>
                    </a:p>
                  </a:txBody>
                  <a:tcP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117,6</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8</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133,0</a:t>
                      </a:r>
                    </a:p>
                  </a:txBody>
                  <a:tcPr anchor="ctr"/>
                </a:tc>
                <a:tc>
                  <a:txBody>
                    <a:bodyPr/>
                    <a:lstStyle/>
                    <a:p>
                      <a:pPr algn="ctr"/>
                      <a:r>
                        <a:rPr lang="ru-RU" sz="1400" dirty="0"/>
                        <a:t>8</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122,4</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8</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122,4</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8</a:t>
                      </a:r>
                    </a:p>
                  </a:txBody>
                  <a:tcPr anchor="ctr"/>
                </a:tc>
                <a:extLst>
                  <a:ext uri="{0D108BD9-81ED-4DB2-BD59-A6C34878D82A}">
                    <a16:rowId xmlns:a16="http://schemas.microsoft.com/office/drawing/2014/main" val="10001"/>
                  </a:ext>
                </a:extLst>
              </a:tr>
              <a:tr h="483114">
                <a:tc>
                  <a:txBody>
                    <a:bodyPr/>
                    <a:lstStyle/>
                    <a:p>
                      <a:r>
                        <a:rPr lang="ru-RU" sz="1200" dirty="0">
                          <a:latin typeface="Times New Roman" panose="02020603050405020304" pitchFamily="18" charset="0"/>
                          <a:cs typeface="Times New Roman" panose="02020603050405020304" pitchFamily="18" charset="0"/>
                        </a:rPr>
                        <a:t>Оказание</a:t>
                      </a:r>
                      <a:r>
                        <a:rPr lang="ru-RU" sz="1200" baseline="0" dirty="0">
                          <a:latin typeface="Times New Roman" panose="02020603050405020304" pitchFamily="18" charset="0"/>
                          <a:cs typeface="Times New Roman" panose="02020603050405020304" pitchFamily="18" charset="0"/>
                        </a:rPr>
                        <a:t> мер социальной поддержки лицам, удостоенных почетного звания Дмитриевского района Курской области</a:t>
                      </a:r>
                      <a:endParaRPr lang="ru-RU" sz="1200" dirty="0">
                        <a:latin typeface="Times New Roman" panose="02020603050405020304" pitchFamily="18" charset="0"/>
                        <a:cs typeface="Times New Roman" panose="02020603050405020304" pitchFamily="18" charset="0"/>
                      </a:endParaRPr>
                    </a:p>
                  </a:txBody>
                  <a:tcP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76,8</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8                             </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77,0</a:t>
                      </a:r>
                    </a:p>
                  </a:txBody>
                  <a:tcPr anchor="ctr"/>
                </a:tc>
                <a:tc>
                  <a:txBody>
                    <a:bodyPr/>
                    <a:lstStyle/>
                    <a:p>
                      <a:pPr algn="ctr"/>
                      <a:r>
                        <a:rPr lang="ru-RU" sz="1400" dirty="0">
                          <a:solidFill>
                            <a:schemeClr val="tx1"/>
                          </a:solidFill>
                        </a:rPr>
                        <a:t>9</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77,0</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9</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77,0</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9</a:t>
                      </a:r>
                    </a:p>
                  </a:txBody>
                  <a:tcPr anchor="ctr"/>
                </a:tc>
                <a:extLst>
                  <a:ext uri="{0D108BD9-81ED-4DB2-BD59-A6C34878D82A}">
                    <a16:rowId xmlns:a16="http://schemas.microsoft.com/office/drawing/2014/main" val="10002"/>
                  </a:ext>
                </a:extLst>
              </a:tr>
              <a:tr h="483114">
                <a:tc>
                  <a:txBody>
                    <a:bodyPr/>
                    <a:lstStyle/>
                    <a:p>
                      <a:r>
                        <a:rPr lang="ru-RU" sz="1200" dirty="0">
                          <a:latin typeface="Times New Roman" panose="02020603050405020304" pitchFamily="18" charset="0"/>
                          <a:cs typeface="Times New Roman" panose="02020603050405020304" pitchFamily="18" charset="0"/>
                        </a:rPr>
                        <a:t>Предоставление социальной поддержки отдельным категориям граждан по обеспечению продовольственными</a:t>
                      </a:r>
                      <a:r>
                        <a:rPr lang="ru-RU" sz="1200" baseline="0" dirty="0">
                          <a:latin typeface="Times New Roman" panose="02020603050405020304" pitchFamily="18" charset="0"/>
                          <a:cs typeface="Times New Roman" panose="02020603050405020304" pitchFamily="18" charset="0"/>
                        </a:rPr>
                        <a:t> товарами</a:t>
                      </a:r>
                      <a:endParaRPr lang="ru-RU" sz="1200" dirty="0">
                        <a:latin typeface="Times New Roman" panose="02020603050405020304" pitchFamily="18" charset="0"/>
                        <a:cs typeface="Times New Roman" panose="02020603050405020304" pitchFamily="18" charset="0"/>
                      </a:endParaRPr>
                    </a:p>
                  </a:txBody>
                  <a:tcPr/>
                </a:tc>
                <a:tc>
                  <a:txBody>
                    <a:bodyPr/>
                    <a:lstStyle/>
                    <a:p>
                      <a:pPr algn="ctr"/>
                      <a:r>
                        <a:rPr lang="ru-RU" sz="1400" kern="1200" dirty="0">
                          <a:solidFill>
                            <a:schemeClr val="tx1"/>
                          </a:solidFill>
                          <a:effectLst/>
                          <a:latin typeface="Times New Roman" panose="02020603050405020304" pitchFamily="18" charset="0"/>
                          <a:ea typeface="+mn-ea"/>
                          <a:cs typeface="Times New Roman" panose="02020603050405020304" pitchFamily="18" charset="0"/>
                        </a:rPr>
                        <a:t>256</a:t>
                      </a:r>
                      <a:endParaRPr lang="ru-RU" sz="1400" dirty="0">
                        <a:solidFill>
                          <a:schemeClr val="tx1"/>
                        </a:solidFill>
                        <a:latin typeface="Times New Roman" panose="02020603050405020304" pitchFamily="18" charset="0"/>
                        <a:cs typeface="Times New Roman" panose="02020603050405020304" pitchFamily="18" charset="0"/>
                      </a:endParaRP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29</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267,2</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30</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267,2</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30</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267,2</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30</a:t>
                      </a:r>
                    </a:p>
                  </a:txBody>
                  <a:tcPr anchor="ctr"/>
                </a:tc>
                <a:extLst>
                  <a:ext uri="{0D108BD9-81ED-4DB2-BD59-A6C34878D82A}">
                    <a16:rowId xmlns:a16="http://schemas.microsoft.com/office/drawing/2014/main" val="10003"/>
                  </a:ext>
                </a:extLst>
              </a:tr>
              <a:tr h="869605">
                <a:tc>
                  <a:txBody>
                    <a:bodyPr/>
                    <a:lstStyle/>
                    <a:p>
                      <a:r>
                        <a:rPr lang="ru-RU" sz="1200" dirty="0">
                          <a:latin typeface="Times New Roman" panose="02020603050405020304" pitchFamily="18" charset="0"/>
                          <a:cs typeface="Times New Roman" panose="02020603050405020304" pitchFamily="18" charset="0"/>
                        </a:rPr>
                        <a:t>Предоставление жилых помещений детям-сиротам</a:t>
                      </a:r>
                      <a:r>
                        <a:rPr lang="ru-RU" sz="1200" baseline="0" dirty="0">
                          <a:latin typeface="Times New Roman" panose="02020603050405020304" pitchFamily="18" charset="0"/>
                          <a:cs typeface="Times New Roman" panose="02020603050405020304" pitchFamily="18" charset="0"/>
                        </a:rPr>
                        <a:t> и детям, оставшихся без попечения родителей,  лицам из их числа по договорам найма специализированных жилых помещений за счет средств областного бюджета</a:t>
                      </a:r>
                      <a:endParaRPr lang="ru-RU" sz="1200" dirty="0">
                        <a:latin typeface="Times New Roman" panose="02020603050405020304" pitchFamily="18" charset="0"/>
                        <a:cs typeface="Times New Roman" panose="02020603050405020304" pitchFamily="18" charset="0"/>
                      </a:endParaRPr>
                    </a:p>
                  </a:txBody>
                  <a:tcP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11 097,2</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4</a:t>
                      </a:r>
                    </a:p>
                  </a:txBody>
                  <a:tcPr anchor="ct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3 324,3</a:t>
                      </a:r>
                    </a:p>
                  </a:txBody>
                  <a:tcPr anchor="ctr"/>
                </a:tc>
                <a:tc>
                  <a:txBody>
                    <a:bodyPr/>
                    <a:lstStyle/>
                    <a:p>
                      <a:pPr algn="ctr"/>
                      <a:r>
                        <a:rPr lang="ru-RU" sz="1400" dirty="0"/>
                        <a:t>1</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extLst>
                  <a:ext uri="{0D108BD9-81ED-4DB2-BD59-A6C34878D82A}">
                    <a16:rowId xmlns:a16="http://schemas.microsoft.com/office/drawing/2014/main" val="10004"/>
                  </a:ext>
                </a:extLst>
              </a:tr>
              <a:tr h="322076">
                <a:tc>
                  <a:txBody>
                    <a:bodyPr/>
                    <a:lstStyle/>
                    <a:p>
                      <a:r>
                        <a:rPr lang="ru-RU" sz="1200" dirty="0">
                          <a:latin typeface="Times New Roman" panose="02020603050405020304" pitchFamily="18" charset="0"/>
                          <a:cs typeface="Times New Roman" panose="02020603050405020304" pitchFamily="18" charset="0"/>
                        </a:rPr>
                        <a:t>Иные выплаты</a:t>
                      </a:r>
                      <a:r>
                        <a:rPr lang="ru-RU" sz="1200" baseline="0" dirty="0">
                          <a:latin typeface="Times New Roman" panose="02020603050405020304" pitchFamily="18" charset="0"/>
                          <a:cs typeface="Times New Roman" panose="02020603050405020304" pitchFamily="18" charset="0"/>
                        </a:rPr>
                        <a:t> населению</a:t>
                      </a:r>
                      <a:endParaRPr lang="ru-RU" sz="1200" dirty="0">
                        <a:latin typeface="Times New Roman" panose="02020603050405020304" pitchFamily="18" charset="0"/>
                        <a:cs typeface="Times New Roman" panose="02020603050405020304" pitchFamily="18" charset="0"/>
                      </a:endParaRPr>
                    </a:p>
                  </a:txBody>
                  <a:tcP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3848,4</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6</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4733,</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6</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4733,0</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6</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4 733,0</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6</a:t>
                      </a:r>
                    </a:p>
                  </a:txBody>
                  <a:tcPr anchor="ctr"/>
                </a:tc>
                <a:extLst>
                  <a:ext uri="{0D108BD9-81ED-4DB2-BD59-A6C34878D82A}">
                    <a16:rowId xmlns:a16="http://schemas.microsoft.com/office/drawing/2014/main" val="10008"/>
                  </a:ext>
                </a:extLst>
              </a:tr>
            </a:tbl>
          </a:graphicData>
        </a:graphic>
      </p:graphicFrame>
      <p:graphicFrame>
        <p:nvGraphicFramePr>
          <p:cNvPr id="3" name="Таблица 2"/>
          <p:cNvGraphicFramePr>
            <a:graphicFrameLocks noGrp="1"/>
          </p:cNvGraphicFramePr>
          <p:nvPr>
            <p:extLst>
              <p:ext uri="{D42A27DB-BD31-4B8C-83A1-F6EECF244321}">
                <p14:modId xmlns:p14="http://schemas.microsoft.com/office/powerpoint/2010/main" val="3343828928"/>
              </p:ext>
            </p:extLst>
          </p:nvPr>
        </p:nvGraphicFramePr>
        <p:xfrm>
          <a:off x="254975" y="6008914"/>
          <a:ext cx="11561884" cy="489858"/>
        </p:xfrm>
        <a:graphic>
          <a:graphicData uri="http://schemas.openxmlformats.org/drawingml/2006/table">
            <a:tbl>
              <a:tblPr firstRow="1" bandRow="1">
                <a:tableStyleId>{5C22544A-7EE6-4342-B048-85BDC9FD1C3A}</a:tableStyleId>
              </a:tblPr>
              <a:tblGrid>
                <a:gridCol w="4703884">
                  <a:extLst>
                    <a:ext uri="{9D8B030D-6E8A-4147-A177-3AD203B41FA5}">
                      <a16:colId xmlns:a16="http://schemas.microsoft.com/office/drawing/2014/main" val="20000"/>
                    </a:ext>
                  </a:extLst>
                </a:gridCol>
                <a:gridCol w="1776048">
                  <a:extLst>
                    <a:ext uri="{9D8B030D-6E8A-4147-A177-3AD203B41FA5}">
                      <a16:colId xmlns:a16="http://schemas.microsoft.com/office/drawing/2014/main" val="20001"/>
                    </a:ext>
                  </a:extLst>
                </a:gridCol>
                <a:gridCol w="1688122">
                  <a:extLst>
                    <a:ext uri="{9D8B030D-6E8A-4147-A177-3AD203B41FA5}">
                      <a16:colId xmlns:a16="http://schemas.microsoft.com/office/drawing/2014/main" val="20002"/>
                    </a:ext>
                  </a:extLst>
                </a:gridCol>
                <a:gridCol w="1733342">
                  <a:extLst>
                    <a:ext uri="{9D8B030D-6E8A-4147-A177-3AD203B41FA5}">
                      <a16:colId xmlns:a16="http://schemas.microsoft.com/office/drawing/2014/main" val="20003"/>
                    </a:ext>
                  </a:extLst>
                </a:gridCol>
                <a:gridCol w="1660488">
                  <a:extLst>
                    <a:ext uri="{9D8B030D-6E8A-4147-A177-3AD203B41FA5}">
                      <a16:colId xmlns:a16="http://schemas.microsoft.com/office/drawing/2014/main" val="20004"/>
                    </a:ext>
                  </a:extLst>
                </a:gridCol>
              </a:tblGrid>
              <a:tr h="48985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u-RU" sz="1200" kern="1200" dirty="0">
                          <a:solidFill>
                            <a:schemeClr val="dk1"/>
                          </a:solidFill>
                          <a:latin typeface="Times New Roman" panose="02020603050405020304" pitchFamily="18" charset="0"/>
                          <a:ea typeface="+mn-ea"/>
                          <a:cs typeface="Times New Roman" panose="02020603050405020304" pitchFamily="18" charset="0"/>
                        </a:rPr>
                        <a:t>ВСЕГО расходы на социальную политику</a:t>
                      </a:r>
                      <a:endParaRPr lang="ru-RU" sz="1200" b="1" i="1" kern="1200" dirty="0">
                        <a:solidFill>
                          <a:schemeClr val="dk1"/>
                        </a:solidFill>
                        <a:latin typeface="Times New Roman" panose="02020603050405020304" pitchFamily="18" charset="0"/>
                        <a:ea typeface="+mn-ea"/>
                        <a:cs typeface="Times New Roman" panose="02020603050405020304" pitchFamily="18" charset="0"/>
                      </a:endParaRPr>
                    </a:p>
                    <a:p>
                      <a:endParaRPr lang="ru-RU" sz="1200" dirty="0">
                        <a:latin typeface="Times New Roman" panose="02020603050405020304" pitchFamily="18" charset="0"/>
                        <a:cs typeface="Times New Roman" panose="02020603050405020304" pitchFamily="18" charset="0"/>
                      </a:endParaRPr>
                    </a:p>
                  </a:txBody>
                  <a:tcPr>
                    <a:solidFill>
                      <a:srgbClr val="7089A9"/>
                    </a:solidFill>
                  </a:tcPr>
                </a:tc>
                <a:tc>
                  <a:txBody>
                    <a:bodyPr/>
                    <a:lstStyle/>
                    <a:p>
                      <a:pPr algn="ctr"/>
                      <a:r>
                        <a:rPr lang="ru-RU" b="1" dirty="0">
                          <a:solidFill>
                            <a:schemeClr val="tx1"/>
                          </a:solidFill>
                          <a:latin typeface="Times New Roman" panose="02020603050405020304" pitchFamily="18" charset="0"/>
                          <a:cs typeface="Times New Roman" panose="02020603050405020304" pitchFamily="18" charset="0"/>
                        </a:rPr>
                        <a:t>33 600,1</a:t>
                      </a:r>
                    </a:p>
                  </a:txBody>
                  <a:tcPr anchor="ctr">
                    <a:solidFill>
                      <a:srgbClr val="7089A9"/>
                    </a:solidFill>
                  </a:tcPr>
                </a:tc>
                <a:tc>
                  <a:txBody>
                    <a:bodyPr/>
                    <a:lstStyle/>
                    <a:p>
                      <a:pPr algn="ctr"/>
                      <a:r>
                        <a:rPr lang="ru-RU" b="1" dirty="0">
                          <a:solidFill>
                            <a:schemeClr val="tx1"/>
                          </a:solidFill>
                          <a:latin typeface="Times New Roman" panose="02020603050405020304" pitchFamily="18" charset="0"/>
                          <a:cs typeface="Times New Roman" panose="02020603050405020304" pitchFamily="18" charset="0"/>
                        </a:rPr>
                        <a:t>24 629,9</a:t>
                      </a:r>
                    </a:p>
                  </a:txBody>
                  <a:tcPr anchor="ctr">
                    <a:solidFill>
                      <a:srgbClr val="7089A9"/>
                    </a:solidFill>
                  </a:tcPr>
                </a:tc>
                <a:tc>
                  <a:txBody>
                    <a:bodyPr/>
                    <a:lstStyle/>
                    <a:p>
                      <a:pPr algn="ctr"/>
                      <a:r>
                        <a:rPr lang="ru-RU" b="1" dirty="0">
                          <a:solidFill>
                            <a:schemeClr val="tx1"/>
                          </a:solidFill>
                          <a:latin typeface="Times New Roman" panose="02020603050405020304" pitchFamily="18" charset="0"/>
                          <a:cs typeface="Times New Roman" panose="02020603050405020304" pitchFamily="18" charset="0"/>
                        </a:rPr>
                        <a:t>20 795,0</a:t>
                      </a:r>
                    </a:p>
                  </a:txBody>
                  <a:tcPr anchor="ctr">
                    <a:solidFill>
                      <a:srgbClr val="7089A9"/>
                    </a:solidFill>
                  </a:tcPr>
                </a:tc>
                <a:tc>
                  <a:txBody>
                    <a:bodyPr/>
                    <a:lstStyle/>
                    <a:p>
                      <a:pPr algn="ctr"/>
                      <a:r>
                        <a:rPr lang="ru-RU" b="1" dirty="0">
                          <a:solidFill>
                            <a:schemeClr val="tx1"/>
                          </a:solidFill>
                          <a:latin typeface="Times New Roman" panose="02020603050405020304" pitchFamily="18" charset="0"/>
                          <a:cs typeface="Times New Roman" panose="02020603050405020304" pitchFamily="18" charset="0"/>
                        </a:rPr>
                        <a:t>22 795,0</a:t>
                      </a:r>
                    </a:p>
                  </a:txBody>
                  <a:tcPr anchor="ctr">
                    <a:solidFill>
                      <a:srgbClr val="7089A9"/>
                    </a:solidFill>
                  </a:tcPr>
                </a:tc>
                <a:extLst>
                  <a:ext uri="{0D108BD9-81ED-4DB2-BD59-A6C34878D82A}">
                    <a16:rowId xmlns:a16="http://schemas.microsoft.com/office/drawing/2014/main" val="10000"/>
                  </a:ext>
                </a:extLst>
              </a:tr>
            </a:tbl>
          </a:graphicData>
        </a:graphic>
      </p:graphicFrame>
      <p:sp>
        <p:nvSpPr>
          <p:cNvPr id="5" name="Прямоугольник 4"/>
          <p:cNvSpPr/>
          <p:nvPr/>
        </p:nvSpPr>
        <p:spPr>
          <a:xfrm>
            <a:off x="923193" y="134035"/>
            <a:ext cx="10339754" cy="830997"/>
          </a:xfrm>
          <a:prstGeom prst="rect">
            <a:avLst/>
          </a:prstGeom>
        </p:spPr>
        <p:txBody>
          <a:bodyPr wrap="square">
            <a:spAutoFit/>
          </a:bodyPr>
          <a:lstStyle/>
          <a:p>
            <a:pPr algn="ctr"/>
            <a:r>
              <a:rPr lang="ru-RU" sz="2400" b="1" dirty="0">
                <a:latin typeface="Times New Roman" panose="02020603050405020304" pitchFamily="18" charset="0"/>
                <a:cs typeface="Times New Roman" panose="02020603050405020304" pitchFamily="18" charset="0"/>
              </a:rPr>
              <a:t>Меры социальной поддержки отдельным категориям </a:t>
            </a:r>
          </a:p>
          <a:p>
            <a:pPr algn="ctr"/>
            <a:r>
              <a:rPr lang="ru-RU" sz="2400" b="1" dirty="0">
                <a:latin typeface="Times New Roman" panose="02020603050405020304" pitchFamily="18" charset="0"/>
                <a:cs typeface="Times New Roman" panose="02020603050405020304" pitchFamily="18" charset="0"/>
              </a:rPr>
              <a:t> граждан Дмитриевского района (2)</a:t>
            </a:r>
          </a:p>
        </p:txBody>
      </p:sp>
      <p:sp>
        <p:nvSpPr>
          <p:cNvPr id="4" name="Номер слайда 3"/>
          <p:cNvSpPr>
            <a:spLocks noGrp="1"/>
          </p:cNvSpPr>
          <p:nvPr>
            <p:ph type="sldNum" sz="quarter" idx="12"/>
          </p:nvPr>
        </p:nvSpPr>
        <p:spPr>
          <a:xfrm>
            <a:off x="0" y="6474827"/>
            <a:ext cx="1052887" cy="276999"/>
          </a:xfrm>
        </p:spPr>
        <p:txBody>
          <a:bodyPr/>
          <a:lstStyle/>
          <a:p>
            <a:fld id="{70513BE8-C78F-45D0-83F1-20C75CE82E68}" type="slidenum">
              <a:rPr lang="ru-RU" smtClean="0"/>
              <a:t>53</a:t>
            </a:fld>
            <a:endParaRPr lang="ru-RU" dirty="0"/>
          </a:p>
        </p:txBody>
      </p:sp>
    </p:spTree>
    <p:extLst>
      <p:ext uri="{BB962C8B-B14F-4D97-AF65-F5344CB8AC3E}">
        <p14:creationId xmlns:p14="http://schemas.microsoft.com/office/powerpoint/2010/main" val="369650953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04184" y="4090690"/>
            <a:ext cx="4625624" cy="259746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47085" y="932892"/>
            <a:ext cx="4273130" cy="3204848"/>
          </a:xfrm>
          <a:prstGeom prst="rect">
            <a:avLst/>
          </a:prstGeom>
          <a:ln>
            <a:noFill/>
          </a:ln>
          <a:effectLst>
            <a:softEdge rad="112500"/>
          </a:effectLst>
        </p:spPr>
      </p:pic>
      <p:sp>
        <p:nvSpPr>
          <p:cNvPr id="2" name="Прямоугольник 1"/>
          <p:cNvSpPr/>
          <p:nvPr/>
        </p:nvSpPr>
        <p:spPr>
          <a:xfrm>
            <a:off x="290147" y="1079985"/>
            <a:ext cx="6453553" cy="5847755"/>
          </a:xfrm>
          <a:prstGeom prst="rect">
            <a:avLst/>
          </a:prstGeom>
        </p:spPr>
        <p:txBody>
          <a:bodyPr wrap="square">
            <a:spAutoFit/>
          </a:bodyPr>
          <a:lstStyle/>
          <a:p>
            <a:r>
              <a:rPr lang="ru-RU" sz="2000" dirty="0">
                <a:latin typeface="Times New Roman" panose="02020603050405020304" pitchFamily="18" charset="0"/>
                <a:cs typeface="Times New Roman" panose="02020603050405020304" pitchFamily="18" charset="0"/>
              </a:rPr>
              <a:t>В проекте бюджета предусмотрено выделение средств на реализацию мероприятий в сумме:</a:t>
            </a:r>
          </a:p>
          <a:p>
            <a:endParaRPr lang="ru-RU" sz="2000" dirty="0"/>
          </a:p>
          <a:p>
            <a:pPr algn="ctr"/>
            <a:r>
              <a:rPr lang="ru-RU" sz="2000" b="1" dirty="0">
                <a:latin typeface="Times New Roman" panose="02020603050405020304" pitchFamily="18" charset="0"/>
                <a:cs typeface="Times New Roman" panose="02020603050405020304" pitchFamily="18" charset="0"/>
              </a:rPr>
              <a:t>2024 г.- 261 998 руб.</a:t>
            </a:r>
          </a:p>
          <a:p>
            <a:pPr algn="ctr"/>
            <a:r>
              <a:rPr lang="ru-RU" sz="2000" b="1" dirty="0">
                <a:latin typeface="Times New Roman" panose="02020603050405020304" pitchFamily="18" charset="0"/>
                <a:cs typeface="Times New Roman" panose="02020603050405020304" pitchFamily="18" charset="0"/>
              </a:rPr>
              <a:t>2025 г.-100 000 руб. </a:t>
            </a:r>
          </a:p>
          <a:p>
            <a:pPr algn="ctr"/>
            <a:r>
              <a:rPr lang="ru-RU" sz="2000" b="1" dirty="0">
                <a:latin typeface="Times New Roman" panose="02020603050405020304" pitchFamily="18" charset="0"/>
                <a:cs typeface="Times New Roman" panose="02020603050405020304" pitchFamily="18" charset="0"/>
              </a:rPr>
              <a:t>2026 г.-100 000 руб.</a:t>
            </a:r>
          </a:p>
          <a:p>
            <a:pPr algn="ctr"/>
            <a:r>
              <a:rPr lang="ru-RU" sz="2000" b="1" dirty="0">
                <a:latin typeface="Times New Roman" panose="02020603050405020304" pitchFamily="18" charset="0"/>
                <a:cs typeface="Times New Roman" panose="02020603050405020304" pitchFamily="18" charset="0"/>
              </a:rPr>
              <a:t>2027 г.-100 000 руб.</a:t>
            </a:r>
          </a:p>
          <a:p>
            <a:endParaRPr lang="ru-RU" sz="2000" dirty="0"/>
          </a:p>
          <a:p>
            <a:r>
              <a:rPr lang="ru-RU" sz="2000" b="1" dirty="0">
                <a:latin typeface="Times New Roman" panose="02020603050405020304" pitchFamily="18" charset="0"/>
                <a:cs typeface="Times New Roman" panose="02020603050405020304" pitchFamily="18" charset="0"/>
              </a:rPr>
              <a:t>Задачи</a:t>
            </a:r>
            <a:r>
              <a:rPr lang="ru-RU" sz="2000" dirty="0">
                <a:latin typeface="Times New Roman" panose="02020603050405020304" pitchFamily="18" charset="0"/>
                <a:cs typeface="Times New Roman" panose="02020603050405020304" pitchFamily="18" charset="0"/>
              </a:rPr>
              <a:t> – повышение мотивации граждан к регулярным занятиям физической культурой и спортом и ведению здорового образа жизни.</a:t>
            </a:r>
          </a:p>
          <a:p>
            <a:r>
              <a:rPr lang="ru-RU" sz="2000" dirty="0">
                <a:latin typeface="Times New Roman" panose="02020603050405020304" pitchFamily="18" charset="0"/>
                <a:cs typeface="Times New Roman" panose="02020603050405020304" pitchFamily="18" charset="0"/>
              </a:rPr>
              <a:t> </a:t>
            </a:r>
          </a:p>
          <a:p>
            <a:endParaRPr lang="ru-RU" sz="2000" dirty="0">
              <a:latin typeface="Times New Roman" panose="02020603050405020304" pitchFamily="18" charset="0"/>
              <a:cs typeface="Times New Roman" panose="02020603050405020304" pitchFamily="18" charset="0"/>
            </a:endParaRPr>
          </a:p>
          <a:p>
            <a:r>
              <a:rPr lang="ru-RU" sz="2000" b="1" dirty="0">
                <a:latin typeface="Times New Roman" panose="02020603050405020304" pitchFamily="18" charset="0"/>
                <a:cs typeface="Times New Roman" panose="02020603050405020304" pitchFamily="18" charset="0"/>
              </a:rPr>
              <a:t>Цель</a:t>
            </a:r>
            <a:r>
              <a:rPr lang="ru-RU" sz="2000" dirty="0">
                <a:latin typeface="Times New Roman" panose="02020603050405020304" pitchFamily="18" charset="0"/>
                <a:cs typeface="Times New Roman" panose="02020603050405020304" pitchFamily="18" charset="0"/>
              </a:rPr>
              <a:t> – создание условий, обеспечивающих гражданам возможность систематически заниматься физической культурой и спортом.</a:t>
            </a:r>
          </a:p>
          <a:p>
            <a:endParaRPr lang="ru-RU" dirty="0"/>
          </a:p>
          <a:p>
            <a:endParaRPr lang="ru-RU" dirty="0"/>
          </a:p>
          <a:p>
            <a:endParaRPr lang="ru-RU" dirty="0"/>
          </a:p>
        </p:txBody>
      </p:sp>
      <p:pic>
        <p:nvPicPr>
          <p:cNvPr id="3" name="Рисунок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64065" y="1656006"/>
            <a:ext cx="1711569" cy="1711569"/>
          </a:xfrm>
          <a:prstGeom prst="rect">
            <a:avLst/>
          </a:prstGeom>
        </p:spPr>
      </p:pic>
      <p:sp>
        <p:nvSpPr>
          <p:cNvPr id="6" name="Прямоугольник 5"/>
          <p:cNvSpPr/>
          <p:nvPr/>
        </p:nvSpPr>
        <p:spPr>
          <a:xfrm>
            <a:off x="1321533" y="47953"/>
            <a:ext cx="9009428" cy="1200329"/>
          </a:xfrm>
          <a:prstGeom prst="rect">
            <a:avLst/>
          </a:prstGeom>
        </p:spPr>
        <p:txBody>
          <a:bodyPr wrap="square">
            <a:spAutoFit/>
          </a:bodyPr>
          <a:lstStyle/>
          <a:p>
            <a:pPr algn="ctr"/>
            <a:r>
              <a:rPr lang="ru-RU" sz="2400" b="1" dirty="0">
                <a:latin typeface="Times New Roman" panose="02020603050405020304" pitchFamily="18" charset="0"/>
                <a:cs typeface="Times New Roman" panose="02020603050405020304" pitchFamily="18" charset="0"/>
              </a:rPr>
              <a:t>Развитие физической культуры и спорта на территории </a:t>
            </a:r>
          </a:p>
          <a:p>
            <a:pPr algn="ctr"/>
            <a:r>
              <a:rPr lang="ru-RU" sz="2400" b="1" dirty="0">
                <a:latin typeface="Times New Roman" panose="02020603050405020304" pitchFamily="18" charset="0"/>
                <a:cs typeface="Times New Roman" panose="02020603050405020304" pitchFamily="18" charset="0"/>
              </a:rPr>
              <a:t>муниципального образования «Дмитриевский муниципальный район»</a:t>
            </a:r>
          </a:p>
        </p:txBody>
      </p:sp>
      <p:sp>
        <p:nvSpPr>
          <p:cNvPr id="8" name="Номер слайда 7"/>
          <p:cNvSpPr>
            <a:spLocks noGrp="1"/>
          </p:cNvSpPr>
          <p:nvPr>
            <p:ph type="sldNum" sz="quarter" idx="12"/>
          </p:nvPr>
        </p:nvSpPr>
        <p:spPr>
          <a:xfrm>
            <a:off x="0" y="6411157"/>
            <a:ext cx="1052887" cy="276999"/>
          </a:xfrm>
        </p:spPr>
        <p:txBody>
          <a:bodyPr/>
          <a:lstStyle/>
          <a:p>
            <a:fld id="{70513BE8-C78F-45D0-83F1-20C75CE82E68}" type="slidenum">
              <a:rPr lang="ru-RU" smtClean="0"/>
              <a:t>54</a:t>
            </a:fld>
            <a:endParaRPr lang="ru-RU" dirty="0"/>
          </a:p>
        </p:txBody>
      </p:sp>
    </p:spTree>
    <p:extLst>
      <p:ext uri="{BB962C8B-B14F-4D97-AF65-F5344CB8AC3E}">
        <p14:creationId xmlns:p14="http://schemas.microsoft.com/office/powerpoint/2010/main" val="119076015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73912" y="3868870"/>
            <a:ext cx="5018088" cy="2909488"/>
          </a:xfrm>
          <a:prstGeom prst="rect">
            <a:avLst/>
          </a:prstGeom>
          <a:ln>
            <a:noFill/>
          </a:ln>
          <a:effectLst>
            <a:softEdge rad="112500"/>
          </a:effectLst>
        </p:spPr>
      </p:pic>
      <p:sp>
        <p:nvSpPr>
          <p:cNvPr id="3" name="Прямоугольник 2"/>
          <p:cNvSpPr/>
          <p:nvPr/>
        </p:nvSpPr>
        <p:spPr>
          <a:xfrm>
            <a:off x="314114" y="1113785"/>
            <a:ext cx="7730847" cy="5078313"/>
          </a:xfrm>
          <a:prstGeom prst="rect">
            <a:avLst/>
          </a:prstGeom>
        </p:spPr>
        <p:txBody>
          <a:bodyPr wrap="square">
            <a:spAutoFit/>
          </a:bodyPr>
          <a:lstStyle/>
          <a:p>
            <a:r>
              <a:rPr lang="ru-RU" dirty="0">
                <a:latin typeface="Times New Roman" pitchFamily="18" charset="0"/>
                <a:cs typeface="Times New Roman" pitchFamily="18" charset="0"/>
              </a:rPr>
              <a:t>  Всего бюджетные ассигнования на 3 года составят – </a:t>
            </a:r>
            <a:r>
              <a:rPr lang="ru-RU" b="1" dirty="0">
                <a:latin typeface="Times New Roman" pitchFamily="18" charset="0"/>
                <a:cs typeface="Times New Roman" pitchFamily="18" charset="0"/>
              </a:rPr>
              <a:t>56 457 769 </a:t>
            </a:r>
            <a:r>
              <a:rPr lang="ru-RU" dirty="0">
                <a:latin typeface="Times New Roman" pitchFamily="18" charset="0"/>
                <a:cs typeface="Times New Roman" pitchFamily="18" charset="0"/>
              </a:rPr>
              <a:t>рублей, в том числе на </a:t>
            </a:r>
          </a:p>
          <a:p>
            <a:r>
              <a:rPr lang="ru-RU" dirty="0">
                <a:latin typeface="Times New Roman" pitchFamily="18" charset="0"/>
                <a:cs typeface="Times New Roman" pitchFamily="18" charset="0"/>
              </a:rPr>
              <a:t>2025 год- </a:t>
            </a:r>
            <a:r>
              <a:rPr lang="ru-RU" b="1" dirty="0">
                <a:latin typeface="Times New Roman" pitchFamily="18" charset="0"/>
                <a:cs typeface="Times New Roman" pitchFamily="18" charset="0"/>
              </a:rPr>
              <a:t>17 180 573 </a:t>
            </a:r>
            <a:r>
              <a:rPr lang="ru-RU" dirty="0">
                <a:latin typeface="Times New Roman" pitchFamily="18" charset="0"/>
                <a:cs typeface="Times New Roman" pitchFamily="18" charset="0"/>
              </a:rPr>
              <a:t>рублей</a:t>
            </a:r>
          </a:p>
          <a:p>
            <a:r>
              <a:rPr lang="ru-RU" dirty="0">
                <a:latin typeface="Times New Roman" pitchFamily="18" charset="0"/>
                <a:cs typeface="Times New Roman" pitchFamily="18" charset="0"/>
              </a:rPr>
              <a:t>2026 год- </a:t>
            </a:r>
            <a:r>
              <a:rPr lang="ru-RU" b="1" dirty="0">
                <a:latin typeface="Times New Roman" pitchFamily="18" charset="0"/>
                <a:cs typeface="Times New Roman" pitchFamily="18" charset="0"/>
              </a:rPr>
              <a:t>17 147 322 </a:t>
            </a:r>
            <a:r>
              <a:rPr lang="ru-RU" dirty="0">
                <a:latin typeface="Times New Roman" pitchFamily="18" charset="0"/>
                <a:cs typeface="Times New Roman" pitchFamily="18" charset="0"/>
              </a:rPr>
              <a:t>рублей</a:t>
            </a:r>
          </a:p>
          <a:p>
            <a:r>
              <a:rPr lang="ru-RU" dirty="0">
                <a:latin typeface="Times New Roman" pitchFamily="18" charset="0"/>
                <a:cs typeface="Times New Roman" pitchFamily="18" charset="0"/>
              </a:rPr>
              <a:t>2027 год- </a:t>
            </a:r>
            <a:r>
              <a:rPr lang="ru-RU" b="1" dirty="0">
                <a:latin typeface="Times New Roman" pitchFamily="18" charset="0"/>
                <a:cs typeface="Times New Roman" pitchFamily="18" charset="0"/>
              </a:rPr>
              <a:t>22 129 874 </a:t>
            </a:r>
            <a:r>
              <a:rPr lang="ru-RU" dirty="0">
                <a:latin typeface="Times New Roman" pitchFamily="18" charset="0"/>
                <a:cs typeface="Times New Roman" pitchFamily="18" charset="0"/>
              </a:rPr>
              <a:t>рублей</a:t>
            </a:r>
          </a:p>
          <a:p>
            <a:endParaRPr lang="ru-RU" dirty="0">
              <a:latin typeface="Times New Roman" pitchFamily="18" charset="0"/>
              <a:cs typeface="Times New Roman" pitchFamily="18" charset="0"/>
            </a:endParaRPr>
          </a:p>
          <a:p>
            <a:r>
              <a:rPr lang="ru-RU" dirty="0">
                <a:latin typeface="Times New Roman" pitchFamily="18" charset="0"/>
                <a:cs typeface="Times New Roman" pitchFamily="18" charset="0"/>
              </a:rPr>
              <a:t>и направятся на:</a:t>
            </a:r>
          </a:p>
          <a:p>
            <a:endParaRPr lang="ru-RU" dirty="0">
              <a:latin typeface="Times New Roman" pitchFamily="18" charset="0"/>
              <a:cs typeface="Times New Roman" pitchFamily="18" charset="0"/>
            </a:endParaRPr>
          </a:p>
          <a:p>
            <a:r>
              <a:rPr lang="ru-RU" dirty="0">
                <a:latin typeface="Times New Roman" pitchFamily="18" charset="0"/>
                <a:cs typeface="Times New Roman" pitchFamily="18" charset="0"/>
              </a:rPr>
              <a:t>-повышение доступности пассажирских перевозок населения Дмитриевского района в 2025 году предусмотрены бюджетные </a:t>
            </a:r>
          </a:p>
          <a:p>
            <a:r>
              <a:rPr lang="ru-RU" dirty="0">
                <a:latin typeface="Times New Roman" pitchFamily="18" charset="0"/>
                <a:cs typeface="Times New Roman" pitchFamily="18" charset="0"/>
              </a:rPr>
              <a:t>ассигнования - </a:t>
            </a:r>
            <a:r>
              <a:rPr lang="ru-RU" b="1" dirty="0">
                <a:latin typeface="Times New Roman" pitchFamily="18" charset="0"/>
                <a:cs typeface="Times New Roman" pitchFamily="18" charset="0"/>
              </a:rPr>
              <a:t>1 191 000 </a:t>
            </a:r>
            <a:r>
              <a:rPr lang="ru-RU" dirty="0">
                <a:latin typeface="Times New Roman" pitchFamily="18" charset="0"/>
                <a:cs typeface="Times New Roman" pitchFamily="18" charset="0"/>
              </a:rPr>
              <a:t>рублей.</a:t>
            </a:r>
          </a:p>
          <a:p>
            <a:endParaRPr lang="ru-RU" dirty="0">
              <a:latin typeface="Times New Roman" pitchFamily="18" charset="0"/>
              <a:cs typeface="Times New Roman" pitchFamily="18" charset="0"/>
            </a:endParaRPr>
          </a:p>
          <a:p>
            <a:r>
              <a:rPr lang="ru-RU" dirty="0">
                <a:latin typeface="Times New Roman" pitchFamily="18" charset="0"/>
                <a:cs typeface="Times New Roman" pitchFamily="18" charset="0"/>
              </a:rPr>
              <a:t>-развитие сети автомобильных дорог Дмитриевского района  в </a:t>
            </a:r>
          </a:p>
          <a:p>
            <a:r>
              <a:rPr lang="ru-RU" dirty="0">
                <a:latin typeface="Times New Roman" pitchFamily="18" charset="0"/>
                <a:cs typeface="Times New Roman" pitchFamily="18" charset="0"/>
              </a:rPr>
              <a:t>2025 году  предусмотрены бюджетные </a:t>
            </a:r>
          </a:p>
          <a:p>
            <a:r>
              <a:rPr lang="ru-RU" dirty="0">
                <a:latin typeface="Times New Roman" pitchFamily="18" charset="0"/>
                <a:cs typeface="Times New Roman" pitchFamily="18" charset="0"/>
              </a:rPr>
              <a:t>ассигнования –</a:t>
            </a:r>
            <a:r>
              <a:rPr lang="ru-RU" b="1" dirty="0">
                <a:latin typeface="Times New Roman" pitchFamily="18" charset="0"/>
                <a:cs typeface="Times New Roman" pitchFamily="18" charset="0"/>
              </a:rPr>
              <a:t> 15 989 573 </a:t>
            </a:r>
            <a:r>
              <a:rPr lang="ru-RU" dirty="0">
                <a:latin typeface="Times New Roman" pitchFamily="18" charset="0"/>
                <a:cs typeface="Times New Roman" pitchFamily="18" charset="0"/>
              </a:rPr>
              <a:t>рубля.</a:t>
            </a:r>
          </a:p>
          <a:p>
            <a:endParaRPr lang="ru-RU" dirty="0">
              <a:latin typeface="Times New Roman" pitchFamily="18" charset="0"/>
              <a:cs typeface="Times New Roman" pitchFamily="18" charset="0"/>
            </a:endParaRPr>
          </a:p>
          <a:p>
            <a:r>
              <a:rPr lang="ru-RU" dirty="0">
                <a:latin typeface="Times New Roman" pitchFamily="18" charset="0"/>
                <a:cs typeface="Times New Roman" pitchFamily="18" charset="0"/>
              </a:rPr>
              <a:t>-другие вопросы в области национальной экономики -</a:t>
            </a:r>
            <a:r>
              <a:rPr lang="ru-RU" b="1" dirty="0">
                <a:latin typeface="Times New Roman" pitchFamily="18" charset="0"/>
                <a:cs typeface="Times New Roman" pitchFamily="18" charset="0"/>
              </a:rPr>
              <a:t>333 000 </a:t>
            </a:r>
            <a:r>
              <a:rPr lang="ru-RU" dirty="0">
                <a:latin typeface="Times New Roman" pitchFamily="18" charset="0"/>
                <a:cs typeface="Times New Roman" pitchFamily="18" charset="0"/>
              </a:rPr>
              <a:t>рублей.</a:t>
            </a:r>
          </a:p>
          <a:p>
            <a:r>
              <a:rPr lang="ru-RU" dirty="0">
                <a:latin typeface="Times New Roman" pitchFamily="18" charset="0"/>
                <a:cs typeface="Times New Roman" pitchFamily="18" charset="0"/>
              </a:rPr>
              <a:t> </a:t>
            </a:r>
          </a:p>
        </p:txBody>
      </p:sp>
      <p:sp>
        <p:nvSpPr>
          <p:cNvPr id="4" name="Прямоугольник 3"/>
          <p:cNvSpPr/>
          <p:nvPr/>
        </p:nvSpPr>
        <p:spPr>
          <a:xfrm>
            <a:off x="2158467" y="254949"/>
            <a:ext cx="7781682" cy="461665"/>
          </a:xfrm>
          <a:prstGeom prst="rect">
            <a:avLst/>
          </a:prstGeom>
        </p:spPr>
        <p:txBody>
          <a:bodyPr wrap="none">
            <a:spAutoFit/>
          </a:bodyPr>
          <a:lstStyle/>
          <a:p>
            <a:r>
              <a:rPr lang="ru-RU" sz="24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Муниципальная поддержка национальной экономики</a:t>
            </a:r>
            <a:endParaRPr lang="ru-RU" sz="2400" dirty="0">
              <a:latin typeface="Times New Roman" panose="02020603050405020304" pitchFamily="18" charset="0"/>
              <a:cs typeface="Times New Roman" panose="02020603050405020304" pitchFamily="18" charset="0"/>
            </a:endParaRPr>
          </a:p>
        </p:txBody>
      </p:sp>
      <p:sp>
        <p:nvSpPr>
          <p:cNvPr id="7" name="Номер слайда 6"/>
          <p:cNvSpPr>
            <a:spLocks noGrp="1"/>
          </p:cNvSpPr>
          <p:nvPr>
            <p:ph type="sldNum" sz="quarter" idx="12"/>
          </p:nvPr>
        </p:nvSpPr>
        <p:spPr>
          <a:xfrm>
            <a:off x="0" y="6413282"/>
            <a:ext cx="1052887" cy="276999"/>
          </a:xfrm>
        </p:spPr>
        <p:txBody>
          <a:bodyPr/>
          <a:lstStyle/>
          <a:p>
            <a:pPr>
              <a:defRPr/>
            </a:pPr>
            <a:fld id="{EC88A7CC-333E-41DE-A68C-7FEC577F0B40}" type="slidenum">
              <a:rPr lang="ru-RU" altLang="ru-RU" smtClean="0"/>
              <a:pPr>
                <a:defRPr/>
              </a:pPr>
              <a:t>55</a:t>
            </a:fld>
            <a:endParaRPr lang="ru-RU" altLang="ru-RU" dirty="0"/>
          </a:p>
        </p:txBody>
      </p:sp>
    </p:spTree>
    <p:extLst>
      <p:ext uri="{BB962C8B-B14F-4D97-AF65-F5344CB8AC3E}">
        <p14:creationId xmlns:p14="http://schemas.microsoft.com/office/powerpoint/2010/main" val="3655558222"/>
      </p:ext>
    </p:extLst>
  </p:cSld>
  <p:clrMapOvr>
    <a:masterClrMapping/>
  </p:clrMapOvr>
  <p:transition advTm="9500">
    <p:diamond/>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Группа 13"/>
          <p:cNvGrpSpPr/>
          <p:nvPr/>
        </p:nvGrpSpPr>
        <p:grpSpPr>
          <a:xfrm>
            <a:off x="6585646" y="4586812"/>
            <a:ext cx="4507105" cy="664683"/>
            <a:chOff x="463663" y="2326391"/>
            <a:chExt cx="4507105" cy="664683"/>
          </a:xfrm>
        </p:grpSpPr>
        <p:sp>
          <p:nvSpPr>
            <p:cNvPr id="15" name="Прямоугольник 14"/>
            <p:cNvSpPr/>
            <p:nvPr/>
          </p:nvSpPr>
          <p:spPr>
            <a:xfrm>
              <a:off x="463663" y="2326391"/>
              <a:ext cx="4507105" cy="664683"/>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Прямоугольник 15"/>
            <p:cNvSpPr/>
            <p:nvPr/>
          </p:nvSpPr>
          <p:spPr>
            <a:xfrm>
              <a:off x="463663" y="2326391"/>
              <a:ext cx="4507105" cy="66468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27592" tIns="91440" rIns="91440" bIns="91440" numCol="1" spcCol="1270" anchor="ctr" anchorCtr="0">
              <a:noAutofit/>
            </a:bodyPr>
            <a:lstStyle/>
            <a:p>
              <a:pPr lvl="0" algn="l" defTabSz="1600200">
                <a:lnSpc>
                  <a:spcPct val="90000"/>
                </a:lnSpc>
                <a:spcBef>
                  <a:spcPct val="0"/>
                </a:spcBef>
                <a:spcAft>
                  <a:spcPct val="35000"/>
                </a:spcAft>
              </a:pPr>
              <a:endParaRPr lang="ru-RU" sz="3600" kern="1200" dirty="0"/>
            </a:p>
          </p:txBody>
        </p:sp>
      </p:grpSp>
      <p:sp>
        <p:nvSpPr>
          <p:cNvPr id="13" name="Овал 12"/>
          <p:cNvSpPr/>
          <p:nvPr/>
        </p:nvSpPr>
        <p:spPr>
          <a:xfrm>
            <a:off x="6030197" y="4555503"/>
            <a:ext cx="830854" cy="830854"/>
          </a:xfrm>
          <a:prstGeom prst="ellipse">
            <a:avLst/>
          </a:prstGeom>
          <a:solidFill>
            <a:srgbClr val="00B0F0"/>
          </a:solidFill>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graphicFrame>
        <p:nvGraphicFramePr>
          <p:cNvPr id="10" name="Диаграмма 9"/>
          <p:cNvGraphicFramePr/>
          <p:nvPr>
            <p:extLst>
              <p:ext uri="{D42A27DB-BD31-4B8C-83A1-F6EECF244321}">
                <p14:modId xmlns:p14="http://schemas.microsoft.com/office/powerpoint/2010/main" val="2047768218"/>
              </p:ext>
            </p:extLst>
          </p:nvPr>
        </p:nvGraphicFramePr>
        <p:xfrm>
          <a:off x="-1591146" y="1230449"/>
          <a:ext cx="7774964" cy="562755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2" name="Схема 11"/>
          <p:cNvGraphicFramePr/>
          <p:nvPr>
            <p:extLst>
              <p:ext uri="{D42A27DB-BD31-4B8C-83A1-F6EECF244321}">
                <p14:modId xmlns:p14="http://schemas.microsoft.com/office/powerpoint/2010/main" val="1717592877"/>
              </p:ext>
            </p:extLst>
          </p:nvPr>
        </p:nvGraphicFramePr>
        <p:xfrm>
          <a:off x="6101977" y="1400985"/>
          <a:ext cx="5014259" cy="33234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7" name="Прямоугольник 16"/>
          <p:cNvSpPr/>
          <p:nvPr/>
        </p:nvSpPr>
        <p:spPr>
          <a:xfrm>
            <a:off x="6948390" y="4786263"/>
            <a:ext cx="3201326" cy="369332"/>
          </a:xfrm>
          <a:prstGeom prst="rect">
            <a:avLst/>
          </a:prstGeom>
        </p:spPr>
        <p:txBody>
          <a:bodyPr wrap="none">
            <a:spAutoFit/>
          </a:bodyPr>
          <a:lstStyle/>
          <a:p>
            <a:pPr lvl="0"/>
            <a:r>
              <a:rPr lang="ru-RU" dirty="0">
                <a:solidFill>
                  <a:schemeClr val="bg1"/>
                </a:solidFill>
                <a:latin typeface="Times New Roman" panose="02020603050405020304" pitchFamily="18" charset="0"/>
                <a:cs typeface="Times New Roman" panose="02020603050405020304" pitchFamily="18" charset="0"/>
              </a:rPr>
              <a:t>Культура, физкультура и спорт</a:t>
            </a:r>
          </a:p>
        </p:txBody>
      </p:sp>
      <p:sp>
        <p:nvSpPr>
          <p:cNvPr id="2" name="Прямоугольник 1"/>
          <p:cNvSpPr/>
          <p:nvPr/>
        </p:nvSpPr>
        <p:spPr>
          <a:xfrm>
            <a:off x="1274885" y="221958"/>
            <a:ext cx="9817866" cy="830997"/>
          </a:xfrm>
          <a:prstGeom prst="rect">
            <a:avLst/>
          </a:prstGeom>
        </p:spPr>
        <p:txBody>
          <a:bodyPr wrap="square">
            <a:spAutoFit/>
          </a:bodyPr>
          <a:lstStyle/>
          <a:p>
            <a:pPr algn="ctr"/>
            <a:r>
              <a:rPr lang="ru-RU" sz="2400" b="1" dirty="0">
                <a:latin typeface="Times New Roman" panose="02020603050405020304" pitchFamily="18" charset="0"/>
                <a:cs typeface="Times New Roman" panose="02020603050405020304" pitchFamily="18" charset="0"/>
              </a:rPr>
              <a:t>НА ПРИОРИТЕТНЫЕ НАПРАВЛЕНИЯ РАСХОДОВ В 2025 ГОДУ ПРЕДУСМОТРЕННО (из общего объема расходов)</a:t>
            </a:r>
          </a:p>
        </p:txBody>
      </p:sp>
      <p:sp>
        <p:nvSpPr>
          <p:cNvPr id="5" name="Номер слайда 4"/>
          <p:cNvSpPr>
            <a:spLocks noGrp="1"/>
          </p:cNvSpPr>
          <p:nvPr>
            <p:ph type="sldNum" sz="quarter" idx="12"/>
          </p:nvPr>
        </p:nvSpPr>
        <p:spPr>
          <a:xfrm>
            <a:off x="-168162" y="6422074"/>
            <a:ext cx="1052887" cy="276999"/>
          </a:xfrm>
        </p:spPr>
        <p:txBody>
          <a:bodyPr/>
          <a:lstStyle/>
          <a:p>
            <a:fld id="{70513BE8-C78F-45D0-83F1-20C75CE82E68}" type="slidenum">
              <a:rPr lang="ru-RU" smtClean="0"/>
              <a:t>56</a:t>
            </a:fld>
            <a:endParaRPr lang="ru-RU" dirty="0"/>
          </a:p>
        </p:txBody>
      </p:sp>
      <p:sp>
        <p:nvSpPr>
          <p:cNvPr id="11" name="Овал 10"/>
          <p:cNvSpPr/>
          <p:nvPr/>
        </p:nvSpPr>
        <p:spPr>
          <a:xfrm>
            <a:off x="5816298" y="5469442"/>
            <a:ext cx="830854" cy="830854"/>
          </a:xfrm>
          <a:prstGeom prst="ellipse">
            <a:avLst/>
          </a:prstGeom>
          <a:solidFill>
            <a:schemeClr val="accent5">
              <a:lumMod val="60000"/>
              <a:lumOff val="40000"/>
            </a:schemeClr>
          </a:solidFill>
        </p:spPr>
        <p:style>
          <a:lnRef idx="2">
            <a:schemeClr val="accent1">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grpSp>
        <p:nvGrpSpPr>
          <p:cNvPr id="18" name="Группа 17"/>
          <p:cNvGrpSpPr/>
          <p:nvPr/>
        </p:nvGrpSpPr>
        <p:grpSpPr>
          <a:xfrm>
            <a:off x="6647152" y="5561996"/>
            <a:ext cx="4445599" cy="664683"/>
            <a:chOff x="103697" y="332341"/>
            <a:chExt cx="4867071" cy="664683"/>
          </a:xfrm>
        </p:grpSpPr>
        <p:sp>
          <p:nvSpPr>
            <p:cNvPr id="19" name="Прямоугольник 18"/>
            <p:cNvSpPr/>
            <p:nvPr/>
          </p:nvSpPr>
          <p:spPr>
            <a:xfrm>
              <a:off x="103697" y="332341"/>
              <a:ext cx="4867071" cy="664683"/>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Прямоугольник 19"/>
            <p:cNvSpPr/>
            <p:nvPr/>
          </p:nvSpPr>
          <p:spPr>
            <a:xfrm>
              <a:off x="463663" y="332341"/>
              <a:ext cx="4507105" cy="66468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27592" tIns="45720" rIns="45720" bIns="45720" numCol="1" spcCol="1270" anchor="ctr" anchorCtr="0">
              <a:noAutofit/>
            </a:bodyPr>
            <a:lstStyle/>
            <a:p>
              <a:pPr lvl="0" algn="l" defTabSz="800100">
                <a:lnSpc>
                  <a:spcPct val="90000"/>
                </a:lnSpc>
                <a:spcBef>
                  <a:spcPct val="0"/>
                </a:spcBef>
                <a:spcAft>
                  <a:spcPct val="35000"/>
                </a:spcAft>
              </a:pPr>
              <a:r>
                <a:rPr lang="ru-RU" sz="1800" kern="1200" dirty="0">
                  <a:latin typeface="Times New Roman" panose="02020603050405020304" pitchFamily="18" charset="0"/>
                  <a:cs typeface="Times New Roman" panose="02020603050405020304" pitchFamily="18" charset="0"/>
                </a:rPr>
                <a:t>Прочие</a:t>
              </a:r>
            </a:p>
          </p:txBody>
        </p:sp>
      </p:grpSp>
    </p:spTree>
    <p:extLst>
      <p:ext uri="{BB962C8B-B14F-4D97-AF65-F5344CB8AC3E}">
        <p14:creationId xmlns:p14="http://schemas.microsoft.com/office/powerpoint/2010/main" val="347033803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39008" y="274713"/>
            <a:ext cx="9472246" cy="461665"/>
          </a:xfrm>
          <a:prstGeom prst="rect">
            <a:avLst/>
          </a:prstGeom>
        </p:spPr>
        <p:txBody>
          <a:bodyPr wrap="square">
            <a:spAutoFit/>
          </a:bodyPr>
          <a:lstStyle/>
          <a:p>
            <a:pPr algn="ctr"/>
            <a:r>
              <a:rPr lang="ru-RU" sz="2400" b="1" dirty="0">
                <a:latin typeface="Times New Roman" panose="02020603050405020304" pitchFamily="18" charset="0"/>
                <a:cs typeface="Times New Roman" panose="02020603050405020304" pitchFamily="18" charset="0"/>
              </a:rPr>
              <a:t>Реализация проекта «Народный бюджет»  в Дмитриевском районе</a:t>
            </a:r>
          </a:p>
        </p:txBody>
      </p:sp>
      <p:sp>
        <p:nvSpPr>
          <p:cNvPr id="3" name="Прямоугольник 2"/>
          <p:cNvSpPr/>
          <p:nvPr/>
        </p:nvSpPr>
        <p:spPr>
          <a:xfrm>
            <a:off x="700452" y="933970"/>
            <a:ext cx="10824603" cy="1200329"/>
          </a:xfrm>
          <a:prstGeom prst="rect">
            <a:avLst/>
          </a:prstGeom>
        </p:spPr>
        <p:txBody>
          <a:bodyPr wrap="square">
            <a:spAutoFit/>
          </a:bodyPr>
          <a:lstStyle/>
          <a:p>
            <a:r>
              <a:rPr lang="ru-RU" dirty="0">
                <a:latin typeface="Times New Roman" panose="02020603050405020304" pitchFamily="18" charset="0"/>
                <a:cs typeface="Times New Roman" panose="02020603050405020304" pitchFamily="18" charset="0"/>
              </a:rPr>
              <a:t>	В 2024 году Дмитриевский район прошел конкурсный отбор  на участие в реализации проекта «Народный бюджет» на 2025 год  в рамках которого реализуются проекты  инициированные населением на территории муниципального района с привлечением граждан и организаций к деятельности органов местного самоуправления по решению проблем местного значения. </a:t>
            </a:r>
          </a:p>
        </p:txBody>
      </p:sp>
      <p:sp>
        <p:nvSpPr>
          <p:cNvPr id="4" name="Прямоугольник 3"/>
          <p:cNvSpPr/>
          <p:nvPr/>
        </p:nvSpPr>
        <p:spPr>
          <a:xfrm>
            <a:off x="1273629" y="2743200"/>
            <a:ext cx="10251426" cy="1477328"/>
          </a:xfrm>
          <a:prstGeom prst="rect">
            <a:avLst/>
          </a:prstGeom>
        </p:spPr>
        <p:txBody>
          <a:bodyPr wrap="square">
            <a:spAutoFit/>
          </a:bodyPr>
          <a:lstStyle/>
          <a:p>
            <a:r>
              <a:rPr lang="ru-RU" b="1" dirty="0">
                <a:latin typeface="Times New Roman" panose="02020603050405020304" pitchFamily="18" charset="0"/>
                <a:cs typeface="Times New Roman" panose="02020603050405020304" pitchFamily="18" charset="0"/>
              </a:rPr>
              <a:t>Благоустройство территории МКОУ «Средняя общеобразовательная школа № 2 г. Дмитриева»</a:t>
            </a:r>
          </a:p>
          <a:p>
            <a:r>
              <a:rPr lang="ru-RU" dirty="0">
                <a:latin typeface="Times New Roman" panose="02020603050405020304" pitchFamily="18" charset="0"/>
                <a:cs typeface="Times New Roman" panose="02020603050405020304" pitchFamily="18" charset="0"/>
              </a:rPr>
              <a:t>Общая стоимость- 3 986,8 тыс. рублей, из них:</a:t>
            </a:r>
          </a:p>
          <a:p>
            <a:pPr lvl="0"/>
            <a:r>
              <a:rPr lang="ru-RU" dirty="0">
                <a:solidFill>
                  <a:prstClr val="black"/>
                </a:solidFill>
                <a:latin typeface="Times New Roman" panose="02020603050405020304" pitchFamily="18" charset="0"/>
                <a:cs typeface="Times New Roman" panose="02020603050405020304" pitchFamily="18" charset="0"/>
              </a:rPr>
              <a:t>	-средства из областного бюджета- 2 392,1 тыс. рублей (60%) </a:t>
            </a:r>
          </a:p>
          <a:p>
            <a:pPr lvl="0"/>
            <a:r>
              <a:rPr lang="ru-RU" dirty="0">
                <a:solidFill>
                  <a:prstClr val="black"/>
                </a:solidFill>
                <a:latin typeface="Times New Roman" panose="02020603050405020304" pitchFamily="18" charset="0"/>
                <a:cs typeface="Times New Roman" panose="02020603050405020304" pitchFamily="18" charset="0"/>
              </a:rPr>
              <a:t>	-средства местного бюджета- 1 515,0 тыс. рублей (38%)</a:t>
            </a:r>
          </a:p>
          <a:p>
            <a:pPr lvl="0"/>
            <a:r>
              <a:rPr lang="ru-RU" dirty="0">
                <a:solidFill>
                  <a:prstClr val="black"/>
                </a:solidFill>
                <a:latin typeface="Times New Roman" panose="02020603050405020304" pitchFamily="18" charset="0"/>
                <a:cs typeface="Times New Roman" panose="02020603050405020304" pitchFamily="18" charset="0"/>
              </a:rPr>
              <a:t>	-средства населения-79,7 тыс. рублей (2%)</a:t>
            </a:r>
            <a:endParaRPr lang="ru-RU" dirty="0"/>
          </a:p>
        </p:txBody>
      </p:sp>
      <p:sp>
        <p:nvSpPr>
          <p:cNvPr id="5" name="Прямоугольник 4"/>
          <p:cNvSpPr/>
          <p:nvPr/>
        </p:nvSpPr>
        <p:spPr>
          <a:xfrm>
            <a:off x="2100174" y="4274850"/>
            <a:ext cx="10149317" cy="2031325"/>
          </a:xfrm>
          <a:prstGeom prst="rect">
            <a:avLst/>
          </a:prstGeom>
        </p:spPr>
        <p:txBody>
          <a:bodyPr wrap="none">
            <a:spAutoFit/>
          </a:bodyPr>
          <a:lstStyle/>
          <a:p>
            <a:r>
              <a:rPr lang="ru-RU" b="1" dirty="0">
                <a:latin typeface="Times New Roman" panose="02020603050405020304" pitchFamily="18" charset="0"/>
                <a:cs typeface="Times New Roman" panose="02020603050405020304" pitchFamily="18" charset="0"/>
              </a:rPr>
              <a:t>Благоустройство территории МКДОУ «Детский сад № 4 г. Дмитриева» Дмитриевского района </a:t>
            </a:r>
          </a:p>
          <a:p>
            <a:r>
              <a:rPr lang="ru-RU" b="1" dirty="0">
                <a:latin typeface="Times New Roman" panose="02020603050405020304" pitchFamily="18" charset="0"/>
                <a:cs typeface="Times New Roman" panose="02020603050405020304" pitchFamily="18" charset="0"/>
              </a:rPr>
              <a:t>Курской области</a:t>
            </a:r>
          </a:p>
          <a:p>
            <a:r>
              <a:rPr lang="ru-RU" dirty="0">
                <a:latin typeface="Times New Roman" panose="02020603050405020304" pitchFamily="18" charset="0"/>
                <a:cs typeface="Times New Roman" panose="02020603050405020304" pitchFamily="18" charset="0"/>
              </a:rPr>
              <a:t>Общая стоимость- 3 966,8 тыс. рублей, из них:</a:t>
            </a:r>
          </a:p>
          <a:p>
            <a:pPr lvl="0"/>
            <a:r>
              <a:rPr lang="ru-RU" dirty="0">
                <a:solidFill>
                  <a:prstClr val="black"/>
                </a:solidFill>
                <a:latin typeface="Times New Roman" panose="02020603050405020304" pitchFamily="18" charset="0"/>
                <a:cs typeface="Times New Roman" panose="02020603050405020304" pitchFamily="18" charset="0"/>
              </a:rPr>
              <a:t>	-средства из областного бюджета- 2 380,1 тыс. рублей (60%) </a:t>
            </a:r>
          </a:p>
          <a:p>
            <a:pPr lvl="0"/>
            <a:r>
              <a:rPr lang="ru-RU" dirty="0">
                <a:solidFill>
                  <a:prstClr val="black"/>
                </a:solidFill>
                <a:latin typeface="Times New Roman" panose="02020603050405020304" pitchFamily="18" charset="0"/>
                <a:cs typeface="Times New Roman" panose="02020603050405020304" pitchFamily="18" charset="0"/>
              </a:rPr>
              <a:t>	-средства местного бюджета- 1 507,4 тыс. рублей (38%)</a:t>
            </a:r>
          </a:p>
          <a:p>
            <a:pPr lvl="0"/>
            <a:r>
              <a:rPr lang="ru-RU" dirty="0">
                <a:solidFill>
                  <a:prstClr val="black"/>
                </a:solidFill>
                <a:latin typeface="Times New Roman" panose="02020603050405020304" pitchFamily="18" charset="0"/>
                <a:cs typeface="Times New Roman" panose="02020603050405020304" pitchFamily="18" charset="0"/>
              </a:rPr>
              <a:t>	-средства населения-79,3 тыс. рублей (2%)</a:t>
            </a:r>
            <a:endParaRPr lang="ru-RU" dirty="0">
              <a:latin typeface="Times New Roman" panose="02020603050405020304" pitchFamily="18" charset="0"/>
              <a:cs typeface="Times New Roman" panose="02020603050405020304" pitchFamily="18" charset="0"/>
            </a:endParaRPr>
          </a:p>
          <a:p>
            <a:endParaRPr lang="ru-RU" dirty="0">
              <a:latin typeface="Times New Roman" panose="02020603050405020304" pitchFamily="18" charset="0"/>
              <a:cs typeface="Times New Roman" panose="02020603050405020304" pitchFamily="18" charset="0"/>
            </a:endParaRPr>
          </a:p>
        </p:txBody>
      </p:sp>
      <p:sp>
        <p:nvSpPr>
          <p:cNvPr id="7" name="Номер слайда 6"/>
          <p:cNvSpPr>
            <a:spLocks noGrp="1"/>
          </p:cNvSpPr>
          <p:nvPr>
            <p:ph type="sldNum" sz="quarter" idx="12"/>
          </p:nvPr>
        </p:nvSpPr>
        <p:spPr>
          <a:xfrm>
            <a:off x="-234640" y="6474828"/>
            <a:ext cx="1052887" cy="276999"/>
          </a:xfrm>
        </p:spPr>
        <p:txBody>
          <a:bodyPr/>
          <a:lstStyle/>
          <a:p>
            <a:fld id="{70513BE8-C78F-45D0-83F1-20C75CE82E68}" type="slidenum">
              <a:rPr lang="ru-RU" smtClean="0"/>
              <a:t>57</a:t>
            </a:fld>
            <a:endParaRPr lang="ru-RU" dirty="0"/>
          </a:p>
        </p:txBody>
      </p:sp>
    </p:spTree>
    <p:extLst>
      <p:ext uri="{BB962C8B-B14F-4D97-AF65-F5344CB8AC3E}">
        <p14:creationId xmlns:p14="http://schemas.microsoft.com/office/powerpoint/2010/main" val="186741697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479479" y="209188"/>
            <a:ext cx="9772078" cy="461665"/>
          </a:xfrm>
          <a:prstGeom prst="rect">
            <a:avLst/>
          </a:prstGeom>
        </p:spPr>
        <p:txBody>
          <a:bodyPr wrap="square">
            <a:spAutoFit/>
          </a:bodyPr>
          <a:lstStyle/>
          <a:p>
            <a:pPr algn="ctr"/>
            <a:r>
              <a:rPr lang="ru-RU" sz="2400" b="1" dirty="0">
                <a:latin typeface="Times New Roman" panose="02020603050405020304" pitchFamily="18" charset="0"/>
                <a:cs typeface="Times New Roman" panose="02020603050405020304" pitchFamily="18" charset="0"/>
              </a:rPr>
              <a:t>УПРАВЛЕНИЕ МУНИЦИПАЛЬНЫМ ДОЛГОМ НА 2025-2027 годы </a:t>
            </a:r>
          </a:p>
        </p:txBody>
      </p:sp>
      <p:sp>
        <p:nvSpPr>
          <p:cNvPr id="5" name="Прямоугольник 4"/>
          <p:cNvSpPr/>
          <p:nvPr/>
        </p:nvSpPr>
        <p:spPr>
          <a:xfrm>
            <a:off x="3042137" y="3611341"/>
            <a:ext cx="5806524" cy="461665"/>
          </a:xfrm>
          <a:prstGeom prst="rect">
            <a:avLst/>
          </a:prstGeom>
        </p:spPr>
        <p:txBody>
          <a:bodyPr wrap="square">
            <a:spAutoFit/>
          </a:bodyPr>
          <a:lstStyle/>
          <a:p>
            <a:pPr algn="ctr"/>
            <a:r>
              <a:rPr lang="ru-RU" sz="2400" b="1" dirty="0">
                <a:solidFill>
                  <a:srgbClr val="000000"/>
                </a:solidFill>
                <a:latin typeface="Times New Roman" pitchFamily="18" charset="0"/>
                <a:cs typeface="Times New Roman" pitchFamily="18" charset="0"/>
              </a:rPr>
              <a:t>Объем муниципального долга:</a:t>
            </a:r>
          </a:p>
        </p:txBody>
      </p:sp>
      <p:sp>
        <p:nvSpPr>
          <p:cNvPr id="8" name="Прямоугольник 7"/>
          <p:cNvSpPr/>
          <p:nvPr/>
        </p:nvSpPr>
        <p:spPr>
          <a:xfrm>
            <a:off x="1776046" y="4440115"/>
            <a:ext cx="6306614" cy="1384995"/>
          </a:xfrm>
          <a:prstGeom prst="rect">
            <a:avLst/>
          </a:prstGeom>
        </p:spPr>
        <p:txBody>
          <a:bodyPr wrap="square">
            <a:spAutoFit/>
          </a:bodyPr>
          <a:lstStyle/>
          <a:p>
            <a:r>
              <a:rPr lang="ru-RU" sz="2800" b="1" dirty="0">
                <a:solidFill>
                  <a:srgbClr val="000000"/>
                </a:solidFill>
                <a:latin typeface="Times New Roman" panose="02020603050405020304" pitchFamily="18" charset="0"/>
                <a:cs typeface="Times New Roman" pitchFamily="18" charset="0"/>
              </a:rPr>
              <a:t>2025 год- 6</a:t>
            </a:r>
            <a:r>
              <a:rPr lang="ru-RU" sz="2800" b="1" dirty="0">
                <a:latin typeface="Times New Roman" panose="02020603050405020304" pitchFamily="18" charset="0"/>
                <a:cs typeface="Times New Roman" panose="02020603050405020304" pitchFamily="18" charset="0"/>
              </a:rPr>
              <a:t>5 557 496 </a:t>
            </a:r>
            <a:r>
              <a:rPr lang="ru-RU" sz="2800" b="1" dirty="0">
                <a:solidFill>
                  <a:srgbClr val="000000"/>
                </a:solidFill>
                <a:latin typeface="Times New Roman" pitchFamily="18" charset="0"/>
                <a:cs typeface="Times New Roman" pitchFamily="18" charset="0"/>
              </a:rPr>
              <a:t>руб.</a:t>
            </a:r>
          </a:p>
          <a:p>
            <a:r>
              <a:rPr lang="ru-RU" sz="2800" b="1" dirty="0">
                <a:solidFill>
                  <a:srgbClr val="000000"/>
                </a:solidFill>
                <a:latin typeface="Times New Roman" pitchFamily="18" charset="0"/>
                <a:cs typeface="Times New Roman" pitchFamily="18" charset="0"/>
              </a:rPr>
              <a:t>2026 год- 67</a:t>
            </a:r>
            <a:r>
              <a:rPr lang="ru-RU" sz="2800" b="1" dirty="0">
                <a:latin typeface="Times New Roman" panose="02020603050405020304" pitchFamily="18" charset="0"/>
                <a:cs typeface="Times New Roman" panose="02020603050405020304" pitchFamily="18" charset="0"/>
              </a:rPr>
              <a:t> 638 712</a:t>
            </a:r>
            <a:r>
              <a:rPr lang="ru-RU" sz="2800" dirty="0">
                <a:latin typeface="Times New Roman" panose="02020603050405020304" pitchFamily="18" charset="0"/>
                <a:cs typeface="Times New Roman" panose="02020603050405020304" pitchFamily="18" charset="0"/>
              </a:rPr>
              <a:t> </a:t>
            </a:r>
            <a:r>
              <a:rPr lang="ru-RU" sz="2800" b="1" dirty="0">
                <a:solidFill>
                  <a:srgbClr val="000000"/>
                </a:solidFill>
                <a:latin typeface="Times New Roman" pitchFamily="18" charset="0"/>
                <a:cs typeface="Times New Roman" pitchFamily="18" charset="0"/>
              </a:rPr>
              <a:t>руб.</a:t>
            </a:r>
          </a:p>
          <a:p>
            <a:r>
              <a:rPr lang="ru-RU" sz="2800" b="1" dirty="0">
                <a:solidFill>
                  <a:srgbClr val="000000"/>
                </a:solidFill>
                <a:latin typeface="Times New Roman" pitchFamily="18" charset="0"/>
                <a:cs typeface="Times New Roman" pitchFamily="18" charset="0"/>
              </a:rPr>
              <a:t>2027 год- 73</a:t>
            </a:r>
            <a:r>
              <a:rPr lang="ru-RU" sz="2800" b="1" dirty="0">
                <a:latin typeface="Times New Roman" panose="02020603050405020304" pitchFamily="18" charset="0"/>
                <a:cs typeface="Times New Roman" panose="02020603050405020304" pitchFamily="18" charset="0"/>
              </a:rPr>
              <a:t> 443 493</a:t>
            </a:r>
            <a:r>
              <a:rPr lang="ru-RU" sz="2800" dirty="0">
                <a:latin typeface="Times New Roman" panose="02020603050405020304" pitchFamily="18" charset="0"/>
                <a:cs typeface="Times New Roman" panose="02020603050405020304" pitchFamily="18" charset="0"/>
              </a:rPr>
              <a:t> </a:t>
            </a:r>
            <a:r>
              <a:rPr lang="ru-RU" sz="2800" b="1" dirty="0">
                <a:solidFill>
                  <a:srgbClr val="000000"/>
                </a:solidFill>
                <a:latin typeface="Times New Roman" pitchFamily="18" charset="0"/>
                <a:cs typeface="Times New Roman" pitchFamily="18" charset="0"/>
              </a:rPr>
              <a:t>руб</a:t>
            </a:r>
            <a:r>
              <a:rPr lang="ru-RU" b="1" dirty="0">
                <a:solidFill>
                  <a:srgbClr val="000000"/>
                </a:solidFill>
                <a:latin typeface="Times New Roman" pitchFamily="18" charset="0"/>
                <a:cs typeface="Times New Roman" pitchFamily="18" charset="0"/>
              </a:rPr>
              <a:t>.</a:t>
            </a:r>
          </a:p>
        </p:txBody>
      </p:sp>
      <p:sp>
        <p:nvSpPr>
          <p:cNvPr id="4" name="Прямоугольник 3"/>
          <p:cNvSpPr/>
          <p:nvPr/>
        </p:nvSpPr>
        <p:spPr>
          <a:xfrm>
            <a:off x="639242" y="2033824"/>
            <a:ext cx="10612315" cy="1200329"/>
          </a:xfrm>
          <a:prstGeom prst="rect">
            <a:avLst/>
          </a:prstGeom>
        </p:spPr>
        <p:txBody>
          <a:bodyPr wrap="square">
            <a:spAutoFit/>
          </a:bodyPr>
          <a:lstStyle/>
          <a:p>
            <a:r>
              <a:rPr lang="ru-RU" dirty="0">
                <a:solidFill>
                  <a:srgbClr val="333333"/>
                </a:solidFill>
                <a:latin typeface="Times New Roman" panose="02020603050405020304" pitchFamily="18" charset="0"/>
                <a:cs typeface="Times New Roman" panose="02020603050405020304" pitchFamily="18" charset="0"/>
              </a:rPr>
              <a:t>Верхний предел муниципального долга </a:t>
            </a:r>
            <a:r>
              <a:rPr lang="ru-RU" b="1" dirty="0">
                <a:solidFill>
                  <a:srgbClr val="333333"/>
                </a:solidFill>
                <a:latin typeface="Times New Roman" panose="02020603050405020304" pitchFamily="18" charset="0"/>
                <a:cs typeface="Times New Roman" panose="02020603050405020304" pitchFamily="18" charset="0"/>
              </a:rPr>
              <a:t>не</a:t>
            </a:r>
            <a:r>
              <a:rPr lang="ru-RU" dirty="0">
                <a:solidFill>
                  <a:srgbClr val="333333"/>
                </a:solidFill>
                <a:latin typeface="Times New Roman" panose="02020603050405020304" pitchFamily="18" charset="0"/>
                <a:cs typeface="Times New Roman" panose="02020603050405020304" pitchFamily="18" charset="0"/>
              </a:rPr>
              <a:t> должен превышать утвержденный общий годовой объем доходов бюджета без учета утвержденного объема безвозмездных поступлений и (или) поступлений налоговых доходов по дополнительным нормативам отчислений. Предельный объем муниципального долга может быть не </a:t>
            </a:r>
            <a:r>
              <a:rPr lang="ru-RU" b="1" dirty="0">
                <a:solidFill>
                  <a:srgbClr val="333333"/>
                </a:solidFill>
                <a:latin typeface="Times New Roman" panose="02020603050405020304" pitchFamily="18" charset="0"/>
                <a:cs typeface="Times New Roman" panose="02020603050405020304" pitchFamily="18" charset="0"/>
              </a:rPr>
              <a:t>более</a:t>
            </a:r>
            <a:r>
              <a:rPr lang="ru-RU" dirty="0">
                <a:solidFill>
                  <a:srgbClr val="333333"/>
                </a:solidFill>
                <a:latin typeface="Times New Roman" panose="02020603050405020304" pitchFamily="18" charset="0"/>
                <a:cs typeface="Times New Roman" panose="02020603050405020304" pitchFamily="18" charset="0"/>
              </a:rPr>
              <a:t> собственных доходов, если уровень безвозмездных поступлений не более 70%.</a:t>
            </a:r>
            <a:endParaRPr lang="ru-RU" dirty="0">
              <a:latin typeface="Times New Roman" panose="02020603050405020304" pitchFamily="18" charset="0"/>
              <a:cs typeface="Times New Roman" panose="02020603050405020304" pitchFamily="18" charset="0"/>
            </a:endParaRPr>
          </a:p>
        </p:txBody>
      </p:sp>
      <p:sp>
        <p:nvSpPr>
          <p:cNvPr id="10" name="Прямоугольник 9"/>
          <p:cNvSpPr/>
          <p:nvPr/>
        </p:nvSpPr>
        <p:spPr>
          <a:xfrm>
            <a:off x="1401236" y="951780"/>
            <a:ext cx="9583615" cy="923330"/>
          </a:xfrm>
          <a:prstGeom prst="rect">
            <a:avLst/>
          </a:prstGeom>
        </p:spPr>
        <p:txBody>
          <a:bodyPr wrap="square">
            <a:spAutoFit/>
          </a:bodyPr>
          <a:lstStyle/>
          <a:p>
            <a:r>
              <a:rPr lang="ru-RU" dirty="0">
                <a:solidFill>
                  <a:srgbClr val="333333"/>
                </a:solidFill>
                <a:latin typeface="Times New Roman" panose="02020603050405020304" pitchFamily="18" charset="0"/>
                <a:cs typeface="Times New Roman" panose="02020603050405020304" pitchFamily="18" charset="0"/>
              </a:rPr>
              <a:t>Предельный объем муниципального долга - </a:t>
            </a:r>
            <a:r>
              <a:rPr lang="ru-RU" b="1" dirty="0">
                <a:solidFill>
                  <a:srgbClr val="333333"/>
                </a:solidFill>
                <a:latin typeface="Times New Roman" panose="02020603050405020304" pitchFamily="18" charset="0"/>
                <a:cs typeface="Times New Roman" panose="02020603050405020304" pitchFamily="18" charset="0"/>
              </a:rPr>
              <a:t>установленный Бюджетным кодексом Российской Федерации максимальный объем долговых обязательств, которые может принять на себя муниципальное образование</a:t>
            </a:r>
            <a:r>
              <a:rPr lang="ru-RU" dirty="0">
                <a:solidFill>
                  <a:srgbClr val="333333"/>
                </a:solidFill>
                <a:latin typeface="Times New Roman" panose="02020603050405020304" pitchFamily="18" charset="0"/>
                <a:cs typeface="Times New Roman" panose="02020603050405020304" pitchFamily="18" charset="0"/>
              </a:rPr>
              <a:t>.</a:t>
            </a:r>
            <a:endParaRPr lang="ru-RU" dirty="0">
              <a:latin typeface="Times New Roman" panose="02020603050405020304" pitchFamily="18" charset="0"/>
              <a:cs typeface="Times New Roman" panose="02020603050405020304" pitchFamily="18" charset="0"/>
            </a:endParaRPr>
          </a:p>
        </p:txBody>
      </p:sp>
      <p:sp>
        <p:nvSpPr>
          <p:cNvPr id="11" name="Номер слайда 10"/>
          <p:cNvSpPr>
            <a:spLocks noGrp="1"/>
          </p:cNvSpPr>
          <p:nvPr>
            <p:ph type="sldNum" sz="quarter" idx="12"/>
          </p:nvPr>
        </p:nvSpPr>
        <p:spPr/>
        <p:txBody>
          <a:bodyPr/>
          <a:lstStyle/>
          <a:p>
            <a:fld id="{70513BE8-C78F-45D0-83F1-20C75CE82E68}" type="slidenum">
              <a:rPr lang="ru-RU" smtClean="0"/>
              <a:t>58</a:t>
            </a:fld>
            <a:endParaRPr lang="ru-RU" dirty="0"/>
          </a:p>
        </p:txBody>
      </p:sp>
    </p:spTree>
    <p:extLst>
      <p:ext uri="{BB962C8B-B14F-4D97-AF65-F5344CB8AC3E}">
        <p14:creationId xmlns:p14="http://schemas.microsoft.com/office/powerpoint/2010/main" val="324900663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4FD31707-174D-4A3B-ADDE-450A5B93DD9B}"/>
              </a:ext>
            </a:extLst>
          </p:cNvPr>
          <p:cNvSpPr>
            <a:spLocks noGrp="1"/>
          </p:cNvSpPr>
          <p:nvPr>
            <p:ph type="sldNum" sz="quarter" idx="12"/>
          </p:nvPr>
        </p:nvSpPr>
        <p:spPr/>
        <p:txBody>
          <a:bodyPr/>
          <a:lstStyle/>
          <a:p>
            <a:fld id="{70513BE8-C78F-45D0-83F1-20C75CE82E68}" type="slidenum">
              <a:rPr lang="ru-RU" smtClean="0"/>
              <a:t>59</a:t>
            </a:fld>
            <a:endParaRPr lang="ru-RU" dirty="0"/>
          </a:p>
        </p:txBody>
      </p:sp>
      <p:sp>
        <p:nvSpPr>
          <p:cNvPr id="4" name="Прямоугольник 3">
            <a:extLst>
              <a:ext uri="{FF2B5EF4-FFF2-40B4-BE49-F238E27FC236}">
                <a16:creationId xmlns:a16="http://schemas.microsoft.com/office/drawing/2014/main" id="{70BF3F79-2FC8-44DA-B12B-FA441B2C21E0}"/>
              </a:ext>
            </a:extLst>
          </p:cNvPr>
          <p:cNvSpPr/>
          <p:nvPr/>
        </p:nvSpPr>
        <p:spPr>
          <a:xfrm>
            <a:off x="237744" y="674400"/>
            <a:ext cx="11168439" cy="5724644"/>
          </a:xfrm>
          <a:prstGeom prst="rect">
            <a:avLst/>
          </a:prstGeom>
        </p:spPr>
        <p:txBody>
          <a:bodyPr wrap="square">
            <a:spAutoFit/>
          </a:bodyPr>
          <a:lstStyle/>
          <a:p>
            <a:r>
              <a:rPr lang="ru-RU" dirty="0">
                <a:latin typeface="Times New Roman" panose="02020603050405020304" pitchFamily="18" charset="0"/>
                <a:cs typeface="Times New Roman" panose="02020603050405020304" pitchFamily="18" charset="0"/>
              </a:rPr>
              <a:t>	</a:t>
            </a:r>
            <a:r>
              <a:rPr lang="ru-RU" b="1" dirty="0">
                <a:latin typeface="Times New Roman" panose="02020603050405020304" pitchFamily="18" charset="0"/>
                <a:cs typeface="Times New Roman" panose="02020603050405020304" pitchFamily="18" charset="0"/>
              </a:rPr>
              <a:t>ВИДЫ БЮДЖЕТНЫХ РИСКОВ</a:t>
            </a:r>
          </a:p>
          <a:p>
            <a:r>
              <a:rPr lang="ru-RU" sz="1400" dirty="0">
                <a:latin typeface="Times New Roman" panose="02020603050405020304" pitchFamily="18" charset="0"/>
                <a:cs typeface="Times New Roman" panose="02020603050405020304" pitchFamily="18" charset="0"/>
              </a:rPr>
              <a:t>1. РИСК РАСХОДНОЙ ЧАСТИ БЮДЖЕТА– это возможность отклонения фактических бюджетных назначений по расходам от плановых по величине и времени исполнения: недофинансирование или превышение первоначально запланированных объемов финансирования, направляемых обязательств. </a:t>
            </a:r>
          </a:p>
          <a:p>
            <a:r>
              <a:rPr lang="ru-RU" sz="1400" dirty="0">
                <a:latin typeface="Times New Roman" panose="02020603050405020304" pitchFamily="18" charset="0"/>
                <a:cs typeface="Times New Roman" panose="02020603050405020304" pitchFamily="18" charset="0"/>
              </a:rPr>
              <a:t>2. РИСК ДОХОДНОЙ ЧАСТИ БЮДЖЕТА– это возможность неполного и несвоевременного получения доходов: поступления налогов и других платежей и доходов в целом и по каждому источнику, а также образование кредиторской задолженности из-за недофинансирования мероприятий в пределах утвержденных по бюджету сумм и в течение того финансового года, на который утвержден бюджет. </a:t>
            </a:r>
          </a:p>
          <a:p>
            <a:r>
              <a:rPr lang="ru-RU" sz="1400" dirty="0">
                <a:latin typeface="Times New Roman" panose="02020603050405020304" pitchFamily="18" charset="0"/>
                <a:cs typeface="Times New Roman" panose="02020603050405020304" pitchFamily="18" charset="0"/>
              </a:rPr>
              <a:t>3. РИСК НЕСБАЛАНСИРОВАННОСТИ БЮДЖЕТА - этот риск возникает при исполнении  бюджета с разными величинами доходов и расходов. Возможность получения дефицита или профицита при исполнении бюджета должна рассматриваться как рисковая. Оценка ее  позволяет заблаговременно прогнозировать рост или сокращение кредиторской задолженности, введение или отмену налогов, формировать программу по оздоровлению региональных финансов или программу заимствований.</a:t>
            </a:r>
          </a:p>
          <a:p>
            <a:r>
              <a:rPr lang="ru-RU" sz="1400" dirty="0">
                <a:latin typeface="Times New Roman" panose="02020603050405020304" pitchFamily="18" charset="0"/>
                <a:cs typeface="Times New Roman" panose="02020603050405020304" pitchFamily="18" charset="0"/>
              </a:rPr>
              <a:t> 4. РИСК ДОЛГОВОЙ НАГРУЗКИ НА БЮДЖЕТ.  Долговая политика, являясь важной частью проводимой субъектами бюджетной политики, оказывает непосредственное влияние на формирование расходов будущих периодов. Долговая нагрузка является одной из наиболее значимых составляющих в рейтинге кредитоспособности региона.</a:t>
            </a:r>
          </a:p>
          <a:p>
            <a:r>
              <a:rPr lang="ru-RU" sz="1400" dirty="0">
                <a:latin typeface="Times New Roman" panose="02020603050405020304" pitchFamily="18" charset="0"/>
                <a:cs typeface="Times New Roman" panose="02020603050405020304" pitchFamily="18" charset="0"/>
              </a:rPr>
              <a:t>	</a:t>
            </a:r>
            <a:r>
              <a:rPr lang="ru-RU" b="1" dirty="0">
                <a:latin typeface="Times New Roman" panose="02020603050405020304" pitchFamily="18" charset="0"/>
                <a:cs typeface="Times New Roman" panose="02020603050405020304" pitchFamily="18" charset="0"/>
              </a:rPr>
              <a:t>В ЦЕЛЯХ МИНИМИЗАЦИИ ПЕРЕЧИСЛЕННЫХ РИСКОВ В ДМИТРИЕВСКОМ РАЙОНЕ КУРСКОЙ ОБЛАСТИ ПРИНИМАЮТСЯ СЛЕДУЮЩИЕ МЕРЫ</a:t>
            </a:r>
            <a:endParaRPr lang="ru-RU" sz="1400" b="1" dirty="0">
              <a:latin typeface="Times New Roman" panose="02020603050405020304" pitchFamily="18" charset="0"/>
              <a:cs typeface="Times New Roman" panose="02020603050405020304" pitchFamily="18" charset="0"/>
            </a:endParaRPr>
          </a:p>
          <a:p>
            <a:r>
              <a:rPr lang="ru-RU" sz="1400" dirty="0">
                <a:latin typeface="Times New Roman" panose="02020603050405020304" pitchFamily="18" charset="0"/>
                <a:cs typeface="Times New Roman" panose="02020603050405020304" pitchFamily="18" charset="0"/>
              </a:rPr>
              <a:t>проводится постоянная работа: </a:t>
            </a:r>
          </a:p>
          <a:p>
            <a:r>
              <a:rPr lang="ru-RU" sz="1400" dirty="0">
                <a:latin typeface="Times New Roman" panose="02020603050405020304" pitchFamily="18" charset="0"/>
                <a:cs typeface="Times New Roman" panose="02020603050405020304" pitchFamily="18" charset="0"/>
              </a:rPr>
              <a:t>-по мобилизации собственных доходов в консолидированный бюджет Дмитриевского района Курской области;</a:t>
            </a:r>
          </a:p>
          <a:p>
            <a:r>
              <a:rPr lang="ru-RU" sz="1400" dirty="0">
                <a:latin typeface="Times New Roman" panose="02020603050405020304" pitchFamily="18" charset="0"/>
                <a:cs typeface="Times New Roman" panose="02020603050405020304" pitchFamily="18" charset="0"/>
              </a:rPr>
              <a:t>-по проведению анализа муниципальных функций (услуг), предоставляемых в социальной сфере органами исполнительной власти на предмет выявления избыточных и дублирующих функций (услуг);по оптимизации расходов местного бюджета;</a:t>
            </a:r>
          </a:p>
          <a:p>
            <a:r>
              <a:rPr lang="ru-RU" sz="1400" dirty="0">
                <a:latin typeface="Times New Roman" panose="02020603050405020304" pitchFamily="18" charset="0"/>
                <a:cs typeface="Times New Roman" panose="02020603050405020304" pitchFamily="18" charset="0"/>
              </a:rPr>
              <a:t>-по сокращению расходов бюджета на содержание аппарата управления и подведомственных муниципальных учреждений, так и по повышению эффективности бюджетных расходов, в том числе путем осуществления муниципальных закупок посредством проведения конкурсов, запросов котировок в соответствии с Федеральным законом от 05.04.2013 г. № 44-ФЗ «О контрактной системе в сфере закупок товаров, работ, услуг для обеспечения государственных и муниципальных нужд», вступившим в силу с 1 января 2014 года.</a:t>
            </a:r>
          </a:p>
          <a:p>
            <a:endParaRPr lang="ru-RU" dirty="0">
              <a:latin typeface="Times New Roman" panose="02020603050405020304" pitchFamily="18" charset="0"/>
              <a:cs typeface="Times New Roman" panose="02020603050405020304" pitchFamily="18" charset="0"/>
            </a:endParaRPr>
          </a:p>
        </p:txBody>
      </p:sp>
      <p:sp>
        <p:nvSpPr>
          <p:cNvPr id="5" name="Прямоугольник 4">
            <a:extLst>
              <a:ext uri="{FF2B5EF4-FFF2-40B4-BE49-F238E27FC236}">
                <a16:creationId xmlns:a16="http://schemas.microsoft.com/office/drawing/2014/main" id="{2FBE0E8C-9343-4FF8-A060-2648F513025B}"/>
              </a:ext>
            </a:extLst>
          </p:cNvPr>
          <p:cNvSpPr/>
          <p:nvPr/>
        </p:nvSpPr>
        <p:spPr>
          <a:xfrm>
            <a:off x="1439008" y="274713"/>
            <a:ext cx="9472246" cy="461665"/>
          </a:xfrm>
          <a:prstGeom prst="rect">
            <a:avLst/>
          </a:prstGeom>
        </p:spPr>
        <p:txBody>
          <a:bodyPr wrap="square">
            <a:spAutoFit/>
          </a:bodyPr>
          <a:lstStyle/>
          <a:p>
            <a:pPr algn="ctr"/>
            <a:r>
              <a:rPr lang="ru-RU" sz="2400" b="1" dirty="0">
                <a:latin typeface="Times New Roman" panose="02020603050405020304" pitchFamily="18" charset="0"/>
                <a:cs typeface="Times New Roman" panose="02020603050405020304" pitchFamily="18" charset="0"/>
              </a:rPr>
              <a:t>МИНИМИЗАЦИЯ БЮДЖЕТНЫХ РИСКОВ</a:t>
            </a:r>
          </a:p>
        </p:txBody>
      </p:sp>
    </p:spTree>
    <p:extLst>
      <p:ext uri="{BB962C8B-B14F-4D97-AF65-F5344CB8AC3E}">
        <p14:creationId xmlns:p14="http://schemas.microsoft.com/office/powerpoint/2010/main" val="31115968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70000">
              <a:srgbClr val="2880BB"/>
            </a:gs>
            <a:gs pos="40000">
              <a:schemeClr val="bg2">
                <a:lumMod val="60000"/>
                <a:lumOff val="40000"/>
              </a:schemeClr>
            </a:gs>
            <a:gs pos="99000">
              <a:schemeClr val="tx1"/>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12738" y="1543050"/>
            <a:ext cx="7802564" cy="2971801"/>
          </a:xfrm>
        </p:spPr>
        <p:txBody>
          <a:bodyPr>
            <a:normAutofit/>
          </a:bodyPr>
          <a:lstStyle/>
          <a:p>
            <a:pPr algn="ctr"/>
            <a:r>
              <a:rPr lang="ru-RU" sz="8800" dirty="0">
                <a:latin typeface="Times New Roman" panose="02020603050405020304" pitchFamily="18" charset="0"/>
                <a:cs typeface="Times New Roman" panose="02020603050405020304" pitchFamily="18" charset="0"/>
              </a:rPr>
              <a:t>Д</a:t>
            </a:r>
            <a:r>
              <a:rPr lang="ru-RU" sz="6601" dirty="0">
                <a:latin typeface="Times New Roman" panose="02020603050405020304" pitchFamily="18" charset="0"/>
                <a:cs typeface="Times New Roman" panose="02020603050405020304" pitchFamily="18" charset="0"/>
              </a:rPr>
              <a:t>митриевский район в цифрах</a:t>
            </a:r>
          </a:p>
        </p:txBody>
      </p:sp>
      <p:sp>
        <p:nvSpPr>
          <p:cNvPr id="3" name="Номер слайда 13"/>
          <p:cNvSpPr>
            <a:spLocks noGrp="1"/>
          </p:cNvSpPr>
          <p:nvPr>
            <p:ph type="sldNum" sz="quarter" idx="12"/>
          </p:nvPr>
        </p:nvSpPr>
        <p:spPr>
          <a:xfrm>
            <a:off x="-220915" y="6351735"/>
            <a:ext cx="1052887" cy="276999"/>
          </a:xfrm>
        </p:spPr>
        <p:txBody>
          <a:bodyPr/>
          <a:lstStyle/>
          <a:p>
            <a:r>
              <a:rPr lang="ru-RU" sz="1600" dirty="0">
                <a:solidFill>
                  <a:schemeClr val="tx1">
                    <a:lumMod val="50000"/>
                  </a:schemeClr>
                </a:solidFill>
              </a:rPr>
              <a:t>5</a:t>
            </a:r>
          </a:p>
        </p:txBody>
      </p:sp>
    </p:spTree>
    <p:extLst>
      <p:ext uri="{BB962C8B-B14F-4D97-AF65-F5344CB8AC3E}">
        <p14:creationId xmlns:p14="http://schemas.microsoft.com/office/powerpoint/2010/main" val="220510293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48635" y="2691829"/>
            <a:ext cx="7343365" cy="4014863"/>
          </a:xfrm>
          <a:prstGeom prst="rect">
            <a:avLst/>
          </a:prstGeom>
          <a:ln>
            <a:noFill/>
          </a:ln>
          <a:effectLst>
            <a:softEdge rad="112500"/>
          </a:effectLst>
        </p:spPr>
      </p:pic>
      <p:sp>
        <p:nvSpPr>
          <p:cNvPr id="2" name="Прямоугольник 1"/>
          <p:cNvSpPr/>
          <p:nvPr/>
        </p:nvSpPr>
        <p:spPr>
          <a:xfrm>
            <a:off x="554804" y="1212351"/>
            <a:ext cx="7912188" cy="3847207"/>
          </a:xfrm>
          <a:prstGeom prst="rect">
            <a:avLst/>
          </a:prstGeom>
        </p:spPr>
        <p:txBody>
          <a:bodyPr wrap="square">
            <a:spAutoFit/>
          </a:bodyPr>
          <a:lstStyle/>
          <a:p>
            <a:pPr algn="ctr">
              <a:spcBef>
                <a:spcPct val="0"/>
              </a:spcBef>
            </a:pPr>
            <a:endParaRPr lang="ru-RU" altLang="ru-RU" sz="1600" b="1" dirty="0">
              <a:solidFill>
                <a:srgbClr val="C00000"/>
              </a:solidFill>
              <a:latin typeface="Times New Roman" panose="02020603050405020304" pitchFamily="18" charset="0"/>
              <a:cs typeface="Times New Roman" panose="02020603050405020304" pitchFamily="18" charset="0"/>
            </a:endParaRPr>
          </a:p>
          <a:p>
            <a:r>
              <a:rPr lang="ru-RU" sz="1600" b="1" dirty="0">
                <a:latin typeface="Times New Roman" panose="02020603050405020304" pitchFamily="18" charset="0"/>
                <a:cs typeface="Times New Roman" panose="02020603050405020304" pitchFamily="18" charset="0"/>
              </a:rPr>
              <a:t>Разработчиком презентации «Бюджет для граждан» является</a:t>
            </a:r>
          </a:p>
          <a:p>
            <a:r>
              <a:rPr lang="ru-RU" sz="1600" b="1" dirty="0">
                <a:latin typeface="Times New Roman" panose="02020603050405020304" pitchFamily="18" charset="0"/>
                <a:cs typeface="Times New Roman" panose="02020603050405020304" pitchFamily="18" charset="0"/>
              </a:rPr>
              <a:t>финансовое управления Администрации Дмитриевского района Курской области</a:t>
            </a:r>
          </a:p>
          <a:p>
            <a:endParaRPr lang="ru-RU" sz="1600" dirty="0">
              <a:latin typeface="Times New Roman" panose="02020603050405020304" pitchFamily="18" charset="0"/>
              <a:cs typeface="Times New Roman" panose="02020603050405020304" pitchFamily="18" charset="0"/>
            </a:endParaRPr>
          </a:p>
          <a:p>
            <a:endParaRPr lang="ru-RU" dirty="0">
              <a:latin typeface="Times New Roman" panose="02020603050405020304" pitchFamily="18" charset="0"/>
              <a:cs typeface="Times New Roman" panose="02020603050405020304" pitchFamily="18" charset="0"/>
            </a:endParaRPr>
          </a:p>
          <a:p>
            <a:r>
              <a:rPr lang="ru-RU" dirty="0">
                <a:latin typeface="Times New Roman" panose="02020603050405020304" pitchFamily="18" charset="0"/>
                <a:cs typeface="Times New Roman" panose="02020603050405020304" pitchFamily="18" charset="0"/>
              </a:rPr>
              <a:t>Адрес: 307500, Курская область,</a:t>
            </a:r>
          </a:p>
          <a:p>
            <a:r>
              <a:rPr lang="ru-RU" dirty="0">
                <a:latin typeface="Times New Roman" panose="02020603050405020304" pitchFamily="18" charset="0"/>
                <a:cs typeface="Times New Roman" panose="02020603050405020304" pitchFamily="18" charset="0"/>
              </a:rPr>
              <a:t>г. Дмитриев, ул. Ленина, 44</a:t>
            </a:r>
          </a:p>
          <a:p>
            <a:r>
              <a:rPr lang="ru-RU" dirty="0">
                <a:latin typeface="Times New Roman" panose="02020603050405020304" pitchFamily="18" charset="0"/>
                <a:cs typeface="Times New Roman" panose="02020603050405020304" pitchFamily="18" charset="0"/>
              </a:rPr>
              <a:t>Тел.(47150) 2-27-53, 2-24-93, 2-10-65</a:t>
            </a:r>
          </a:p>
          <a:p>
            <a:r>
              <a:rPr lang="ru-RU" dirty="0">
                <a:latin typeface="Times New Roman" panose="02020603050405020304" pitchFamily="18" charset="0"/>
                <a:cs typeface="Times New Roman" panose="02020603050405020304" pitchFamily="18" charset="0"/>
              </a:rPr>
              <a:t>E-mail: </a:t>
            </a:r>
            <a:r>
              <a:rPr lang="en-US" altLang="ru-RU" b="1" dirty="0">
                <a:latin typeface="Times New Roman" panose="02020603050405020304" pitchFamily="18" charset="0"/>
                <a:cs typeface="Times New Roman" panose="02020603050405020304" pitchFamily="18" charset="0"/>
              </a:rPr>
              <a:t>Dmitrievfin@mail.ru</a:t>
            </a:r>
          </a:p>
          <a:p>
            <a:endParaRPr lang="ru-RU" dirty="0">
              <a:latin typeface="Times New Roman" panose="02020603050405020304" pitchFamily="18" charset="0"/>
              <a:cs typeface="Times New Roman" panose="02020603050405020304" pitchFamily="18" charset="0"/>
            </a:endParaRPr>
          </a:p>
          <a:p>
            <a:r>
              <a:rPr lang="ru-RU" dirty="0">
                <a:latin typeface="Times New Roman" panose="02020603050405020304" pitchFamily="18" charset="0"/>
                <a:cs typeface="Times New Roman" panose="02020603050405020304" pitchFamily="18" charset="0"/>
              </a:rPr>
              <a:t>Режим работы:</a:t>
            </a:r>
          </a:p>
          <a:p>
            <a:r>
              <a:rPr lang="ru-RU" dirty="0">
                <a:latin typeface="Times New Roman" panose="02020603050405020304" pitchFamily="18" charset="0"/>
                <a:cs typeface="Times New Roman" panose="02020603050405020304" pitchFamily="18" charset="0"/>
              </a:rPr>
              <a:t>понедельник-пятница с 8:00 до 17:00</a:t>
            </a:r>
          </a:p>
          <a:p>
            <a:r>
              <a:rPr lang="ru-RU" dirty="0">
                <a:latin typeface="Times New Roman" panose="02020603050405020304" pitchFamily="18" charset="0"/>
                <a:cs typeface="Times New Roman" panose="02020603050405020304" pitchFamily="18" charset="0"/>
              </a:rPr>
              <a:t>перерыв с 12:00 до 13:00</a:t>
            </a:r>
          </a:p>
          <a:p>
            <a:r>
              <a:rPr lang="ru-RU" dirty="0">
                <a:latin typeface="Times New Roman" panose="02020603050405020304" pitchFamily="18" charset="0"/>
                <a:cs typeface="Times New Roman" panose="02020603050405020304" pitchFamily="18" charset="0"/>
              </a:rPr>
              <a:t>выходные: суббота, воскресенье</a:t>
            </a:r>
          </a:p>
        </p:txBody>
      </p:sp>
      <p:pic>
        <p:nvPicPr>
          <p:cNvPr id="6" name="Рисунок 5"/>
          <p:cNvPicPr>
            <a:picLocks noChangeAspect="1"/>
          </p:cNvPicPr>
          <p:nvPr/>
        </p:nvPicPr>
        <p:blipFill>
          <a:blip r:embed="rId3"/>
          <a:stretch>
            <a:fillRect/>
          </a:stretch>
        </p:blipFill>
        <p:spPr>
          <a:xfrm>
            <a:off x="3622820" y="97676"/>
            <a:ext cx="4541914" cy="749873"/>
          </a:xfrm>
          <a:prstGeom prst="rect">
            <a:avLst/>
          </a:prstGeom>
        </p:spPr>
      </p:pic>
      <p:sp>
        <p:nvSpPr>
          <p:cNvPr id="8" name="Номер слайда 7"/>
          <p:cNvSpPr>
            <a:spLocks noGrp="1"/>
          </p:cNvSpPr>
          <p:nvPr>
            <p:ph type="sldNum" sz="quarter" idx="12"/>
          </p:nvPr>
        </p:nvSpPr>
        <p:spPr>
          <a:xfrm>
            <a:off x="-300046" y="6429693"/>
            <a:ext cx="1052887" cy="276999"/>
          </a:xfrm>
        </p:spPr>
        <p:txBody>
          <a:bodyPr/>
          <a:lstStyle/>
          <a:p>
            <a:fld id="{70513BE8-C78F-45D0-83F1-20C75CE82E68}" type="slidenum">
              <a:rPr lang="ru-RU" smtClean="0"/>
              <a:t>60</a:t>
            </a:fld>
            <a:endParaRPr lang="ru-RU" dirty="0"/>
          </a:p>
        </p:txBody>
      </p:sp>
      <p:sp>
        <p:nvSpPr>
          <p:cNvPr id="9" name="Прямоугольник 8"/>
          <p:cNvSpPr/>
          <p:nvPr/>
        </p:nvSpPr>
        <p:spPr>
          <a:xfrm>
            <a:off x="226397" y="5834699"/>
            <a:ext cx="4249615" cy="461665"/>
          </a:xfrm>
          <a:prstGeom prst="rect">
            <a:avLst/>
          </a:prstGeom>
        </p:spPr>
        <p:txBody>
          <a:bodyPr wrap="square">
            <a:spAutoFit/>
          </a:bodyPr>
          <a:lstStyle/>
          <a:p>
            <a:r>
              <a:rPr lang="ru-RU" sz="1200" dirty="0">
                <a:latin typeface="Times New Roman" panose="02020603050405020304" pitchFamily="18" charset="0"/>
                <a:cs typeface="Times New Roman" panose="02020603050405020304" pitchFamily="18" charset="0"/>
              </a:rPr>
              <a:t>-Используемые фотографии взяты из открытых источников сети интернет</a:t>
            </a:r>
          </a:p>
        </p:txBody>
      </p:sp>
    </p:spTree>
    <p:extLst>
      <p:ext uri="{BB962C8B-B14F-4D97-AF65-F5344CB8AC3E}">
        <p14:creationId xmlns:p14="http://schemas.microsoft.com/office/powerpoint/2010/main" val="211486649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8076" y="0"/>
            <a:ext cx="10458635" cy="6287653"/>
          </a:xfrm>
          <a:prstGeom prst="rect">
            <a:avLst/>
          </a:prstGeom>
        </p:spPr>
      </p:pic>
      <p:sp>
        <p:nvSpPr>
          <p:cNvPr id="7" name="Прямоугольник 6"/>
          <p:cNvSpPr/>
          <p:nvPr/>
        </p:nvSpPr>
        <p:spPr>
          <a:xfrm>
            <a:off x="5188449" y="2559337"/>
            <a:ext cx="5003515" cy="1938992"/>
          </a:xfrm>
          <a:prstGeom prst="rect">
            <a:avLst/>
          </a:prstGeom>
        </p:spPr>
        <p:txBody>
          <a:bodyPr wrap="square">
            <a:spAutoFit/>
          </a:bodyPr>
          <a:lstStyle/>
          <a:p>
            <a:r>
              <a:rPr lang="ru-RU" sz="6000" dirty="0">
                <a:latin typeface="a_Albionic" panose="020B0903060703020204" pitchFamily="34" charset="-52"/>
              </a:rPr>
              <a:t>  Спасибо</a:t>
            </a:r>
          </a:p>
          <a:p>
            <a:r>
              <a:rPr lang="ru-RU" sz="6000" dirty="0">
                <a:latin typeface="a_Albionic" panose="020B0903060703020204" pitchFamily="34" charset="-52"/>
              </a:rPr>
              <a:t>за внимание</a:t>
            </a:r>
          </a:p>
        </p:txBody>
      </p:sp>
      <p:sp>
        <p:nvSpPr>
          <p:cNvPr id="3" name="Номер слайда 2"/>
          <p:cNvSpPr>
            <a:spLocks noGrp="1"/>
          </p:cNvSpPr>
          <p:nvPr>
            <p:ph type="sldNum" sz="quarter" idx="12"/>
          </p:nvPr>
        </p:nvSpPr>
        <p:spPr>
          <a:xfrm>
            <a:off x="-212123" y="6474827"/>
            <a:ext cx="1052887" cy="276999"/>
          </a:xfrm>
        </p:spPr>
        <p:txBody>
          <a:bodyPr/>
          <a:lstStyle/>
          <a:p>
            <a:fld id="{70513BE8-C78F-45D0-83F1-20C75CE82E68}" type="slidenum">
              <a:rPr lang="ru-RU" smtClean="0"/>
              <a:t>61</a:t>
            </a:fld>
            <a:endParaRPr lang="ru-RU" dirty="0"/>
          </a:p>
        </p:txBody>
      </p:sp>
    </p:spTree>
    <p:extLst>
      <p:ext uri="{BB962C8B-B14F-4D97-AF65-F5344CB8AC3E}">
        <p14:creationId xmlns:p14="http://schemas.microsoft.com/office/powerpoint/2010/main" val="36351513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88000">
              <a:srgbClr val="2880BB"/>
            </a:gs>
            <a:gs pos="62000">
              <a:schemeClr val="bg2">
                <a:lumMod val="60000"/>
                <a:lumOff val="40000"/>
              </a:schemeClr>
            </a:gs>
            <a:gs pos="99000">
              <a:schemeClr val="tx2">
                <a:lumMod val="60000"/>
                <a:lumOff val="40000"/>
              </a:schemeClr>
            </a:gs>
          </a:gsLst>
          <a:path path="circle">
            <a:fillToRect l="100000" t="100000"/>
          </a:path>
        </a:gradFill>
        <a:effectLst/>
      </p:bgPr>
    </p:bg>
    <p:spTree>
      <p:nvGrpSpPr>
        <p:cNvPr id="1" name=""/>
        <p:cNvGrpSpPr/>
        <p:nvPr/>
      </p:nvGrpSpPr>
      <p:grpSpPr>
        <a:xfrm>
          <a:off x="0" y="0"/>
          <a:ext cx="0" cy="0"/>
          <a:chOff x="0" y="0"/>
          <a:chExt cx="0" cy="0"/>
        </a:xfrm>
      </p:grpSpPr>
      <p:sp>
        <p:nvSpPr>
          <p:cNvPr id="10" name="Прямоугольник 9"/>
          <p:cNvSpPr/>
          <p:nvPr/>
        </p:nvSpPr>
        <p:spPr>
          <a:xfrm>
            <a:off x="268167" y="1061426"/>
            <a:ext cx="6572249" cy="1169936"/>
          </a:xfrm>
          <a:prstGeom prst="rect">
            <a:avLst/>
          </a:prstGeom>
          <a:noFill/>
          <a:ln>
            <a:noFill/>
          </a:ln>
        </p:spPr>
        <p:txBody>
          <a:bodyPr wrap="square">
            <a:spAutoFit/>
          </a:bodyPr>
          <a:lstStyle/>
          <a:p>
            <a:pPr algn="ctr"/>
            <a:r>
              <a:rPr lang="ru-RU" sz="1801" b="1" dirty="0">
                <a:latin typeface="Times New Roman" pitchFamily="18" charset="0"/>
                <a:cs typeface="Times New Roman" pitchFamily="18" charset="0"/>
              </a:rPr>
              <a:t>Территория Дмитриевского района - 1270 кв. км.</a:t>
            </a:r>
          </a:p>
          <a:p>
            <a:pPr algn="ctr"/>
            <a:r>
              <a:rPr lang="ru-RU" sz="1801" b="1" dirty="0">
                <a:latin typeface="Times New Roman" pitchFamily="18" charset="0"/>
                <a:cs typeface="Times New Roman" pitchFamily="18" charset="0"/>
              </a:rPr>
              <a:t>Среднегодовая численность населения  на 1.10.2024 г.</a:t>
            </a:r>
          </a:p>
          <a:p>
            <a:pPr algn="ctr"/>
            <a:r>
              <a:rPr lang="ru-RU" sz="1801" b="1" dirty="0">
                <a:latin typeface="Times New Roman" pitchFamily="18" charset="0"/>
                <a:cs typeface="Times New Roman" pitchFamily="18" charset="0"/>
              </a:rPr>
              <a:t> – 13 441 человек</a:t>
            </a:r>
            <a:r>
              <a:rPr lang="ru-RU" sz="1801" b="1" dirty="0">
                <a:ln>
                  <a:solidFill>
                    <a:srgbClr val="002060"/>
                  </a:solidFill>
                </a:ln>
                <a:latin typeface="Times New Roman" pitchFamily="18" charset="0"/>
                <a:cs typeface="Times New Roman" pitchFamily="18" charset="0"/>
              </a:rPr>
              <a:t>, (городское - 6 082; сельское -7 359).</a:t>
            </a:r>
          </a:p>
          <a:p>
            <a:pPr algn="ctr"/>
            <a:endParaRPr lang="ru-RU" sz="1600" dirty="0">
              <a:ln>
                <a:solidFill>
                  <a:srgbClr val="002060"/>
                </a:solidFill>
              </a:ln>
              <a:solidFill>
                <a:srgbClr val="002060"/>
              </a:solidFill>
              <a:latin typeface="Times New Roman" pitchFamily="18" charset="0"/>
              <a:cs typeface="Times New Roman" pitchFamily="18" charset="0"/>
            </a:endParaRPr>
          </a:p>
        </p:txBody>
      </p:sp>
      <p:sp>
        <p:nvSpPr>
          <p:cNvPr id="7" name="Прямоугольник 6"/>
          <p:cNvSpPr/>
          <p:nvPr/>
        </p:nvSpPr>
        <p:spPr>
          <a:xfrm>
            <a:off x="619125" y="2446910"/>
            <a:ext cx="4660658" cy="1477969"/>
          </a:xfrm>
          <a:prstGeom prst="rect">
            <a:avLst/>
          </a:prstGeom>
        </p:spPr>
        <p:txBody>
          <a:bodyPr wrap="square">
            <a:spAutoFit/>
          </a:bodyPr>
          <a:lstStyle/>
          <a:p>
            <a:r>
              <a:rPr lang="ru-RU" sz="1801" dirty="0">
                <a:latin typeface="Times New Roman" panose="02020603050405020304" pitchFamily="18" charset="0"/>
                <a:cs typeface="Times New Roman" panose="02020603050405020304" pitchFamily="18" charset="0"/>
              </a:rPr>
              <a:t>    </a:t>
            </a:r>
            <a:r>
              <a:rPr lang="ru-RU" sz="1801" b="1" dirty="0">
                <a:latin typeface="Times New Roman" panose="02020603050405020304" pitchFamily="18" charset="0"/>
                <a:cs typeface="Times New Roman" panose="02020603050405020304" pitchFamily="18" charset="0"/>
              </a:rPr>
              <a:t>В рамках организации местного самоуправления в муниципальный район входят 8 муниципальных образований, в том числе одно городское и 7 сельских поселений.</a:t>
            </a:r>
          </a:p>
        </p:txBody>
      </p:sp>
      <p:sp>
        <p:nvSpPr>
          <p:cNvPr id="13" name="Прямоугольник 12"/>
          <p:cNvSpPr/>
          <p:nvPr/>
        </p:nvSpPr>
        <p:spPr>
          <a:xfrm>
            <a:off x="466726" y="431622"/>
            <a:ext cx="6446228" cy="646587"/>
          </a:xfrm>
          <a:prstGeom prst="rect">
            <a:avLst/>
          </a:prstGeom>
        </p:spPr>
        <p:txBody>
          <a:bodyPr wrap="square">
            <a:spAutoFit/>
          </a:bodyPr>
          <a:lstStyle/>
          <a:p>
            <a:r>
              <a:rPr lang="ru-RU" sz="1801" b="1" dirty="0">
                <a:latin typeface="Times New Roman" panose="02020603050405020304" pitchFamily="18" charset="0"/>
                <a:cs typeface="Times New Roman" panose="02020603050405020304" pitchFamily="18" charset="0"/>
              </a:rPr>
              <a:t>Дмитриевский район расположен в северо-западной части Курской области.</a:t>
            </a:r>
            <a:r>
              <a:rPr lang="ru-RU" sz="1801" b="1" dirty="0">
                <a:solidFill>
                  <a:srgbClr val="202122"/>
                </a:solidFill>
                <a:latin typeface="Times New Roman" panose="02020603050405020304" pitchFamily="18" charset="0"/>
                <a:cs typeface="Times New Roman" panose="02020603050405020304" pitchFamily="18" charset="0"/>
              </a:rPr>
              <a:t> </a:t>
            </a:r>
            <a:endParaRPr lang="ru-RU" sz="1801" b="1" dirty="0">
              <a:latin typeface="Times New Roman" panose="02020603050405020304" pitchFamily="18" charset="0"/>
              <a:cs typeface="Times New Roman" panose="02020603050405020304" pitchFamily="18" charset="0"/>
            </a:endParaRPr>
          </a:p>
        </p:txBody>
      </p:sp>
      <p:pic>
        <p:nvPicPr>
          <p:cNvPr id="1026" name="Picture 2" descr="Гер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99626" y="4643438"/>
            <a:ext cx="1657349" cy="2105026"/>
          </a:xfrm>
          <a:prstGeom prst="rect">
            <a:avLst/>
          </a:prstGeom>
          <a:noFill/>
          <a:extLst>
            <a:ext uri="{909E8E84-426E-40DD-AFC4-6F175D3DCCD1}">
              <a14:hiddenFill xmlns:a14="http://schemas.microsoft.com/office/drawing/2010/main">
                <a:solidFill>
                  <a:srgbClr val="FFFFFF"/>
                </a:solidFill>
              </a14:hiddenFill>
            </a:ext>
          </a:extLst>
        </p:spPr>
      </p:pic>
      <p:pic>
        <p:nvPicPr>
          <p:cNvPr id="16" name="Рисунок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04757" y="125673"/>
            <a:ext cx="6258554" cy="5235060"/>
          </a:xfrm>
          <a:prstGeom prst="rect">
            <a:avLst/>
          </a:prstGeom>
        </p:spPr>
      </p:pic>
      <p:sp>
        <p:nvSpPr>
          <p:cNvPr id="20" name="Прямоугольник 19"/>
          <p:cNvSpPr/>
          <p:nvPr/>
        </p:nvSpPr>
        <p:spPr>
          <a:xfrm>
            <a:off x="2015638" y="3781426"/>
            <a:ext cx="4824778" cy="2863604"/>
          </a:xfrm>
          <a:prstGeom prst="rect">
            <a:avLst/>
          </a:prstGeom>
        </p:spPr>
        <p:txBody>
          <a:bodyPr wrap="square">
            <a:spAutoFit/>
          </a:bodyPr>
          <a:lstStyle/>
          <a:p>
            <a:r>
              <a:rPr lang="ru-RU" sz="1801" dirty="0"/>
              <a:t> </a:t>
            </a:r>
            <a:r>
              <a:rPr lang="ru-RU" sz="1801" dirty="0">
                <a:latin typeface="Times New Roman" panose="02020603050405020304" pitchFamily="18" charset="0"/>
                <a:cs typeface="Times New Roman" panose="02020603050405020304" pitchFamily="18" charset="0"/>
              </a:rPr>
              <a:t>Городское поселение:</a:t>
            </a:r>
          </a:p>
          <a:p>
            <a:r>
              <a:rPr lang="ru-RU" sz="1801" dirty="0">
                <a:latin typeface="Times New Roman" panose="02020603050405020304" pitchFamily="18" charset="0"/>
                <a:cs typeface="Times New Roman" panose="02020603050405020304" pitchFamily="18" charset="0"/>
              </a:rPr>
              <a:t> 1.  Город Дмитриев (6 082 чел.)	</a:t>
            </a:r>
          </a:p>
          <a:p>
            <a:r>
              <a:rPr lang="ru-RU" sz="1801" dirty="0">
                <a:latin typeface="Times New Roman" panose="02020603050405020304" pitchFamily="18" charset="0"/>
                <a:cs typeface="Times New Roman" panose="02020603050405020304" pitchFamily="18" charset="0"/>
              </a:rPr>
              <a:t>Сельские поселения:				</a:t>
            </a:r>
          </a:p>
          <a:p>
            <a:pPr marL="342909" indent="-342909">
              <a:buAutoNum type="arabicPlain" startAt="2"/>
            </a:pPr>
            <a:r>
              <a:rPr lang="ru-RU" sz="1801" dirty="0">
                <a:latin typeface="Times New Roman" panose="02020603050405020304" pitchFamily="18" charset="0"/>
                <a:cs typeface="Times New Roman" panose="02020603050405020304" pitchFamily="18" charset="0"/>
              </a:rPr>
              <a:t>Дерюгинский сельсовет (589 чел.)</a:t>
            </a:r>
          </a:p>
          <a:p>
            <a:pPr marL="342909" indent="-342909">
              <a:buAutoNum type="arabicPlain" startAt="2"/>
            </a:pPr>
            <a:r>
              <a:rPr lang="ru-RU" sz="1801" dirty="0">
                <a:latin typeface="Times New Roman" panose="02020603050405020304" pitchFamily="18" charset="0"/>
                <a:cs typeface="Times New Roman" panose="02020603050405020304" pitchFamily="18" charset="0"/>
              </a:rPr>
              <a:t>Крупецкой сельсовет (1 886 чел.)	</a:t>
            </a:r>
          </a:p>
          <a:p>
            <a:r>
              <a:rPr lang="ru-RU" sz="1801" dirty="0">
                <a:latin typeface="Times New Roman" panose="02020603050405020304" pitchFamily="18" charset="0"/>
                <a:cs typeface="Times New Roman" panose="02020603050405020304" pitchFamily="18" charset="0"/>
              </a:rPr>
              <a:t>4    Новопершинский сельсовет (864 чел.)</a:t>
            </a:r>
          </a:p>
          <a:p>
            <a:pPr marL="342909" indent="-342909">
              <a:buAutoNum type="arabicPlain" startAt="5"/>
            </a:pPr>
            <a:r>
              <a:rPr lang="ru-RU" sz="1801" dirty="0">
                <a:latin typeface="Times New Roman" panose="02020603050405020304" pitchFamily="18" charset="0"/>
                <a:cs typeface="Times New Roman" panose="02020603050405020304" pitchFamily="18" charset="0"/>
              </a:rPr>
              <a:t>Первоавгустовский сельсовет (1 683 чел.)	</a:t>
            </a:r>
          </a:p>
          <a:p>
            <a:pPr marL="342909" indent="-342909">
              <a:buAutoNum type="arabicPlain" startAt="6"/>
            </a:pPr>
            <a:r>
              <a:rPr lang="ru-RU" sz="1801" dirty="0">
                <a:latin typeface="Times New Roman" panose="02020603050405020304" pitchFamily="18" charset="0"/>
                <a:cs typeface="Times New Roman" panose="02020603050405020304" pitchFamily="18" charset="0"/>
              </a:rPr>
              <a:t>Поповкинский сельсовет (763 чел.)	</a:t>
            </a:r>
          </a:p>
          <a:p>
            <a:pPr marL="342909" indent="-342909">
              <a:buAutoNum type="arabicPlain" startAt="6"/>
            </a:pPr>
            <a:r>
              <a:rPr lang="ru-RU" sz="1801" dirty="0">
                <a:latin typeface="Times New Roman" panose="02020603050405020304" pitchFamily="18" charset="0"/>
                <a:cs typeface="Times New Roman" panose="02020603050405020304" pitchFamily="18" charset="0"/>
              </a:rPr>
              <a:t>Почепский сельсовет (519 чел.)</a:t>
            </a:r>
          </a:p>
          <a:p>
            <a:pPr marL="342909" indent="-342909">
              <a:buAutoNum type="arabicPlain" startAt="6"/>
            </a:pPr>
            <a:r>
              <a:rPr lang="ru-RU" sz="1801" dirty="0">
                <a:latin typeface="Times New Roman" panose="02020603050405020304" pitchFamily="18" charset="0"/>
                <a:cs typeface="Times New Roman" panose="02020603050405020304" pitchFamily="18" charset="0"/>
              </a:rPr>
              <a:t>Старогородский сельсовет ( 1 055 чел.)</a:t>
            </a:r>
          </a:p>
        </p:txBody>
      </p:sp>
      <p:sp>
        <p:nvSpPr>
          <p:cNvPr id="3" name="Номер слайда 2"/>
          <p:cNvSpPr>
            <a:spLocks noGrp="1"/>
          </p:cNvSpPr>
          <p:nvPr>
            <p:ph type="sldNum" sz="quarter" idx="12"/>
          </p:nvPr>
        </p:nvSpPr>
        <p:spPr/>
        <p:txBody>
          <a:bodyPr/>
          <a:lstStyle/>
          <a:p>
            <a:fld id="{70513BE8-C78F-45D0-83F1-20C75CE82E68}" type="slidenum">
              <a:rPr lang="ru-RU" smtClean="0"/>
              <a:t>7</a:t>
            </a:fld>
            <a:endParaRPr lang="ru-RU" dirty="0"/>
          </a:p>
        </p:txBody>
      </p:sp>
      <p:sp>
        <p:nvSpPr>
          <p:cNvPr id="11" name="Номер слайда 13"/>
          <p:cNvSpPr txBox="1">
            <a:spLocks/>
          </p:cNvSpPr>
          <p:nvPr/>
        </p:nvSpPr>
        <p:spPr>
          <a:xfrm>
            <a:off x="-220915" y="6351735"/>
            <a:ext cx="1052887" cy="276999"/>
          </a:xfrm>
          <a:prstGeom prst="rect">
            <a:avLst/>
          </a:prstGeom>
        </p:spPr>
        <p:txBody>
          <a:bodyPr wrap="square" lIns="0" tIns="0" rIns="0" bIns="0">
            <a:spAutoFit/>
          </a:bodyPr>
          <a:lstStyle>
            <a:defPPr>
              <a:defRPr lang="en-US"/>
            </a:defPPr>
            <a:lvl1pPr marL="0" algn="r" defTabSz="457200" rtl="0" eaLnBrk="1" latinLnBrk="0" hangingPunct="1">
              <a:defRPr sz="18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ru-RU" dirty="0"/>
              <a:t>7</a:t>
            </a:r>
          </a:p>
        </p:txBody>
      </p:sp>
    </p:spTree>
    <p:extLst>
      <p:ext uri="{BB962C8B-B14F-4D97-AF65-F5344CB8AC3E}">
        <p14:creationId xmlns:p14="http://schemas.microsoft.com/office/powerpoint/2010/main" val="42685295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012360" y="328218"/>
            <a:ext cx="8311827" cy="461665"/>
          </a:xfrm>
          <a:prstGeom prst="rect">
            <a:avLst/>
          </a:prstGeom>
        </p:spPr>
        <p:txBody>
          <a:bodyPr wrap="none">
            <a:spAutoFit/>
          </a:bodyPr>
          <a:lstStyle/>
          <a:p>
            <a:r>
              <a:rPr lang="ru-RU" sz="2400" b="1" dirty="0">
                <a:latin typeface="Times New Roman" panose="02020603050405020304" pitchFamily="18" charset="0"/>
                <a:cs typeface="Times New Roman" panose="02020603050405020304" pitchFamily="18" charset="0"/>
              </a:rPr>
              <a:t>Органы местного самоуправления Дмитриевского района</a:t>
            </a:r>
            <a:endParaRPr lang="ru-RU" sz="2400" dirty="0"/>
          </a:p>
        </p:txBody>
      </p:sp>
      <p:sp>
        <p:nvSpPr>
          <p:cNvPr id="5" name="Прямоугольник 4"/>
          <p:cNvSpPr/>
          <p:nvPr/>
        </p:nvSpPr>
        <p:spPr>
          <a:xfrm>
            <a:off x="736353" y="955979"/>
            <a:ext cx="9727224" cy="1354217"/>
          </a:xfrm>
          <a:prstGeom prst="rect">
            <a:avLst/>
          </a:prstGeom>
        </p:spPr>
        <p:txBody>
          <a:bodyPr wrap="square">
            <a:spAutoFit/>
          </a:bodyPr>
          <a:lstStyle/>
          <a:p>
            <a:r>
              <a:rPr lang="ru-RU" dirty="0">
                <a:latin typeface="Times New Roman" panose="02020603050405020304" pitchFamily="18" charset="0"/>
                <a:cs typeface="Times New Roman" panose="02020603050405020304" pitchFamily="18" charset="0"/>
              </a:rPr>
              <a:t>   </a:t>
            </a:r>
            <a:r>
              <a:rPr lang="ru-RU" sz="1600" dirty="0">
                <a:latin typeface="Times New Roman" panose="02020603050405020304" pitchFamily="18" charset="0"/>
                <a:cs typeface="Times New Roman" panose="02020603050405020304" pitchFamily="18" charset="0"/>
              </a:rPr>
              <a:t>Для эффективной организации муниципального управления каждое муниципальное образование нуждается в сотрудниках органов местного самоуправления. Численность этих сотрудников определяется в соответствии с конкретной методикой, позволяющих обеспечить формирование штата муниципальных органов власти в соответствии с реальными потребностями муниципального образования.</a:t>
            </a:r>
          </a:p>
          <a:p>
            <a:r>
              <a:rPr lang="ru-RU" sz="1600" dirty="0">
                <a:latin typeface="Times New Roman" panose="02020603050405020304" pitchFamily="18" charset="0"/>
                <a:cs typeface="Times New Roman" panose="02020603050405020304" pitchFamily="18" charset="0"/>
              </a:rPr>
              <a:t>     В Дмитриевском районе численность сотрудников муниципальных служащих составляет 45 человек.</a:t>
            </a:r>
          </a:p>
        </p:txBody>
      </p:sp>
      <p:sp>
        <p:nvSpPr>
          <p:cNvPr id="6" name="Прямоугольник 5"/>
          <p:cNvSpPr/>
          <p:nvPr/>
        </p:nvSpPr>
        <p:spPr>
          <a:xfrm>
            <a:off x="1170106" y="2310196"/>
            <a:ext cx="10243565" cy="2062103"/>
          </a:xfrm>
          <a:prstGeom prst="rect">
            <a:avLst/>
          </a:prstGeom>
        </p:spPr>
        <p:txBody>
          <a:bodyPr wrap="square">
            <a:spAutoFit/>
          </a:bodyPr>
          <a:lstStyle/>
          <a:p>
            <a:r>
              <a:rPr lang="ru-RU" sz="1600" dirty="0">
                <a:latin typeface="Times New Roman" panose="02020603050405020304" pitchFamily="18" charset="0"/>
                <a:cs typeface="Times New Roman" panose="02020603050405020304" pitchFamily="18" charset="0"/>
              </a:rPr>
              <a:t>	Расходы на содержание органов местного самоуправления в Дмитриевском районе в </a:t>
            </a:r>
            <a:r>
              <a:rPr lang="ru-RU" sz="1600" b="1" dirty="0">
                <a:latin typeface="Times New Roman" panose="02020603050405020304" pitchFamily="18" charset="0"/>
                <a:cs typeface="Times New Roman" panose="02020603050405020304" pitchFamily="18" charset="0"/>
              </a:rPr>
              <a:t>2024</a:t>
            </a:r>
            <a:r>
              <a:rPr lang="ru-RU" sz="1600" dirty="0">
                <a:latin typeface="Times New Roman" panose="02020603050405020304" pitchFamily="18" charset="0"/>
                <a:cs typeface="Times New Roman" panose="02020603050405020304" pitchFamily="18" charset="0"/>
              </a:rPr>
              <a:t> году составляют – 30 969,2 тыс. руб.  </a:t>
            </a:r>
            <a:r>
              <a:rPr lang="ru-RU" sz="1600" b="1" dirty="0">
                <a:latin typeface="Times New Roman" panose="02020603050405020304" pitchFamily="18" charset="0"/>
                <a:cs typeface="Times New Roman" panose="02020603050405020304" pitchFamily="18" charset="0"/>
              </a:rPr>
              <a:t>2025 </a:t>
            </a:r>
            <a:r>
              <a:rPr lang="ru-RU" sz="1600" dirty="0">
                <a:latin typeface="Times New Roman" panose="02020603050405020304" pitchFamily="18" charset="0"/>
                <a:cs typeface="Times New Roman" panose="02020603050405020304" pitchFamily="18" charset="0"/>
              </a:rPr>
              <a:t>году составят – 29 152,0 тыс. рублей, </a:t>
            </a:r>
            <a:r>
              <a:rPr lang="ru-RU" sz="1600" b="1" dirty="0">
                <a:latin typeface="Times New Roman" panose="02020603050405020304" pitchFamily="18" charset="0"/>
                <a:cs typeface="Times New Roman" panose="02020603050405020304" pitchFamily="18" charset="0"/>
              </a:rPr>
              <a:t>2026</a:t>
            </a:r>
            <a:r>
              <a:rPr lang="ru-RU" sz="1600" dirty="0">
                <a:latin typeface="Times New Roman" panose="02020603050405020304" pitchFamily="18" charset="0"/>
                <a:cs typeface="Times New Roman" panose="02020603050405020304" pitchFamily="18" charset="0"/>
              </a:rPr>
              <a:t> году 28 967,1 тыс. рублей, </a:t>
            </a:r>
            <a:r>
              <a:rPr lang="ru-RU" sz="1600" b="1" dirty="0">
                <a:latin typeface="Times New Roman" panose="02020603050405020304" pitchFamily="18" charset="0"/>
                <a:cs typeface="Times New Roman" panose="02020603050405020304" pitchFamily="18" charset="0"/>
              </a:rPr>
              <a:t>2027</a:t>
            </a:r>
            <a:r>
              <a:rPr lang="ru-RU" sz="1600" dirty="0">
                <a:latin typeface="Times New Roman" panose="02020603050405020304" pitchFamily="18" charset="0"/>
                <a:cs typeface="Times New Roman" panose="02020603050405020304" pitchFamily="18" charset="0"/>
              </a:rPr>
              <a:t> году -34 607,8 тыс. рублей из них:</a:t>
            </a:r>
          </a:p>
          <a:p>
            <a:r>
              <a:rPr lang="ru-RU" sz="1600" dirty="0">
                <a:latin typeface="Times New Roman" panose="02020603050405020304" pitchFamily="18" charset="0"/>
                <a:cs typeface="Times New Roman" panose="02020603050405020304" pitchFamily="18" charset="0"/>
              </a:rPr>
              <a:t>	-на оплату труда с начислениями муниципальных служащих в </a:t>
            </a:r>
            <a:r>
              <a:rPr lang="ru-RU" sz="1600" b="1" dirty="0">
                <a:latin typeface="Times New Roman" panose="02020603050405020304" pitchFamily="18" charset="0"/>
                <a:cs typeface="Times New Roman" panose="02020603050405020304" pitchFamily="18" charset="0"/>
              </a:rPr>
              <a:t>2024</a:t>
            </a:r>
            <a:r>
              <a:rPr lang="ru-RU" sz="1600" dirty="0">
                <a:latin typeface="Times New Roman" panose="02020603050405020304" pitchFamily="18" charset="0"/>
                <a:cs typeface="Times New Roman" panose="02020603050405020304" pitchFamily="18" charset="0"/>
              </a:rPr>
              <a:t> году 29 530,3 –тыс. рублей, </a:t>
            </a:r>
            <a:r>
              <a:rPr lang="ru-RU" sz="1600" b="1" dirty="0">
                <a:latin typeface="Times New Roman" panose="02020603050405020304" pitchFamily="18" charset="0"/>
                <a:cs typeface="Times New Roman" panose="02020603050405020304" pitchFamily="18" charset="0"/>
              </a:rPr>
              <a:t>2025</a:t>
            </a:r>
            <a:r>
              <a:rPr lang="ru-RU" sz="1600" dirty="0">
                <a:latin typeface="Times New Roman" panose="02020603050405020304" pitchFamily="18" charset="0"/>
                <a:cs typeface="Times New Roman" panose="02020603050405020304" pitchFamily="18" charset="0"/>
              </a:rPr>
              <a:t> году составят - 27 625,4 тыс.рублей, </a:t>
            </a:r>
            <a:r>
              <a:rPr lang="ru-RU" sz="1600" b="1" dirty="0">
                <a:latin typeface="Times New Roman" panose="02020603050405020304" pitchFamily="18" charset="0"/>
                <a:cs typeface="Times New Roman" panose="02020603050405020304" pitchFamily="18" charset="0"/>
              </a:rPr>
              <a:t>2026</a:t>
            </a:r>
            <a:r>
              <a:rPr lang="ru-RU" sz="1600" dirty="0">
                <a:latin typeface="Times New Roman" panose="02020603050405020304" pitchFamily="18" charset="0"/>
                <a:cs typeface="Times New Roman" panose="02020603050405020304" pitchFamily="18" charset="0"/>
              </a:rPr>
              <a:t> году - 27 625,4 тыс. рублей, </a:t>
            </a:r>
            <a:r>
              <a:rPr lang="ru-RU" sz="1600" b="1" dirty="0">
                <a:latin typeface="Times New Roman" panose="02020603050405020304" pitchFamily="18" charset="0"/>
                <a:cs typeface="Times New Roman" panose="02020603050405020304" pitchFamily="18" charset="0"/>
              </a:rPr>
              <a:t>2027</a:t>
            </a:r>
            <a:r>
              <a:rPr lang="ru-RU" sz="1600" dirty="0">
                <a:latin typeface="Times New Roman" panose="02020603050405020304" pitchFamily="18" charset="0"/>
                <a:cs typeface="Times New Roman" panose="02020603050405020304" pitchFamily="18" charset="0"/>
              </a:rPr>
              <a:t> году - 33 131,1 тыс. рублей;</a:t>
            </a:r>
          </a:p>
          <a:p>
            <a:r>
              <a:rPr lang="ru-RU" sz="1600" dirty="0">
                <a:latin typeface="Times New Roman" panose="02020603050405020304" pitchFamily="18" charset="0"/>
                <a:cs typeface="Times New Roman" panose="02020603050405020304" pitchFamily="18" charset="0"/>
              </a:rPr>
              <a:t>	- на текущие административные затраты в</a:t>
            </a:r>
            <a:r>
              <a:rPr lang="ru-RU" sz="1600" b="1" dirty="0">
                <a:latin typeface="Times New Roman" panose="02020603050405020304" pitchFamily="18" charset="0"/>
                <a:cs typeface="Times New Roman" panose="02020603050405020304" pitchFamily="18" charset="0"/>
              </a:rPr>
              <a:t> 2024 </a:t>
            </a:r>
            <a:r>
              <a:rPr lang="ru-RU" sz="1600" dirty="0">
                <a:latin typeface="Times New Roman" panose="02020603050405020304" pitchFamily="18" charset="0"/>
                <a:cs typeface="Times New Roman" panose="02020603050405020304" pitchFamily="18" charset="0"/>
              </a:rPr>
              <a:t>году 1 438,9 – тыс. рублей, </a:t>
            </a:r>
            <a:r>
              <a:rPr lang="ru-RU" sz="1600" b="1" dirty="0">
                <a:latin typeface="Times New Roman" panose="02020603050405020304" pitchFamily="18" charset="0"/>
                <a:cs typeface="Times New Roman" panose="02020603050405020304" pitchFamily="18" charset="0"/>
              </a:rPr>
              <a:t>2025 году </a:t>
            </a:r>
            <a:r>
              <a:rPr lang="ru-RU" sz="1600" dirty="0">
                <a:latin typeface="Times New Roman" panose="02020603050405020304" pitchFamily="18" charset="0"/>
                <a:cs typeface="Times New Roman" panose="02020603050405020304" pitchFamily="18" charset="0"/>
              </a:rPr>
              <a:t>составят- 1 526,6 тыс. рублей,  </a:t>
            </a:r>
            <a:r>
              <a:rPr lang="ru-RU" sz="1600" b="1" dirty="0">
                <a:latin typeface="Times New Roman" panose="02020603050405020304" pitchFamily="18" charset="0"/>
                <a:cs typeface="Times New Roman" panose="02020603050405020304" pitchFamily="18" charset="0"/>
              </a:rPr>
              <a:t>2026</a:t>
            </a:r>
            <a:r>
              <a:rPr lang="ru-RU" sz="1600" dirty="0">
                <a:latin typeface="Times New Roman" panose="02020603050405020304" pitchFamily="18" charset="0"/>
                <a:cs typeface="Times New Roman" panose="02020603050405020304" pitchFamily="18" charset="0"/>
              </a:rPr>
              <a:t> году – 1 341,7 тыс. рублей, </a:t>
            </a:r>
            <a:r>
              <a:rPr lang="ru-RU" sz="1600" b="1" dirty="0">
                <a:latin typeface="Times New Roman" panose="02020603050405020304" pitchFamily="18" charset="0"/>
                <a:cs typeface="Times New Roman" panose="02020603050405020304" pitchFamily="18" charset="0"/>
              </a:rPr>
              <a:t>2027</a:t>
            </a:r>
            <a:r>
              <a:rPr lang="ru-RU" sz="1600" dirty="0">
                <a:latin typeface="Times New Roman" panose="02020603050405020304" pitchFamily="18" charset="0"/>
                <a:cs typeface="Times New Roman" panose="02020603050405020304" pitchFamily="18" charset="0"/>
              </a:rPr>
              <a:t> году -1 476,7 тыс. рублей.</a:t>
            </a:r>
          </a:p>
          <a:p>
            <a:r>
              <a:rPr lang="ru-RU" sz="1600" dirty="0">
                <a:latin typeface="Times New Roman" panose="02020603050405020304" pitchFamily="18" charset="0"/>
                <a:cs typeface="Times New Roman" panose="02020603050405020304" pitchFamily="18" charset="0"/>
              </a:rPr>
              <a:t>	В среднем расходов на одного муниципального служащего приходится – 640,7 тыс. рублей.</a:t>
            </a:r>
          </a:p>
        </p:txBody>
      </p:sp>
      <p:graphicFrame>
        <p:nvGraphicFramePr>
          <p:cNvPr id="12" name="Диаграмма 11"/>
          <p:cNvGraphicFramePr/>
          <p:nvPr>
            <p:extLst>
              <p:ext uri="{D42A27DB-BD31-4B8C-83A1-F6EECF244321}">
                <p14:modId xmlns:p14="http://schemas.microsoft.com/office/powerpoint/2010/main" val="2729652339"/>
              </p:ext>
            </p:extLst>
          </p:nvPr>
        </p:nvGraphicFramePr>
        <p:xfrm>
          <a:off x="1821860" y="4372299"/>
          <a:ext cx="6445840" cy="2538679"/>
        </p:xfrm>
        <a:graphic>
          <a:graphicData uri="http://schemas.openxmlformats.org/drawingml/2006/chart">
            <c:chart xmlns:c="http://schemas.openxmlformats.org/drawingml/2006/chart" xmlns:r="http://schemas.openxmlformats.org/officeDocument/2006/relationships" r:id="rId2"/>
          </a:graphicData>
        </a:graphic>
      </p:graphicFrame>
      <p:sp>
        <p:nvSpPr>
          <p:cNvPr id="14" name="Номер слайда 13"/>
          <p:cNvSpPr>
            <a:spLocks noGrp="1"/>
          </p:cNvSpPr>
          <p:nvPr>
            <p:ph type="sldNum" sz="quarter" idx="12"/>
          </p:nvPr>
        </p:nvSpPr>
        <p:spPr>
          <a:xfrm>
            <a:off x="-220915" y="6351735"/>
            <a:ext cx="1052887" cy="276999"/>
          </a:xfrm>
        </p:spPr>
        <p:txBody>
          <a:bodyPr/>
          <a:lstStyle/>
          <a:p>
            <a:fld id="{70513BE8-C78F-45D0-83F1-20C75CE82E68}" type="slidenum">
              <a:rPr lang="ru-RU" smtClean="0"/>
              <a:t>8</a:t>
            </a:fld>
            <a:endParaRPr lang="ru-RU" dirty="0"/>
          </a:p>
        </p:txBody>
      </p:sp>
    </p:spTree>
    <p:extLst>
      <p:ext uri="{BB962C8B-B14F-4D97-AF65-F5344CB8AC3E}">
        <p14:creationId xmlns:p14="http://schemas.microsoft.com/office/powerpoint/2010/main" val="4515320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88000">
              <a:schemeClr val="bg1"/>
            </a:gs>
            <a:gs pos="62000">
              <a:schemeClr val="bg1"/>
            </a:gs>
            <a:gs pos="99000">
              <a:schemeClr val="bg1"/>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Прямоугольник 1"/>
          <p:cNvSpPr/>
          <p:nvPr/>
        </p:nvSpPr>
        <p:spPr>
          <a:xfrm>
            <a:off x="278976" y="912194"/>
            <a:ext cx="5183033" cy="830997"/>
          </a:xfrm>
          <a:prstGeom prst="rect">
            <a:avLst/>
          </a:prstGeom>
        </p:spPr>
        <p:txBody>
          <a:bodyPr wrap="square">
            <a:spAutoFit/>
          </a:bodyPr>
          <a:lstStyle/>
          <a:p>
            <a:r>
              <a:rPr lang="ru-RU" sz="2400" dirty="0">
                <a:latin typeface="a_Albionic" panose="020B0903060703020204" pitchFamily="34" charset="-52"/>
              </a:rPr>
              <a:t>ООО «Агропромкомплектация Курск»</a:t>
            </a:r>
          </a:p>
        </p:txBody>
      </p:sp>
      <p:sp>
        <p:nvSpPr>
          <p:cNvPr id="3" name="Прямоугольник 2"/>
          <p:cNvSpPr/>
          <p:nvPr/>
        </p:nvSpPr>
        <p:spPr>
          <a:xfrm>
            <a:off x="7788729" y="912196"/>
            <a:ext cx="4403271" cy="461665"/>
          </a:xfrm>
          <a:prstGeom prst="rect">
            <a:avLst/>
          </a:prstGeom>
        </p:spPr>
        <p:txBody>
          <a:bodyPr wrap="square">
            <a:spAutoFit/>
          </a:bodyPr>
          <a:lstStyle/>
          <a:p>
            <a:r>
              <a:rPr lang="ru-RU" sz="2400" dirty="0">
                <a:latin typeface="a_Albionic" panose="020B0903060703020204" pitchFamily="34" charset="-52"/>
              </a:rPr>
              <a:t>АО «Дмитриев-Агро-Инвест»</a:t>
            </a:r>
          </a:p>
        </p:txBody>
      </p:sp>
      <p:sp>
        <p:nvSpPr>
          <p:cNvPr id="6" name="Прямоугольник 5"/>
          <p:cNvSpPr/>
          <p:nvPr/>
        </p:nvSpPr>
        <p:spPr>
          <a:xfrm>
            <a:off x="278976" y="3312991"/>
            <a:ext cx="3175574" cy="584775"/>
          </a:xfrm>
          <a:prstGeom prst="rect">
            <a:avLst/>
          </a:prstGeom>
        </p:spPr>
        <p:txBody>
          <a:bodyPr wrap="square">
            <a:spAutoFit/>
          </a:bodyPr>
          <a:lstStyle/>
          <a:p>
            <a:r>
              <a:rPr lang="ru-RU" sz="3200" dirty="0">
                <a:latin typeface="a_Albionic" panose="020B0903060703020204" pitchFamily="34" charset="-52"/>
              </a:rPr>
              <a:t>ООО «Неварь»</a:t>
            </a:r>
          </a:p>
        </p:txBody>
      </p:sp>
      <p:sp>
        <p:nvSpPr>
          <p:cNvPr id="7" name="Прямоугольник 6"/>
          <p:cNvSpPr/>
          <p:nvPr/>
        </p:nvSpPr>
        <p:spPr>
          <a:xfrm>
            <a:off x="378392" y="1694605"/>
            <a:ext cx="3076158" cy="1200842"/>
          </a:xfrm>
          <a:prstGeom prst="rect">
            <a:avLst/>
          </a:prstGeom>
        </p:spPr>
        <p:txBody>
          <a:bodyPr wrap="square">
            <a:spAutoFit/>
          </a:bodyPr>
          <a:lstStyle/>
          <a:p>
            <a:r>
              <a:rPr lang="ru-RU" sz="1801" dirty="0">
                <a:solidFill>
                  <a:srgbClr val="000000"/>
                </a:solidFill>
                <a:latin typeface="Times New Roman" panose="02020603050405020304" pitchFamily="18" charset="0"/>
                <a:cs typeface="Times New Roman" panose="02020603050405020304" pitchFamily="18" charset="0"/>
              </a:rPr>
              <a:t>Численность работников 559 чел.</a:t>
            </a:r>
          </a:p>
          <a:p>
            <a:r>
              <a:rPr lang="ru-RU" sz="1801" dirty="0">
                <a:solidFill>
                  <a:srgbClr val="000000"/>
                </a:solidFill>
                <a:latin typeface="Times New Roman" panose="02020603050405020304" pitchFamily="18" charset="0"/>
                <a:cs typeface="Times New Roman" panose="02020603050405020304" pitchFamily="18" charset="0"/>
              </a:rPr>
              <a:t>Средняя заработная плата на 1 работника-71 298,0 рублей.</a:t>
            </a:r>
            <a:endParaRPr lang="ru-RU" sz="1801" dirty="0">
              <a:latin typeface="Times New Roman" panose="02020603050405020304" pitchFamily="18" charset="0"/>
              <a:cs typeface="Times New Roman" panose="02020603050405020304" pitchFamily="18" charset="0"/>
            </a:endParaRPr>
          </a:p>
        </p:txBody>
      </p:sp>
      <p:sp>
        <p:nvSpPr>
          <p:cNvPr id="9" name="Прямоугольник 8"/>
          <p:cNvSpPr/>
          <p:nvPr/>
        </p:nvSpPr>
        <p:spPr>
          <a:xfrm>
            <a:off x="278976" y="4013834"/>
            <a:ext cx="3175573" cy="1200842"/>
          </a:xfrm>
          <a:prstGeom prst="rect">
            <a:avLst/>
          </a:prstGeom>
        </p:spPr>
        <p:txBody>
          <a:bodyPr wrap="square">
            <a:spAutoFit/>
          </a:bodyPr>
          <a:lstStyle/>
          <a:p>
            <a:r>
              <a:rPr lang="ru-RU" sz="1801" dirty="0">
                <a:solidFill>
                  <a:srgbClr val="000000"/>
                </a:solidFill>
                <a:latin typeface="Times New Roman" panose="02020603050405020304" pitchFamily="18" charset="0"/>
                <a:cs typeface="Times New Roman" panose="02020603050405020304" pitchFamily="18" charset="0"/>
              </a:rPr>
              <a:t>Численность работников 112 чел.</a:t>
            </a:r>
          </a:p>
          <a:p>
            <a:r>
              <a:rPr lang="ru-RU" sz="1801" dirty="0">
                <a:solidFill>
                  <a:srgbClr val="000000"/>
                </a:solidFill>
                <a:latin typeface="Times New Roman" panose="02020603050405020304" pitchFamily="18" charset="0"/>
                <a:cs typeface="Times New Roman" panose="02020603050405020304" pitchFamily="18" charset="0"/>
              </a:rPr>
              <a:t>Средняя заработная плата на 1 работника- 62 778,5 рублей.</a:t>
            </a:r>
            <a:endParaRPr lang="ru-RU" sz="1801" dirty="0">
              <a:latin typeface="Times New Roman" panose="02020603050405020304" pitchFamily="18" charset="0"/>
              <a:cs typeface="Times New Roman" panose="02020603050405020304" pitchFamily="18" charset="0"/>
            </a:endParaRPr>
          </a:p>
        </p:txBody>
      </p:sp>
      <p:sp>
        <p:nvSpPr>
          <p:cNvPr id="10" name="Прямоугольник 9"/>
          <p:cNvSpPr/>
          <p:nvPr/>
        </p:nvSpPr>
        <p:spPr>
          <a:xfrm>
            <a:off x="8566563" y="1417607"/>
            <a:ext cx="3350603" cy="1477969"/>
          </a:xfrm>
          <a:prstGeom prst="rect">
            <a:avLst/>
          </a:prstGeom>
        </p:spPr>
        <p:txBody>
          <a:bodyPr wrap="square">
            <a:spAutoFit/>
          </a:bodyPr>
          <a:lstStyle/>
          <a:p>
            <a:r>
              <a:rPr lang="ru-RU" sz="1801" dirty="0">
                <a:solidFill>
                  <a:srgbClr val="000000"/>
                </a:solidFill>
                <a:latin typeface="Times New Roman" panose="02020603050405020304" pitchFamily="18" charset="0"/>
                <a:cs typeface="Times New Roman" panose="02020603050405020304" pitchFamily="18" charset="0"/>
              </a:rPr>
              <a:t>Численность работников 163 чел.</a:t>
            </a:r>
          </a:p>
          <a:p>
            <a:r>
              <a:rPr lang="ru-RU" sz="1801" dirty="0">
                <a:solidFill>
                  <a:srgbClr val="000000"/>
                </a:solidFill>
                <a:latin typeface="Times New Roman" panose="02020603050405020304" pitchFamily="18" charset="0"/>
                <a:cs typeface="Times New Roman" panose="02020603050405020304" pitchFamily="18" charset="0"/>
              </a:rPr>
              <a:t>Средняя заработная плата на 1 работника- </a:t>
            </a:r>
          </a:p>
          <a:p>
            <a:r>
              <a:rPr lang="ru-RU" sz="1801" dirty="0">
                <a:solidFill>
                  <a:srgbClr val="000000"/>
                </a:solidFill>
                <a:latin typeface="Times New Roman" panose="02020603050405020304" pitchFamily="18" charset="0"/>
                <a:cs typeface="Times New Roman" panose="02020603050405020304" pitchFamily="18" charset="0"/>
              </a:rPr>
              <a:t>51 022,5 рублей.</a:t>
            </a:r>
            <a:endParaRPr lang="ru-RU" sz="1801" dirty="0">
              <a:latin typeface="Times New Roman" panose="02020603050405020304" pitchFamily="18" charset="0"/>
              <a:cs typeface="Times New Roman" panose="02020603050405020304" pitchFamily="18" charset="0"/>
            </a:endParaRPr>
          </a:p>
        </p:txBody>
      </p:sp>
      <p:sp>
        <p:nvSpPr>
          <p:cNvPr id="11" name="Прямоугольник 10"/>
          <p:cNvSpPr/>
          <p:nvPr/>
        </p:nvSpPr>
        <p:spPr>
          <a:xfrm>
            <a:off x="8408839" y="3447427"/>
            <a:ext cx="3655676" cy="1077218"/>
          </a:xfrm>
          <a:prstGeom prst="rect">
            <a:avLst/>
          </a:prstGeom>
        </p:spPr>
        <p:txBody>
          <a:bodyPr wrap="square">
            <a:spAutoFit/>
          </a:bodyPr>
          <a:lstStyle/>
          <a:p>
            <a:r>
              <a:rPr lang="ru-RU" sz="3200" dirty="0">
                <a:latin typeface="a_Albionic" panose="020B0903060703020204" pitchFamily="34" charset="-52"/>
              </a:rPr>
              <a:t>ООО «Агрокультура»</a:t>
            </a:r>
          </a:p>
        </p:txBody>
      </p:sp>
      <p:sp>
        <p:nvSpPr>
          <p:cNvPr id="12" name="Прямоугольник 11"/>
          <p:cNvSpPr/>
          <p:nvPr/>
        </p:nvSpPr>
        <p:spPr>
          <a:xfrm>
            <a:off x="8524706" y="4367146"/>
            <a:ext cx="4258802" cy="1200842"/>
          </a:xfrm>
          <a:prstGeom prst="rect">
            <a:avLst/>
          </a:prstGeom>
        </p:spPr>
        <p:txBody>
          <a:bodyPr wrap="square">
            <a:spAutoFit/>
          </a:bodyPr>
          <a:lstStyle/>
          <a:p>
            <a:r>
              <a:rPr lang="ru-RU" sz="1801" dirty="0">
                <a:solidFill>
                  <a:srgbClr val="000000"/>
                </a:solidFill>
                <a:latin typeface="Times New Roman" panose="02020603050405020304" pitchFamily="18" charset="0"/>
                <a:cs typeface="Times New Roman" panose="02020603050405020304" pitchFamily="18" charset="0"/>
              </a:rPr>
              <a:t>Численность работников 128 чел.</a:t>
            </a:r>
          </a:p>
          <a:p>
            <a:r>
              <a:rPr lang="ru-RU" sz="1801" dirty="0">
                <a:solidFill>
                  <a:srgbClr val="000000"/>
                </a:solidFill>
                <a:latin typeface="Times New Roman" panose="02020603050405020304" pitchFamily="18" charset="0"/>
                <a:cs typeface="Times New Roman" panose="02020603050405020304" pitchFamily="18" charset="0"/>
              </a:rPr>
              <a:t>Средняя заработная плата на 1 работника-65 298 рублей.</a:t>
            </a:r>
          </a:p>
          <a:p>
            <a:endParaRPr lang="ru-RU" sz="1801" dirty="0">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808489" y="1970257"/>
            <a:ext cx="4575026" cy="1323439"/>
          </a:xfrm>
          <a:prstGeom prst="rect">
            <a:avLst/>
          </a:prstGeom>
        </p:spPr>
        <p:txBody>
          <a:bodyPr wrap="square">
            <a:spAutoFit/>
          </a:bodyPr>
          <a:lstStyle/>
          <a:p>
            <a:pPr algn="ctr"/>
            <a:r>
              <a:rPr lang="ru-RU" sz="1600" b="1" dirty="0">
                <a:solidFill>
                  <a:srgbClr val="000000"/>
                </a:solidFill>
                <a:latin typeface="Times New Roman" panose="02020603050405020304" pitchFamily="18" charset="0"/>
                <a:cs typeface="Times New Roman" panose="02020603050405020304" pitchFamily="18" charset="0"/>
              </a:rPr>
              <a:t>Объем реализации сельскохозяйственной продукции собственного производства сельскохозяйственными организациями, млн. руб. (без учета ООО «Агропромкомплектация Курск»)</a:t>
            </a:r>
          </a:p>
        </p:txBody>
      </p:sp>
      <p:graphicFrame>
        <p:nvGraphicFramePr>
          <p:cNvPr id="14" name="Диаграмма 13"/>
          <p:cNvGraphicFramePr/>
          <p:nvPr>
            <p:extLst>
              <p:ext uri="{D42A27DB-BD31-4B8C-83A1-F6EECF244321}">
                <p14:modId xmlns:p14="http://schemas.microsoft.com/office/powerpoint/2010/main" val="4058342607"/>
              </p:ext>
            </p:extLst>
          </p:nvPr>
        </p:nvGraphicFramePr>
        <p:xfrm>
          <a:off x="4089891" y="3312992"/>
          <a:ext cx="4012222" cy="2804056"/>
        </p:xfrm>
        <a:graphic>
          <a:graphicData uri="http://schemas.openxmlformats.org/drawingml/2006/chart">
            <c:chart xmlns:c="http://schemas.openxmlformats.org/drawingml/2006/chart" xmlns:r="http://schemas.openxmlformats.org/officeDocument/2006/relationships" r:id="rId2"/>
          </a:graphicData>
        </a:graphic>
      </p:graphicFrame>
      <p:sp>
        <p:nvSpPr>
          <p:cNvPr id="13" name="Прямоугольник 12"/>
          <p:cNvSpPr/>
          <p:nvPr/>
        </p:nvSpPr>
        <p:spPr>
          <a:xfrm>
            <a:off x="1354474" y="57091"/>
            <a:ext cx="9901237" cy="923330"/>
          </a:xfrm>
          <a:prstGeom prst="rect">
            <a:avLst/>
          </a:prstGeom>
        </p:spPr>
        <p:txBody>
          <a:bodyPr wrap="none">
            <a:spAutoFit/>
          </a:bodyPr>
          <a:lstStyle/>
          <a:p>
            <a:r>
              <a:rPr lang="ru-RU" sz="3600" b="1" dirty="0">
                <a:latin typeface="Times New Roman" panose="02020603050405020304" pitchFamily="18" charset="0"/>
                <a:cs typeface="Times New Roman" panose="02020603050405020304" pitchFamily="18" charset="0"/>
              </a:rPr>
              <a:t>Крупные предприятия Дмитриевского района</a:t>
            </a:r>
          </a:p>
          <a:p>
            <a:pPr algn="ctr"/>
            <a:r>
              <a:rPr lang="ru-RU" b="1" dirty="0">
                <a:latin typeface="Times New Roman" panose="02020603050405020304" pitchFamily="18" charset="0"/>
                <a:cs typeface="Times New Roman" panose="02020603050405020304" pitchFamily="18" charset="0"/>
              </a:rPr>
              <a:t>(оценка на 2024 год)</a:t>
            </a:r>
            <a:endParaRPr lang="ru-RU" sz="3600" b="1" dirty="0">
              <a:latin typeface="Times New Roman" panose="02020603050405020304" pitchFamily="18" charset="0"/>
              <a:cs typeface="Times New Roman" panose="02020603050405020304" pitchFamily="18" charset="0"/>
            </a:endParaRPr>
          </a:p>
        </p:txBody>
      </p:sp>
      <p:sp>
        <p:nvSpPr>
          <p:cNvPr id="8" name="Номер слайда 7"/>
          <p:cNvSpPr>
            <a:spLocks noGrp="1"/>
          </p:cNvSpPr>
          <p:nvPr>
            <p:ph type="sldNum" sz="quarter" idx="12"/>
          </p:nvPr>
        </p:nvSpPr>
        <p:spPr>
          <a:xfrm>
            <a:off x="-317631" y="6399241"/>
            <a:ext cx="1052887" cy="276999"/>
          </a:xfrm>
        </p:spPr>
        <p:txBody>
          <a:bodyPr/>
          <a:lstStyle/>
          <a:p>
            <a:fld id="{70513BE8-C78F-45D0-83F1-20C75CE82E68}" type="slidenum">
              <a:rPr lang="ru-RU" smtClean="0"/>
              <a:t>9</a:t>
            </a:fld>
            <a:endParaRPr lang="ru-RU" dirty="0"/>
          </a:p>
        </p:txBody>
      </p:sp>
    </p:spTree>
    <p:extLst>
      <p:ext uri="{BB962C8B-B14F-4D97-AF65-F5344CB8AC3E}">
        <p14:creationId xmlns:p14="http://schemas.microsoft.com/office/powerpoint/2010/main" val="1421811218"/>
      </p:ext>
    </p:extLst>
  </p:cSld>
  <p:clrMapOvr>
    <a:masterClrMapping/>
  </p:clrMapOvr>
</p:sld>
</file>

<file path=ppt/theme/theme1.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Сектор">
  <a:themeElements>
    <a:clrScheme name="Сектор">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Сектор">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Сектор">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Slice</Template>
  <TotalTime>6194</TotalTime>
  <Words>5674</Words>
  <Application>Microsoft Office PowerPoint</Application>
  <PresentationFormat>Широкоэкранный</PresentationFormat>
  <Paragraphs>1086</Paragraphs>
  <Slides>61</Slides>
  <Notes>6</Notes>
  <HiddenSlides>0</HiddenSlides>
  <MMClips>0</MMClips>
  <ScaleCrop>false</ScaleCrop>
  <HeadingPairs>
    <vt:vector size="6" baseType="variant">
      <vt:variant>
        <vt:lpstr>Использованные шрифты</vt:lpstr>
      </vt:variant>
      <vt:variant>
        <vt:i4>10</vt:i4>
      </vt:variant>
      <vt:variant>
        <vt:lpstr>Тема</vt:lpstr>
      </vt:variant>
      <vt:variant>
        <vt:i4>2</vt:i4>
      </vt:variant>
      <vt:variant>
        <vt:lpstr>Заголовки слайдов</vt:lpstr>
      </vt:variant>
      <vt:variant>
        <vt:i4>61</vt:i4>
      </vt:variant>
    </vt:vector>
  </HeadingPairs>
  <TitlesOfParts>
    <vt:vector size="73" baseType="lpstr">
      <vt:lpstr>a_Albionic</vt:lpstr>
      <vt:lpstr>a_Alterna</vt:lpstr>
      <vt:lpstr>APTACQ+Calibri Light</vt:lpstr>
      <vt:lpstr>Arial</vt:lpstr>
      <vt:lpstr>Calibri</vt:lpstr>
      <vt:lpstr>Century Gothic</vt:lpstr>
      <vt:lpstr>GJKWNQ+Calibri</vt:lpstr>
      <vt:lpstr>Times New Roman</vt:lpstr>
      <vt:lpstr>Wingdings 3</vt:lpstr>
      <vt:lpstr>YS Text</vt:lpstr>
      <vt:lpstr>Theme Office</vt:lpstr>
      <vt:lpstr>Сектор</vt:lpstr>
      <vt:lpstr>БЮДЖЕТ ДЛЯ  ГРАЖДАН Дмитриевского района курской области</vt:lpstr>
      <vt:lpstr>Презентация PowerPoint</vt:lpstr>
      <vt:lpstr>Презентация PowerPoint</vt:lpstr>
      <vt:lpstr>Дмитриевский район в цифрах            6 Основные вопросы о бюджете            14 Основные параметры бюджета            21 Доходы бюджета                                   23 Расходы бюджета                                  40 Муниципальные программы                46 Народный бюджет                                 57 Управление муниципальным долгом  58 Минимизация бюджетных рисков       59 Контактная информация                       60</vt:lpstr>
      <vt:lpstr>Презентация PowerPoint</vt:lpstr>
      <vt:lpstr>Дмитриевский район в цифрах</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Основные параметры бюджета муниципального образования «Дмитриевский муниципальный район»</vt:lpstr>
      <vt:lpstr>Презентация PowerPoint</vt:lpstr>
      <vt:lpstr>Доходы бюджета муниципального образования «Дмитриевский муниципальный район»</vt:lpstr>
      <vt:lpstr>Презентация PowerPoint</vt:lpstr>
      <vt:lpstr>Презентация PowerPoint</vt:lpstr>
      <vt:lpstr>Налоговые Доходы бюджета муниципального образования «Дмитриевский муниципальный район»</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Неналоговые Доходы бюджета муниципального образования «Дмитриевский муниципальный район»</vt:lpstr>
      <vt:lpstr>Презентация PowerPoint</vt:lpstr>
      <vt:lpstr>Презентация PowerPoint</vt:lpstr>
      <vt:lpstr>Презентация PowerPoint</vt:lpstr>
      <vt:lpstr>Презентация PowerPoint</vt:lpstr>
      <vt:lpstr>Презентация PowerPoint</vt:lpstr>
      <vt:lpstr>Расходы бюджета муниципального образования «Дмитриевский муниципальный район»</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fin777</dc:creator>
  <cp:lastModifiedBy>Inna</cp:lastModifiedBy>
  <cp:revision>361</cp:revision>
  <cp:lastPrinted>2024-11-19T07:50:06Z</cp:lastPrinted>
  <dcterms:created xsi:type="dcterms:W3CDTF">2023-10-12T12:46:11Z</dcterms:created>
  <dcterms:modified xsi:type="dcterms:W3CDTF">2024-11-22T12:44:20Z</dcterms:modified>
</cp:coreProperties>
</file>