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theme/themeOverride1.xml" ContentType="application/vnd.openxmlformats-officedocument.themeOverrid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.xml" ContentType="application/vnd.openxmlformats-officedocument.presentationml.notesSlid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146" r:id="rId1"/>
  </p:sldMasterIdLst>
  <p:notesMasterIdLst>
    <p:notesMasterId r:id="rId41"/>
  </p:notesMasterIdLst>
  <p:sldIdLst>
    <p:sldId id="256" r:id="rId2"/>
    <p:sldId id="270" r:id="rId3"/>
    <p:sldId id="320" r:id="rId4"/>
    <p:sldId id="277" r:id="rId5"/>
    <p:sldId id="278" r:id="rId6"/>
    <p:sldId id="279" r:id="rId7"/>
    <p:sldId id="280" r:id="rId8"/>
    <p:sldId id="281" r:id="rId9"/>
    <p:sldId id="257" r:id="rId10"/>
    <p:sldId id="293" r:id="rId11"/>
    <p:sldId id="294" r:id="rId12"/>
    <p:sldId id="295" r:id="rId13"/>
    <p:sldId id="307" r:id="rId14"/>
    <p:sldId id="259" r:id="rId15"/>
    <p:sldId id="263" r:id="rId16"/>
    <p:sldId id="286" r:id="rId17"/>
    <p:sldId id="261" r:id="rId18"/>
    <p:sldId id="291" r:id="rId19"/>
    <p:sldId id="297" r:id="rId20"/>
    <p:sldId id="311" r:id="rId21"/>
    <p:sldId id="312" r:id="rId22"/>
    <p:sldId id="313" r:id="rId23"/>
    <p:sldId id="296" r:id="rId24"/>
    <p:sldId id="298" r:id="rId25"/>
    <p:sldId id="321" r:id="rId26"/>
    <p:sldId id="300" r:id="rId27"/>
    <p:sldId id="306" r:id="rId28"/>
    <p:sldId id="308" r:id="rId29"/>
    <p:sldId id="305" r:id="rId30"/>
    <p:sldId id="301" r:id="rId31"/>
    <p:sldId id="315" r:id="rId32"/>
    <p:sldId id="317" r:id="rId33"/>
    <p:sldId id="314" r:id="rId34"/>
    <p:sldId id="318" r:id="rId35"/>
    <p:sldId id="319" r:id="rId36"/>
    <p:sldId id="309" r:id="rId37"/>
    <p:sldId id="330" r:id="rId38"/>
    <p:sldId id="332" r:id="rId39"/>
    <p:sldId id="333" r:id="rId40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n777" initials="f" lastIdx="1" clrIdx="0">
    <p:extLst>
      <p:ext uri="{19B8F6BF-5375-455C-9EA6-DF929625EA0E}">
        <p15:presenceInfo xmlns:p15="http://schemas.microsoft.com/office/powerpoint/2012/main" userId="fin77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D4D"/>
    <a:srgbClr val="00FF00"/>
    <a:srgbClr val="0033CC"/>
    <a:srgbClr val="FF0066"/>
    <a:srgbClr val="B482DA"/>
    <a:srgbClr val="67F6F9"/>
    <a:srgbClr val="0000FF"/>
    <a:srgbClr val="61D6FF"/>
    <a:srgbClr val="F3D4C2"/>
    <a:srgbClr val="D6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75" autoAdjust="0"/>
  </p:normalViewPr>
  <p:slideViewPr>
    <p:cSldViewPr snapToGrid="0">
      <p:cViewPr varScale="1">
        <p:scale>
          <a:sx n="101" d="100"/>
          <a:sy n="101" d="100"/>
        </p:scale>
        <p:origin x="14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1" cap="all" dirty="0">
                <a:solidFill>
                  <a:srgbClr val="00B050"/>
                </a:solidFill>
                <a:effectLst>
                  <a:reflection blurRad="12700" stA="50000" endPos="50000" dist="4953" dir="5400000" sy="-100000"/>
                </a:effectLst>
              </a:rPr>
              <a:t>Структура доходов бюджета  в 2024 году</a:t>
            </a:r>
            <a:endParaRPr lang="ru-RU" dirty="0">
              <a:solidFill>
                <a:srgbClr val="00B050"/>
              </a:solidFill>
              <a:effectLst/>
            </a:endParaRPr>
          </a:p>
        </c:rich>
      </c:tx>
      <c:layout>
        <c:manualLayout>
          <c:xMode val="edge"/>
          <c:yMode val="edge"/>
          <c:x val="0.1649903450040103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56445879216906E-2"/>
          <c:y val="0.13475446703276703"/>
          <c:w val="0.91486424633924024"/>
          <c:h val="0.648614222546001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4446472596065251E-2"/>
                  <c:y val="-3.746900851482174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158 643,4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775-4C63-9E29-AA803DF50959}"/>
                </c:ext>
              </c:extLst>
            </c:dLbl>
            <c:dLbl>
              <c:idx val="1"/>
              <c:layout>
                <c:manualLayout>
                  <c:x val="-4.815490865355084E-3"/>
                  <c:y val="-5.0850797270115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75-4C63-9E29-AA803DF50959}"/>
                </c:ext>
              </c:extLst>
            </c:dLbl>
            <c:dLbl>
              <c:idx val="2"/>
              <c:layout>
                <c:manualLayout>
                  <c:x val="-4.6549745031765753E-2"/>
                  <c:y val="-2.94399352616455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775-4C63-9E29-AA803DF509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158643.4</c:v>
                </c:pt>
                <c:pt idx="1">
                  <c:v>23112.9</c:v>
                </c:pt>
                <c:pt idx="2">
                  <c:v>302399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75-4C63-9E29-AA803DF5095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5313599679270585E-2"/>
                  <c:y val="-2.141086200846951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165 373,2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75-4C63-9E29-AA803DF50959}"/>
                </c:ext>
              </c:extLst>
            </c:dLbl>
            <c:dLbl>
              <c:idx val="1"/>
              <c:layout>
                <c:manualLayout>
                  <c:x val="4.494458140998072E-2"/>
                  <c:y val="-5.0850797270115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75-4C63-9E29-AA803DF50959}"/>
                </c:ext>
              </c:extLst>
            </c:dLbl>
            <c:dLbl>
              <c:idx val="2"/>
              <c:layout>
                <c:manualLayout>
                  <c:x val="1.6051636217850279E-3"/>
                  <c:y val="-4.014536626588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775-4C63-9E29-AA803DF509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165373.20000000001</c:v>
                </c:pt>
                <c:pt idx="1">
                  <c:v>26266.799999999999</c:v>
                </c:pt>
                <c:pt idx="2">
                  <c:v>337297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775-4C63-9E29-AA803DF5095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417984"/>
        <c:axId val="111448448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Лист1!$A$2:$A$5</c15:sqref>
                        </c15:formulaRef>
                      </c:ext>
                    </c:extLst>
                    <c:strCache>
                      <c:ptCount val="3"/>
                      <c:pt idx="0">
                        <c:v>Налоговые доходы</c:v>
                      </c:pt>
                      <c:pt idx="1">
                        <c:v>неналоговые доходы</c:v>
                      </c:pt>
                      <c:pt idx="2">
                        <c:v>Безвозмездные поступления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8-1775-4C63-9E29-AA803DF50959}"/>
                  </c:ext>
                </c:extLst>
              </c15:ser>
            </c15:filteredBarSeries>
          </c:ext>
        </c:extLst>
      </c:bar3DChart>
      <c:catAx>
        <c:axId val="11141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448448"/>
        <c:crosses val="autoZero"/>
        <c:auto val="1"/>
        <c:lblAlgn val="ctr"/>
        <c:lblOffset val="100"/>
        <c:noMultiLvlLbl val="0"/>
      </c:catAx>
      <c:valAx>
        <c:axId val="11144844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417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81448772062924868"/>
          <c:y val="0.24912162509274716"/>
          <c:w val="0.18478990639631204"/>
          <c:h val="0.102111069420501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FF00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plosion val="10"/>
            <c:spPr>
              <a:gradFill flip="none" rotWithShape="1">
                <a:gsLst>
                  <a:gs pos="0">
                    <a:srgbClr val="61D6FF">
                      <a:shade val="30000"/>
                      <a:satMod val="115000"/>
                    </a:srgbClr>
                  </a:gs>
                  <a:gs pos="50000">
                    <a:srgbClr val="61D6FF">
                      <a:shade val="67500"/>
                      <a:satMod val="115000"/>
                    </a:srgbClr>
                  </a:gs>
                  <a:gs pos="100000">
                    <a:srgbClr val="61D6FF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D8-4E05-81FE-BE336B7D4388}"/>
              </c:ext>
            </c:extLst>
          </c:dPt>
          <c:dPt>
            <c:idx val="1"/>
            <c:invertIfNegative val="0"/>
            <c:bubble3D val="0"/>
            <c:spPr>
              <a:solidFill>
                <a:srgbClr val="B482DA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5D8-4E05-81FE-BE336B7D43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Массовый спорт 2023 год,тыс.руб.</c:v>
                </c:pt>
                <c:pt idx="1">
                  <c:v>Массовый спорт 2024 год,тыс.руб.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2"/>
                <c:pt idx="0" formatCode="0.0">
                  <c:v>189.5</c:v>
                </c:pt>
                <c:pt idx="1">
                  <c:v>127.3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D8-4E05-81FE-BE336B7D43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10620672"/>
        <c:axId val="110622208"/>
      </c:barChart>
      <c:catAx>
        <c:axId val="110620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622208"/>
        <c:crosses val="autoZero"/>
        <c:auto val="1"/>
        <c:lblAlgn val="ctr"/>
        <c:lblOffset val="100"/>
        <c:noMultiLvlLbl val="0"/>
      </c:catAx>
      <c:valAx>
        <c:axId val="11062220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620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187500000000001E-2"/>
          <c:y val="9.754686899933139E-2"/>
          <c:w val="0.56406250000000002"/>
          <c:h val="0.476450942639582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contourClr>
                <a:srgbClr val="000000"/>
              </a:contourClr>
            </a:sp3d>
          </c:spPr>
          <c:explosion val="53"/>
          <c:dPt>
            <c:idx val="0"/>
            <c:bubble3D val="0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14300" prst="artDeco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30A-4C4E-99C8-C55093F74A35}"/>
              </c:ext>
            </c:extLst>
          </c:dPt>
          <c:dPt>
            <c:idx val="1"/>
            <c:bubble3D val="0"/>
            <c:explosion val="16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14300" prst="artDeco"/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30A-4C4E-99C8-C55093F74A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Культура- 36 639,4 тыс.руб.</c:v>
                </c:pt>
                <c:pt idx="1">
                  <c:v>Другие вопросы в области культуры и кинемотографии - 11 025,5 тыс.руб.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2"/>
                <c:pt idx="0">
                  <c:v>0.76900000000000002</c:v>
                </c:pt>
                <c:pt idx="1">
                  <c:v>0.23100000000000001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categoryFilterExceptions/>
            </c:ext>
            <c:ext xmlns:c16="http://schemas.microsoft.com/office/drawing/2014/chart" uri="{C3380CC4-5D6E-409C-BE32-E72D297353CC}">
              <c16:uniqueId val="{00000004-230A-4C4E-99C8-C55093F74A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"/>
          <c:y val="0.55575715126413261"/>
          <c:w val="1"/>
          <c:h val="0.318300838788689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7030A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5764078399552775E-3"/>
          <c:y val="0.11496038047388264"/>
          <c:w val="0.7006424308238679"/>
          <c:h val="0.763889286566451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1"/>
            <c:spPr>
              <a:solidFill>
                <a:srgbClr val="FF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075-44B0-B390-254456B930EB}"/>
              </c:ext>
            </c:extLst>
          </c:dPt>
          <c:dPt>
            <c:idx val="1"/>
            <c:bubble3D val="0"/>
            <c:explosion val="8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075-44B0-B390-254456B930EB}"/>
              </c:ext>
            </c:extLst>
          </c:dPt>
          <c:dPt>
            <c:idx val="2"/>
            <c:bubble3D val="0"/>
            <c:explosion val="15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075-44B0-B390-254456B930EB}"/>
              </c:ext>
            </c:extLst>
          </c:dPt>
          <c:dLbls>
            <c:dLbl>
              <c:idx val="0"/>
              <c:layout>
                <c:manualLayout>
                  <c:x val="-1.199693855412361E-2"/>
                  <c:y val="-3.785881792617884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075-44B0-B390-254456B930EB}"/>
                </c:ext>
              </c:extLst>
            </c:dLbl>
            <c:dLbl>
              <c:idx val="2"/>
              <c:layout>
                <c:manualLayout>
                  <c:x val="-2.0195905463893507E-2"/>
                  <c:y val="-2.835774630788256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075-44B0-B390-254456B930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Транспорт-1 120,3  тыс.руб.</c:v>
                </c:pt>
                <c:pt idx="1">
                  <c:v>Дорожное хозяйство (дорожные фонды)-         12 439,9 тыс.руб.</c:v>
                </c:pt>
                <c:pt idx="2">
                  <c:v>Другие вопросы в области национальной экономики-855,3 тыс.руб.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3"/>
                <c:pt idx="0">
                  <c:v>7.8E-2</c:v>
                </c:pt>
                <c:pt idx="1">
                  <c:v>0.86299999999999999</c:v>
                </c:pt>
                <c:pt idx="2">
                  <c:v>5.8999999999999997E-2</c:v>
                </c:pt>
              </c:numCache>
            </c:numRef>
          </c:val>
          <c:extLst>
            <c:ext xmlns:c15="http://schemas.microsoft.com/office/drawing/2012/chart" uri="{02D57815-91ED-43cb-92C2-25804820EDAC}">
              <c15:categoryFilterExceptions/>
            </c:ext>
            <c:ext xmlns:c16="http://schemas.microsoft.com/office/drawing/2014/chart" uri="{C3380CC4-5D6E-409C-BE32-E72D297353CC}">
              <c16:uniqueId val="{00000006-8075-44B0-B390-254456B930E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676514717932504"/>
          <c:y val="5.4741509584029256E-2"/>
          <c:w val="0.39806431896079381"/>
          <c:h val="0.945258490415970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00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8812131367463906"/>
          <c:y val="0.13744795168314439"/>
          <c:w val="0.71140158905464912"/>
          <c:h val="0.380865468580625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25F-43AC-B243-61ADA9709013}"/>
              </c:ext>
            </c:extLst>
          </c:dPt>
          <c:dPt>
            <c:idx val="1"/>
            <c:bubble3D val="0"/>
            <c:explosion val="7"/>
            <c:spPr>
              <a:solidFill>
                <a:srgbClr val="00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25F-43AC-B243-61ADA9709013}"/>
              </c:ext>
            </c:extLst>
          </c:dPt>
          <c:dPt>
            <c:idx val="2"/>
            <c:bubble3D val="0"/>
            <c:spPr>
              <a:solidFill>
                <a:srgbClr val="FF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25F-43AC-B243-61ADA9709013}"/>
              </c:ext>
            </c:extLst>
          </c:dPt>
          <c:dPt>
            <c:idx val="3"/>
            <c:bubble3D val="0"/>
            <c:spPr>
              <a:solidFill>
                <a:srgbClr val="B482D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25F-43AC-B243-61ADA9709013}"/>
              </c:ext>
            </c:extLst>
          </c:dPt>
          <c:dLbls>
            <c:dLbl>
              <c:idx val="0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5F-43AC-B243-61ADA9709013}"/>
                </c:ext>
              </c:extLst>
            </c:dLbl>
            <c:dLbl>
              <c:idx val="1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5F-43AC-B243-61ADA9709013}"/>
                </c:ext>
              </c:extLst>
            </c:dLbl>
            <c:dLbl>
              <c:idx val="2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5F-43AC-B243-61ADA9709013}"/>
                </c:ext>
              </c:extLst>
            </c:dLbl>
            <c:dLbl>
              <c:idx val="3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25F-43AC-B243-61ADA97090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Пенсионное обеспечение-4 132,9 тыс.руб.</c:v>
                </c:pt>
                <c:pt idx="1">
                  <c:v>Социальное обеспечение населения- 7 306,3 тыс.руб.</c:v>
                </c:pt>
                <c:pt idx="2">
                  <c:v>Охрана семьи и детсва-16 295,9 тыс.руб.</c:v>
                </c:pt>
                <c:pt idx="3">
                  <c:v>Другие вопросы в области социальной политики- 3 848,53 тыс.руб.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13.1</c:v>
                </c:pt>
                <c:pt idx="1">
                  <c:v>23.1</c:v>
                </c:pt>
                <c:pt idx="2">
                  <c:v>51.6</c:v>
                </c:pt>
                <c:pt idx="3">
                  <c:v>12.2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25F-43AC-B243-61ADA97090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443417811698259"/>
          <c:y val="0.64413493537121769"/>
          <c:w val="0.51656816048376153"/>
          <c:h val="0.324637830827778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/>
              <a:t>Налоговые</a:t>
            </a:r>
            <a:r>
              <a:rPr lang="ru-RU" sz="2800" baseline="0" dirty="0"/>
              <a:t> доходы</a:t>
            </a:r>
          </a:p>
        </c:rich>
      </c:tx>
      <c:overlay val="0"/>
      <c:spPr>
        <a:solidFill>
          <a:schemeClr val="accent5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032920366912519"/>
          <c:y val="0.12568675466669393"/>
          <c:w val="0.85050934773946207"/>
          <c:h val="0.729164323521091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8.3497749309833676E-3"/>
                  <c:y val="-5.1400052688581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007-47D4-B896-55CB81FCD818}"/>
                </c:ext>
              </c:extLst>
            </c:dLbl>
            <c:dLbl>
              <c:idx val="1"/>
              <c:layout>
                <c:manualLayout>
                  <c:x val="-2.3508683176260998E-2"/>
                  <c:y val="-2.39116392978758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007-47D4-B896-55CB81FCD818}"/>
                </c:ext>
              </c:extLst>
            </c:dLbl>
            <c:dLbl>
              <c:idx val="2"/>
              <c:layout>
                <c:manualLayout>
                  <c:x val="-8.5784613710850905E-3"/>
                  <c:y val="-1.9635863360946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007-47D4-B896-55CB81FCD818}"/>
                </c:ext>
              </c:extLst>
            </c:dLbl>
            <c:dLbl>
              <c:idx val="3"/>
              <c:layout>
                <c:manualLayout>
                  <c:x val="8.7440468905117426E-3"/>
                  <c:y val="-3.1328435246709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007-47D4-B896-55CB81FCD8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138908</c:v>
                </c:pt>
                <c:pt idx="1">
                  <c:v>13714.3</c:v>
                </c:pt>
                <c:pt idx="2">
                  <c:v>3878.6</c:v>
                </c:pt>
                <c:pt idx="3">
                  <c:v>2142.5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4-D007-47D4-B896-55CB81FCD81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5210939306161859E-2"/>
                  <c:y val="-6.33648489106145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007-47D4-B896-55CB81FCD818}"/>
                </c:ext>
              </c:extLst>
            </c:dLbl>
            <c:dLbl>
              <c:idx val="1"/>
              <c:layout>
                <c:manualLayout>
                  <c:x val="4.0460092747473926E-2"/>
                  <c:y val="-4.0388334357833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007-47D4-B896-55CB81FCD818}"/>
                </c:ext>
              </c:extLst>
            </c:dLbl>
            <c:dLbl>
              <c:idx val="2"/>
              <c:layout>
                <c:manualLayout>
                  <c:x val="3.4025430758978958E-2"/>
                  <c:y val="-2.5500297592912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007-47D4-B896-55CB81FCD818}"/>
                </c:ext>
              </c:extLst>
            </c:dLbl>
            <c:dLbl>
              <c:idx val="3"/>
              <c:layout>
                <c:manualLayout>
                  <c:x val="5.3286255169587397E-2"/>
                  <c:y val="-4.3284289166317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007-47D4-B896-55CB81FCD8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Государственная пошлина</c:v>
                </c:pt>
              </c:strCache>
            </c:strRef>
          </c:cat>
          <c:val>
            <c:numRef>
              <c:f>Лист1!$C$2:$C$6</c:f>
              <c:numCache>
                <c:formatCode>#,##0.00</c:formatCode>
                <c:ptCount val="5"/>
                <c:pt idx="0">
                  <c:v>144514.1</c:v>
                </c:pt>
                <c:pt idx="1">
                  <c:v>14710.9</c:v>
                </c:pt>
                <c:pt idx="2">
                  <c:v>3814.5</c:v>
                </c:pt>
                <c:pt idx="3">
                  <c:v>2333.6999999999998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9-D007-47D4-B896-55CB81FCD81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903488"/>
        <c:axId val="111905024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Столбец1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strCache>
                      <c:ptCount val="4"/>
                      <c:pt idx="0">
                        <c:v>НДФЛ</c:v>
                      </c:pt>
                      <c:pt idx="1">
                        <c:v>АКЦИЗЫ</c:v>
                      </c:pt>
                      <c:pt idx="2">
                        <c:v>Налог на совокупный доход</c:v>
                      </c:pt>
                      <c:pt idx="3">
                        <c:v>Государственная пошлина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A-D007-47D4-B896-55CB81FCD818}"/>
                  </c:ext>
                </c:extLst>
              </c15:ser>
            </c15:filteredBarSeries>
          </c:ext>
        </c:extLst>
      </c:bar3DChart>
      <c:catAx>
        <c:axId val="11190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905024"/>
        <c:crosses val="autoZero"/>
        <c:auto val="1"/>
        <c:lblAlgn val="ctr"/>
        <c:lblOffset val="100"/>
        <c:noMultiLvlLbl val="0"/>
      </c:catAx>
      <c:valAx>
        <c:axId val="11190502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90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907347721431198"/>
          <c:y val="0.93863458517499443"/>
          <c:w val="0.33563532019637443"/>
          <c:h val="4.89738410951419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0070C0"/>
                </a:solidFill>
              </a:rPr>
              <a:t>Неналоговые</a:t>
            </a:r>
            <a:r>
              <a:rPr lang="ru-RU" baseline="0" dirty="0">
                <a:solidFill>
                  <a:srgbClr val="0070C0"/>
                </a:solidFill>
              </a:rPr>
              <a:t> доходы</a:t>
            </a:r>
          </a:p>
        </c:rich>
      </c:tx>
      <c:layout>
        <c:manualLayout>
          <c:xMode val="edge"/>
          <c:yMode val="edge"/>
          <c:x val="0.35335764436104283"/>
          <c:y val="2.093397805412444E-2"/>
        </c:manualLayout>
      </c:layout>
      <c:overlay val="0"/>
      <c:spPr>
        <a:solidFill>
          <a:srgbClr val="67F6F9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2488875886869347E-2"/>
                  <c:y val="-1.031790380109371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12 951,0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D5-4859-B43C-312C1DB6DE92}"/>
                </c:ext>
              </c:extLst>
            </c:dLbl>
            <c:dLbl>
              <c:idx val="1"/>
              <c:layout>
                <c:manualLayout>
                  <c:x val="-1.1805011832832224E-2"/>
                  <c:y val="-3.132592195511879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9 148,0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D5-4859-B43C-312C1DB6DE92}"/>
                </c:ext>
              </c:extLst>
            </c:dLbl>
            <c:dLbl>
              <c:idx val="2"/>
              <c:layout>
                <c:manualLayout>
                  <c:x val="1.1878660389897401E-3"/>
                  <c:y val="-2.2128817052357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D5-4859-B43C-312C1DB6DE92}"/>
                </c:ext>
              </c:extLst>
            </c:dLbl>
            <c:dLbl>
              <c:idx val="3"/>
              <c:layout>
                <c:manualLayout>
                  <c:x val="-6.9382869424171349E-3"/>
                  <c:y val="-2.2346001737240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D5-4859-B43C-312C1DB6DE92}"/>
                </c:ext>
              </c:extLst>
            </c:dLbl>
            <c:dLbl>
              <c:idx val="4"/>
              <c:layout>
                <c:manualLayout>
                  <c:x val="-8.3259443309006646E-3"/>
                  <c:y val="-1.9863112655324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7D5-4859-B43C-312C1DB6D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Доходы от оказания платных услуг</c:v>
                </c:pt>
                <c:pt idx="2">
                  <c:v>Доходы от продажи материальных и нематериальных активов</c:v>
                </c:pt>
                <c:pt idx="3">
                  <c:v>Платежи при использовании природными ресурсами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12951</c:v>
                </c:pt>
                <c:pt idx="1">
                  <c:v>9148</c:v>
                </c:pt>
                <c:pt idx="2" formatCode="#,##0.0">
                  <c:v>5003.5</c:v>
                </c:pt>
                <c:pt idx="3" formatCode="#,##0.0">
                  <c:v>119</c:v>
                </c:pt>
                <c:pt idx="4" formatCode="#,##0.0">
                  <c:v>241</c:v>
                </c:pt>
                <c:pt idx="5" formatCode="#,##0.0">
                  <c:v>79.900000000000006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7D5-4859-B43C-312C1DB6DE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528462546635396E-2"/>
                  <c:y val="-1.241444540957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7D5-4859-B43C-312C1DB6DE92}"/>
                </c:ext>
              </c:extLst>
            </c:dLbl>
            <c:dLbl>
              <c:idx val="1"/>
              <c:layout>
                <c:manualLayout>
                  <c:x val="3.4318502296745886E-2"/>
                  <c:y val="-1.662900363118385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9 781,6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A1-4C7E-913D-48E55F9BADE4}"/>
                </c:ext>
              </c:extLst>
            </c:dLbl>
            <c:dLbl>
              <c:idx val="2"/>
              <c:layout>
                <c:manualLayout>
                  <c:x val="4.1320291104817858E-2"/>
                  <c:y val="-1.489732481952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7D5-4859-B43C-312C1DB6DE92}"/>
                </c:ext>
              </c:extLst>
            </c:dLbl>
            <c:dLbl>
              <c:idx val="3"/>
              <c:layout>
                <c:manualLayout>
                  <c:x val="3.0528462546635396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7D5-4859-B43C-312C1DB6DE92}"/>
                </c:ext>
              </c:extLst>
            </c:dLbl>
            <c:dLbl>
              <c:idx val="4"/>
              <c:layout>
                <c:manualLayout>
                  <c:x val="2.3590175604218055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7D5-4859-B43C-312C1DB6DE92}"/>
                </c:ext>
              </c:extLst>
            </c:dLbl>
            <c:dLbl>
              <c:idx val="5"/>
              <c:layout>
                <c:manualLayout>
                  <c:x val="1.5915406897114934E-2"/>
                  <c:y val="-4.71946321494293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7D5-4859-B43C-312C1DB6DE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Доходы от оказания платных услуг</c:v>
                </c:pt>
                <c:pt idx="2">
                  <c:v>Доходы от продажи материальных и нематериальных активов</c:v>
                </c:pt>
                <c:pt idx="3">
                  <c:v>Платежи при использовании природными ресурсами</c:v>
                </c:pt>
                <c:pt idx="4">
                  <c:v>Штрафы, санкции, возмещение ущерба</c:v>
                </c:pt>
                <c:pt idx="5">
                  <c:v>Прочие неналоговые доходы</c:v>
                </c:pt>
              </c:strCache>
            </c:strRef>
          </c:cat>
          <c:val>
            <c:numRef>
              <c:f>Лист1!$C$2:$C$7</c:f>
              <c:numCache>
                <c:formatCode>#,##0.00</c:formatCode>
                <c:ptCount val="6"/>
                <c:pt idx="0" formatCode="#,##0.0">
                  <c:v>15248.4</c:v>
                </c:pt>
                <c:pt idx="1">
                  <c:v>9781.6</c:v>
                </c:pt>
                <c:pt idx="2" formatCode="#,##0.0">
                  <c:v>5279.5</c:v>
                </c:pt>
                <c:pt idx="3" formatCode="#,##0.0">
                  <c:v>119</c:v>
                </c:pt>
                <c:pt idx="4" formatCode="#,##0.0">
                  <c:v>221.6</c:v>
                </c:pt>
                <c:pt idx="5" formatCode="#,##0.0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7D5-4859-B43C-312C1DB6DE9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843584"/>
        <c:axId val="111550464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Лист1!$A$2:$A$7</c15:sqref>
                        </c15:formulaRef>
                      </c:ext>
                    </c:extLst>
                    <c:strCache>
                      <c:ptCount val="6"/>
                      <c:pt idx="0">
                        <c:v>Доходы от использования имущества</c:v>
                      </c:pt>
                      <c:pt idx="1">
                        <c:v>Доходы от оказания платных услуг</c:v>
                      </c:pt>
                      <c:pt idx="2">
                        <c:v>Доходы от продажи материальных и нематериальных активов</c:v>
                      </c:pt>
                      <c:pt idx="3">
                        <c:v>Платежи при использовании природными ресурсами</c:v>
                      </c:pt>
                      <c:pt idx="4">
                        <c:v>Штрафы, санкции, возмещение ущерба</c:v>
                      </c:pt>
                      <c:pt idx="5">
                        <c:v>Прочие неналоговые доходы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Лист1!$D$2:$D$7</c15:sqref>
                        </c15:formulaRef>
                      </c:ext>
                    </c:extLst>
                    <c:numCache>
                      <c:formatCode>General</c:formatCode>
                      <c:ptCount val="6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D-87D5-4859-B43C-312C1DB6DE92}"/>
                  </c:ext>
                </c:extLst>
              </c15:ser>
            </c15:filteredBarSeries>
          </c:ext>
        </c:extLst>
      </c:bar3DChart>
      <c:catAx>
        <c:axId val="11184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550464"/>
        <c:crosses val="autoZero"/>
        <c:auto val="0"/>
        <c:lblAlgn val="ctr"/>
        <c:lblOffset val="100"/>
        <c:noMultiLvlLbl val="0"/>
      </c:catAx>
      <c:valAx>
        <c:axId val="11155046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843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tx1"/>
                </a:solidFill>
              </a:rPr>
              <a:t>Безвозмездные</a:t>
            </a:r>
            <a:r>
              <a:rPr lang="ru-RU" baseline="0" dirty="0">
                <a:solidFill>
                  <a:schemeClr val="tx1"/>
                </a:solidFill>
              </a:rPr>
              <a:t> поступления</a:t>
            </a:r>
          </a:p>
        </c:rich>
      </c:tx>
      <c:layout>
        <c:manualLayout>
          <c:xMode val="edge"/>
          <c:yMode val="edge"/>
          <c:x val="0.33966520307054709"/>
          <c:y val="4.9497078108757975E-2"/>
        </c:manualLayout>
      </c:layout>
      <c:overlay val="0"/>
      <c:spPr>
        <a:solidFill>
          <a:srgbClr val="00FF00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ПЛАН, тыс.руб.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3.227755806490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889-4B3D-A5ED-6057662D477D}"/>
                </c:ext>
              </c:extLst>
            </c:dLbl>
            <c:dLbl>
              <c:idx val="1"/>
              <c:layout>
                <c:manualLayout>
                  <c:x val="-9.7136017193840407E-3"/>
                  <c:y val="-2.2346001737240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89-4B3D-A5ED-6057662D477D}"/>
                </c:ext>
              </c:extLst>
            </c:dLbl>
            <c:dLbl>
              <c:idx val="2"/>
              <c:layout>
                <c:manualLayout>
                  <c:x val="-1.8039546050284603E-2"/>
                  <c:y val="-1.241444540957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89-4B3D-A5ED-6057662D477D}"/>
                </c:ext>
              </c:extLst>
            </c:dLbl>
            <c:dLbl>
              <c:idx val="3"/>
              <c:layout>
                <c:manualLayout>
                  <c:x val="-6.9382869424171349E-3"/>
                  <c:y val="-2.2346001737240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89-4B3D-A5ED-6057662D477D}"/>
                </c:ext>
              </c:extLst>
            </c:dLbl>
            <c:dLbl>
              <c:idx val="4"/>
              <c:layout>
                <c:manualLayout>
                  <c:x val="-8.3259443309006646E-3"/>
                  <c:y val="-1.9863112655324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889-4B3D-A5ED-6057662D47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261250.4</c:v>
                </c:pt>
                <c:pt idx="1">
                  <c:v>35076</c:v>
                </c:pt>
                <c:pt idx="2">
                  <c:v>3492.3</c:v>
                </c:pt>
                <c:pt idx="3">
                  <c:v>4990.6000000000004</c:v>
                </c:pt>
                <c:pt idx="4">
                  <c:v>209.3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889-4B3D-A5ED-6057662D477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тыс.руб.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6893952927820512E-2"/>
                  <c:y val="-2.7311779901071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889-4B3D-A5ED-6057662D477D}"/>
                </c:ext>
              </c:extLst>
            </c:dLbl>
            <c:dLbl>
              <c:idx val="1"/>
              <c:layout>
                <c:manualLayout>
                  <c:x val="4.5792693819953142E-2"/>
                  <c:y val="-2.9794864486064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89-4B3D-A5ED-6057662D477D}"/>
                </c:ext>
              </c:extLst>
            </c:dLbl>
            <c:dLbl>
              <c:idx val="2"/>
              <c:layout>
                <c:manualLayout>
                  <c:x val="1.8039546050284551E-2"/>
                  <c:y val="-1.4897334491493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889-4B3D-A5ED-6057662D477D}"/>
                </c:ext>
              </c:extLst>
            </c:dLbl>
            <c:dLbl>
              <c:idx val="3"/>
              <c:layout>
                <c:manualLayout>
                  <c:x val="3.0528462546635396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889-4B3D-A5ED-6057662D477D}"/>
                </c:ext>
              </c:extLst>
            </c:dLbl>
            <c:dLbl>
              <c:idx val="4"/>
              <c:layout>
                <c:manualLayout>
                  <c:x val="2.3590175604218055E-2"/>
                  <c:y val="-1.9863112655324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889-4B3D-A5ED-6057662D47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Субвенции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264554</c:v>
                </c:pt>
                <c:pt idx="1">
                  <c:v>33761.199999999997</c:v>
                </c:pt>
                <c:pt idx="2">
                  <c:v>6723.1</c:v>
                </c:pt>
                <c:pt idx="3">
                  <c:v>34665.599999999999</c:v>
                </c:pt>
                <c:pt idx="4">
                  <c:v>233.8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889-4B3D-A5ED-6057662D477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1645056"/>
        <c:axId val="111646592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Лист1!$D$1</c15:sqref>
                        </c15:formulaRef>
                      </c:ext>
                    </c:extLst>
                    <c:strCache>
                      <c:ptCount val="1"/>
                      <c:pt idx="0">
                        <c:v>Ряд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strCache>
                      <c:ptCount val="5"/>
                      <c:pt idx="0">
                        <c:v>Субвенции</c:v>
                      </c:pt>
                      <c:pt idx="1">
                        <c:v>Субсидии</c:v>
                      </c:pt>
                      <c:pt idx="2">
                        <c:v>Дотации</c:v>
                      </c:pt>
                      <c:pt idx="3">
                        <c:v>Иные межбюджетные трансферты</c:v>
                      </c:pt>
                      <c:pt idx="4">
                        <c:v>Прочие безвозмездные поступления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C-5889-4B3D-A5ED-6057662D477D}"/>
                  </c:ext>
                </c:extLst>
              </c15:ser>
            </c15:filteredBarSeries>
          </c:ext>
        </c:extLst>
      </c:bar3DChart>
      <c:catAx>
        <c:axId val="11164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646592"/>
        <c:crosses val="autoZero"/>
        <c:auto val="1"/>
        <c:lblAlgn val="ctr"/>
        <c:lblOffset val="100"/>
        <c:noMultiLvlLbl val="0"/>
      </c:catAx>
      <c:valAx>
        <c:axId val="111646592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645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156999885532307"/>
          <c:y val="1.4337473466656755E-3"/>
          <c:w val="0.84842995169082125"/>
          <c:h val="0.743206342508901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16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C90-49F8-8C65-799DD8044CE4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C90-49F8-8C65-799DD8044C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C90-49F8-8C65-799DD8044C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C90-49F8-8C65-799DD8044CE4}"/>
              </c:ext>
            </c:extLst>
          </c:dPt>
          <c:dLbls>
            <c:dLbl>
              <c:idx val="0"/>
              <c:layout>
                <c:manualLayout>
                  <c:x val="-0.1202831516585252"/>
                  <c:y val="-0.4019087806339359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C90-49F8-8C65-799DD8044CE4}"/>
                </c:ext>
              </c:extLst>
            </c:dLbl>
            <c:dLbl>
              <c:idx val="1"/>
              <c:layout>
                <c:manualLayout>
                  <c:x val="2.7120002159065421E-2"/>
                  <c:y val="5.832212951993718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C90-49F8-8C65-799DD8044CE4}"/>
                </c:ext>
              </c:extLst>
            </c:dLbl>
            <c:dLbl>
              <c:idx val="2"/>
              <c:layout>
                <c:manualLayout>
                  <c:x val="2.1689882824169247E-2"/>
                  <c:y val="1.86239655883907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C90-49F8-8C65-799DD8044CE4}"/>
                </c:ext>
              </c:extLst>
            </c:dLbl>
            <c:dLbl>
              <c:idx val="3"/>
              <c:layout>
                <c:manualLayout>
                  <c:x val="3.3920243937167471E-2"/>
                  <c:y val="0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C90-49F8-8C65-799DD8044C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Налог на доходы физ. Лиц</c:v>
                </c:pt>
                <c:pt idx="1">
                  <c:v>Акцизы на нефтепродукты</c:v>
                </c:pt>
                <c:pt idx="2">
                  <c:v>Налоги на совокуп. Доход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87.4</c:v>
                </c:pt>
                <c:pt idx="1">
                  <c:v>8.9</c:v>
                </c:pt>
                <c:pt idx="2" formatCode="General">
                  <c:v>2.2999999999999998</c:v>
                </c:pt>
                <c:pt idx="3" formatCode="General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C90-49F8-8C65-799DD8044CE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560548290941511"/>
          <c:y val="0.86145579165348352"/>
          <c:w val="0.58356281158710854"/>
          <c:h val="0.126673623888476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262043409211226E-2"/>
          <c:y val="0.14032556867915894"/>
          <c:w val="0.56639691875466325"/>
          <c:h val="0.6884621753043097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065902000589244E-2"/>
          <c:y val="0.13110481806867458"/>
          <c:w val="0.55488653103395402"/>
          <c:h val="0.696608384302450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0000F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4C9-4361-A30E-4B48998D114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4C9-4361-A30E-4B48998D1141}"/>
              </c:ext>
            </c:extLst>
          </c:dPt>
          <c:dPt>
            <c:idx val="2"/>
            <c:bubble3D val="0"/>
            <c:spPr>
              <a:solidFill>
                <a:srgbClr val="B44D4D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4C9-4361-A30E-4B48998D1141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4C9-4361-A30E-4B48998D1141}"/>
              </c:ext>
            </c:extLst>
          </c:dPt>
          <c:dPt>
            <c:idx val="4"/>
            <c:bubble3D val="0"/>
            <c:spPr>
              <a:solidFill>
                <a:srgbClr val="FF006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4C9-4361-A30E-4B48998D1141}"/>
              </c:ext>
            </c:extLst>
          </c:dPt>
          <c:dPt>
            <c:idx val="5"/>
            <c:bubble3D val="0"/>
            <c:spPr>
              <a:solidFill>
                <a:srgbClr val="00CC6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4C9-4361-A30E-4B48998D114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4C9-4361-A30E-4B48998D1141}"/>
              </c:ext>
            </c:extLst>
          </c:dPt>
          <c:dPt>
            <c:idx val="7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4C9-4361-A30E-4B48998D1141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34C9-4361-A30E-4B48998D1141}"/>
              </c:ext>
            </c:extLst>
          </c:dPt>
          <c:dLbls>
            <c:dLbl>
              <c:idx val="0"/>
              <c:layout>
                <c:manualLayout>
                  <c:x val="-3.0753459764223477E-2"/>
                  <c:y val="2.3164863502612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C9-4361-A30E-4B48998D1141}"/>
                </c:ext>
              </c:extLst>
            </c:dLbl>
            <c:dLbl>
              <c:idx val="1"/>
              <c:layout>
                <c:manualLayout>
                  <c:x val="7.1758072783188104E-2"/>
                  <c:y val="-9.0085580287937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C9-4361-A30E-4B48998D1141}"/>
                </c:ext>
              </c:extLst>
            </c:dLbl>
            <c:dLbl>
              <c:idx val="3"/>
              <c:layout>
                <c:manualLayout>
                  <c:x val="6.9707842132239878E-2"/>
                  <c:y val="-7.4642337952862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C9-4361-A30E-4B48998D1141}"/>
                </c:ext>
              </c:extLst>
            </c:dLbl>
            <c:dLbl>
              <c:idx val="6"/>
              <c:layout>
                <c:manualLayout>
                  <c:x val="-3.0753459764223438E-2"/>
                  <c:y val="-2.3164863502612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4C9-4361-A30E-4B48998D1141}"/>
                </c:ext>
              </c:extLst>
            </c:dLbl>
            <c:dLbl>
              <c:idx val="7"/>
              <c:layout>
                <c:manualLayout>
                  <c:x val="-2.8703229113275282E-2"/>
                  <c:y val="-0.12869368612562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4C9-4361-A30E-4B48998D1141}"/>
                </c:ext>
              </c:extLst>
            </c:dLbl>
            <c:dLbl>
              <c:idx val="8"/>
              <c:layout>
                <c:manualLayout>
                  <c:x val="9.6360840594566816E-2"/>
                  <c:y val="-0.11325044379054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4C9-4361-A30E-4B48998D1141}"/>
                </c:ext>
              </c:extLst>
            </c:dLbl>
            <c:dLbl>
              <c:idx val="9"/>
              <c:layout>
                <c:manualLayout>
                  <c:x val="0"/>
                  <c:y val="-0.151858549628237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4C9-4361-A30E-4B48998D1141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Безопасность</c:v>
                </c:pt>
                <c:pt idx="2">
                  <c:v>Дорожное хозяйство</c:v>
                </c:pt>
                <c:pt idx="3">
                  <c:v>Жилищно-коммунальное хозяйство</c:v>
                </c:pt>
                <c:pt idx="4">
                  <c:v>Образование и молодежная политика</c:v>
                </c:pt>
                <c:pt idx="5">
                  <c:v>Культура</c:v>
                </c:pt>
                <c:pt idx="6">
                  <c:v>Социальные выплаты</c:v>
                </c:pt>
                <c:pt idx="7">
                  <c:v>Массовый спорт</c:v>
                </c:pt>
                <c:pt idx="8">
                  <c:v>Здравоохранение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 formatCode="0.0">
                  <c:v>12</c:v>
                </c:pt>
                <c:pt idx="1">
                  <c:v>1.9</c:v>
                </c:pt>
                <c:pt idx="2">
                  <c:v>2.8</c:v>
                </c:pt>
                <c:pt idx="3" formatCode="0.0">
                  <c:v>0.1</c:v>
                </c:pt>
                <c:pt idx="4">
                  <c:v>65.599999999999994</c:v>
                </c:pt>
                <c:pt idx="5">
                  <c:v>9.4</c:v>
                </c:pt>
                <c:pt idx="6">
                  <c:v>6.2</c:v>
                </c:pt>
                <c:pt idx="7">
                  <c:v>0.1</c:v>
                </c:pt>
                <c:pt idx="8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4C9-4361-A30E-4B48998D114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061288981624606E-2"/>
          <c:y val="0.12080932317862461"/>
          <c:w val="0.55488653103395402"/>
          <c:h val="0.696608384302450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rgbClr val="0000F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4C9-4361-A30E-4B48998D114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4C9-4361-A30E-4B48998D1141}"/>
              </c:ext>
            </c:extLst>
          </c:dPt>
          <c:dPt>
            <c:idx val="2"/>
            <c:bubble3D val="0"/>
            <c:spPr>
              <a:solidFill>
                <a:srgbClr val="B44D4D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4C9-4361-A30E-4B48998D1141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4C9-4361-A30E-4B48998D1141}"/>
              </c:ext>
            </c:extLst>
          </c:dPt>
          <c:dPt>
            <c:idx val="4"/>
            <c:bubble3D val="0"/>
            <c:spPr>
              <a:solidFill>
                <a:srgbClr val="FF006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4C9-4361-A30E-4B48998D1141}"/>
              </c:ext>
            </c:extLst>
          </c:dPt>
          <c:dPt>
            <c:idx val="5"/>
            <c:bubble3D val="0"/>
            <c:spPr>
              <a:solidFill>
                <a:srgbClr val="00CC6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4C9-4361-A30E-4B48998D114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4C9-4361-A30E-4B48998D1141}"/>
              </c:ext>
            </c:extLst>
          </c:dPt>
          <c:dPt>
            <c:idx val="7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4C9-4361-A30E-4B48998D1141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34C9-4361-A30E-4B48998D1141}"/>
              </c:ext>
            </c:extLst>
          </c:dPt>
          <c:dLbls>
            <c:dLbl>
              <c:idx val="0"/>
              <c:layout>
                <c:manualLayout>
                  <c:x val="4.1004613018964632E-3"/>
                  <c:y val="-2.5738737225124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C9-4361-A30E-4B48998D1141}"/>
                </c:ext>
              </c:extLst>
            </c:dLbl>
            <c:dLbl>
              <c:idx val="1"/>
              <c:layout>
                <c:manualLayout>
                  <c:x val="7.1758072783188104E-2"/>
                  <c:y val="-9.0085580287937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C9-4361-A30E-4B48998D1141}"/>
                </c:ext>
              </c:extLst>
            </c:dLbl>
            <c:dLbl>
              <c:idx val="3"/>
              <c:layout>
                <c:manualLayout>
                  <c:x val="6.9707842132239878E-2"/>
                  <c:y val="-7.46423379528624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C9-4361-A30E-4B48998D1141}"/>
                </c:ext>
              </c:extLst>
            </c:dLbl>
            <c:dLbl>
              <c:idx val="6"/>
              <c:layout>
                <c:manualLayout>
                  <c:x val="-3.0753459764223438E-2"/>
                  <c:y val="-2.3164863502612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4C9-4361-A30E-4B48998D1141}"/>
                </c:ext>
              </c:extLst>
            </c:dLbl>
            <c:dLbl>
              <c:idx val="7"/>
              <c:layout>
                <c:manualLayout>
                  <c:x val="-2.8703229113275282E-2"/>
                  <c:y val="-0.12869368612562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4C9-4361-A30E-4B48998D1141}"/>
                </c:ext>
              </c:extLst>
            </c:dLbl>
            <c:dLbl>
              <c:idx val="8"/>
              <c:layout>
                <c:manualLayout>
                  <c:x val="9.6360840594566816E-2"/>
                  <c:y val="-0.11325044379054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4C9-4361-A30E-4B48998D1141}"/>
                </c:ext>
              </c:extLst>
            </c:dLbl>
            <c:dLbl>
              <c:idx val="9"/>
              <c:layout>
                <c:manualLayout>
                  <c:x val="0"/>
                  <c:y val="-0.151858549628237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4C9-4361-A30E-4B48998D1141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Безопасность</c:v>
                </c:pt>
                <c:pt idx="2">
                  <c:v>Дорожное хозяйство</c:v>
                </c:pt>
                <c:pt idx="3">
                  <c:v>Жилищно-коммунальное хозяйство</c:v>
                </c:pt>
                <c:pt idx="4">
                  <c:v>Образование и молодежная политика</c:v>
                </c:pt>
                <c:pt idx="5">
                  <c:v>Культура</c:v>
                </c:pt>
                <c:pt idx="6">
                  <c:v>Социальные выплаты</c:v>
                </c:pt>
                <c:pt idx="7">
                  <c:v>Массовый спорт</c:v>
                </c:pt>
                <c:pt idx="8">
                  <c:v>Здравоохранение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 formatCode="0.0">
                  <c:v>7</c:v>
                </c:pt>
                <c:pt idx="1">
                  <c:v>0.6</c:v>
                </c:pt>
                <c:pt idx="2">
                  <c:v>7.1</c:v>
                </c:pt>
                <c:pt idx="3" formatCode="0.0">
                  <c:v>0.1</c:v>
                </c:pt>
                <c:pt idx="4">
                  <c:v>63.5</c:v>
                </c:pt>
                <c:pt idx="5">
                  <c:v>10.3</c:v>
                </c:pt>
                <c:pt idx="6">
                  <c:v>9.6999999999999993</c:v>
                </c:pt>
                <c:pt idx="7">
                  <c:v>0.1</c:v>
                </c:pt>
                <c:pt idx="8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4C9-4361-A30E-4B48998D114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468-44B0-B33D-A6231CDAA009}"/>
              </c:ext>
            </c:extLst>
          </c:dPt>
          <c:dPt>
            <c:idx val="1"/>
            <c:bubble3D val="0"/>
            <c:explosion val="18"/>
            <c:spPr>
              <a:solidFill>
                <a:srgbClr val="FF006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468-44B0-B33D-A6231CDAA009}"/>
              </c:ext>
            </c:extLst>
          </c:dPt>
          <c:dPt>
            <c:idx val="2"/>
            <c:bubble3D val="0"/>
            <c:explosion val="7"/>
            <c:spPr>
              <a:solidFill>
                <a:srgbClr val="67F6F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468-44B0-B33D-A6231CDAA009}"/>
              </c:ext>
            </c:extLst>
          </c:dPt>
          <c:dPt>
            <c:idx val="3"/>
            <c:bubble3D val="0"/>
            <c:explosion val="9"/>
            <c:spPr>
              <a:solidFill>
                <a:srgbClr val="0033CC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468-44B0-B33D-A6231CDAA009}"/>
              </c:ext>
            </c:extLst>
          </c:dPt>
          <c:dPt>
            <c:idx val="4"/>
            <c:bubble3D val="0"/>
            <c:explosion val="8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468-44B0-B33D-A6231CDAA0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Дошкольное образование- 75 471,7 тыс.руб.</c:v>
                </c:pt>
                <c:pt idx="1">
                  <c:v>Общее образование-229 896,3 тыс.руб.</c:v>
                </c:pt>
                <c:pt idx="2">
                  <c:v>Дополнительно образование-20 814,6 тыс.руб.</c:v>
                </c:pt>
                <c:pt idx="3">
                  <c:v>Молодежная политика и оздоровление детей-   515,3 тыс.руб.</c:v>
                </c:pt>
                <c:pt idx="4">
                  <c:v>Другие вопросы в области образования-               6 225,4  тыс.руб.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22.6</c:v>
                </c:pt>
                <c:pt idx="1">
                  <c:v>69.099999999999994</c:v>
                </c:pt>
                <c:pt idx="2" formatCode="0.0">
                  <c:v>6.2</c:v>
                </c:pt>
                <c:pt idx="3">
                  <c:v>0.2</c:v>
                </c:pt>
                <c:pt idx="4" formatCode="0.0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468-44B0-B33D-A6231CDAA0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086660707830716"/>
          <c:y val="0.5373331355790254"/>
          <c:w val="0.89913339292169281"/>
          <c:h val="0.39226171897194323"/>
        </c:manualLayout>
      </c:layout>
      <c:overlay val="0"/>
      <c:spPr>
        <a:noFill/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988278-0F3E-4907-941C-F527C61D946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D9EB8F3-6A46-4C9E-B37A-224F0B515C7C}">
      <dgm:prSet phldrT="[Текст]" custT="1"/>
      <dgm:spPr>
        <a:solidFill>
          <a:srgbClr val="0000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Доходы, тыс.руб.</a:t>
          </a:r>
        </a:p>
        <a:p>
          <a: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  <a:t>528 937,0</a:t>
          </a:r>
        </a:p>
      </dgm:t>
    </dgm:pt>
    <dgm:pt modelId="{C93B9609-0DE3-44E5-AB2B-916976081A80}" type="parTrans" cxnId="{981C171E-DA64-44E9-BBD0-730317CD727A}">
      <dgm:prSet/>
      <dgm:spPr/>
      <dgm:t>
        <a:bodyPr/>
        <a:lstStyle/>
        <a:p>
          <a:endParaRPr lang="ru-RU"/>
        </a:p>
      </dgm:t>
    </dgm:pt>
    <dgm:pt modelId="{9B776DA8-19C9-4668-8D9E-3D559A038CD7}" type="sibTrans" cxnId="{981C171E-DA64-44E9-BBD0-730317CD727A}">
      <dgm:prSet/>
      <dgm:spPr/>
      <dgm:t>
        <a:bodyPr/>
        <a:lstStyle/>
        <a:p>
          <a:endParaRPr lang="ru-RU"/>
        </a:p>
      </dgm:t>
    </dgm:pt>
    <dgm:pt modelId="{4B5875CF-66E8-4057-8728-E81A1905EB5D}">
      <dgm:prSet phldrT="[Текст]" custT="1"/>
      <dgm:spPr>
        <a:solidFill>
          <a:srgbClr val="0000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Расходы, тыс.руб.</a:t>
          </a:r>
        </a:p>
        <a:p>
          <a: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  <a:t>507 265,9</a:t>
          </a:r>
        </a:p>
      </dgm:t>
    </dgm:pt>
    <dgm:pt modelId="{20697C28-52C3-44F6-B231-48ED16A1C23E}" type="parTrans" cxnId="{FAD48B5C-52CB-4DFD-88A0-CAC744F39EF7}">
      <dgm:prSet/>
      <dgm:spPr/>
      <dgm:t>
        <a:bodyPr/>
        <a:lstStyle/>
        <a:p>
          <a:endParaRPr lang="ru-RU"/>
        </a:p>
      </dgm:t>
    </dgm:pt>
    <dgm:pt modelId="{5454C986-82FB-423C-ACFF-3819F78A83E8}" type="sibTrans" cxnId="{FAD48B5C-52CB-4DFD-88A0-CAC744F39EF7}">
      <dgm:prSet/>
      <dgm:spPr/>
      <dgm:t>
        <a:bodyPr/>
        <a:lstStyle/>
        <a:p>
          <a:endParaRPr lang="ru-RU"/>
        </a:p>
      </dgm:t>
    </dgm:pt>
    <dgm:pt modelId="{4F3AF85F-F7B7-4CBF-9AF2-8E097A08FFF2}">
      <dgm:prSet phldrT="[Текст]" custT="1"/>
      <dgm:spPr>
        <a:solidFill>
          <a:srgbClr val="0000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Профицит, тыс.руб.</a:t>
          </a:r>
        </a:p>
        <a:p>
          <a:r>
            <a:rPr lang="ru-RU" sz="3600" b="1" dirty="0">
              <a:latin typeface="Times New Roman" panose="02020603050405020304" pitchFamily="18" charset="0"/>
              <a:cs typeface="Times New Roman" panose="02020603050405020304" pitchFamily="18" charset="0"/>
            </a:rPr>
            <a:t>21 671,1</a:t>
          </a:r>
        </a:p>
      </dgm:t>
    </dgm:pt>
    <dgm:pt modelId="{4BBBC976-81D5-43AF-A394-8F98BE4B5AA4}" type="parTrans" cxnId="{E10ADD29-2298-4DF4-93E3-049C9D2FC1D1}">
      <dgm:prSet/>
      <dgm:spPr/>
      <dgm:t>
        <a:bodyPr/>
        <a:lstStyle/>
        <a:p>
          <a:endParaRPr lang="ru-RU"/>
        </a:p>
      </dgm:t>
    </dgm:pt>
    <dgm:pt modelId="{D1E8F030-833D-4078-8DA7-550A5FB5B75A}" type="sibTrans" cxnId="{E10ADD29-2298-4DF4-93E3-049C9D2FC1D1}">
      <dgm:prSet/>
      <dgm:spPr/>
      <dgm:t>
        <a:bodyPr/>
        <a:lstStyle/>
        <a:p>
          <a:endParaRPr lang="ru-RU"/>
        </a:p>
      </dgm:t>
    </dgm:pt>
    <dgm:pt modelId="{2186753A-44F8-41C9-B331-56516E6C0AFB}" type="pres">
      <dgm:prSet presAssocID="{15988278-0F3E-4907-941C-F527C61D9464}" presName="CompostProcess" presStyleCnt="0">
        <dgm:presLayoutVars>
          <dgm:dir/>
          <dgm:resizeHandles val="exact"/>
        </dgm:presLayoutVars>
      </dgm:prSet>
      <dgm:spPr/>
    </dgm:pt>
    <dgm:pt modelId="{3DB8A7D9-EF23-4810-B165-7F4CD47529A4}" type="pres">
      <dgm:prSet presAssocID="{15988278-0F3E-4907-941C-F527C61D9464}" presName="arrow" presStyleLbl="bgShp" presStyleIdx="0" presStyleCnt="1"/>
      <dgm:spPr/>
    </dgm:pt>
    <dgm:pt modelId="{133E58BB-1949-4C56-BD5F-0E1D39D57DD0}" type="pres">
      <dgm:prSet presAssocID="{15988278-0F3E-4907-941C-F527C61D9464}" presName="linearProcess" presStyleCnt="0"/>
      <dgm:spPr/>
    </dgm:pt>
    <dgm:pt modelId="{EC16CABB-6487-46A1-921A-F7FB10686B74}" type="pres">
      <dgm:prSet presAssocID="{DD9EB8F3-6A46-4C9E-B37A-224F0B515C7C}" presName="textNode" presStyleLbl="node1" presStyleIdx="0" presStyleCnt="3" custLinFactNeighborX="-1183" custLinFactNeighborY="-1365">
        <dgm:presLayoutVars>
          <dgm:bulletEnabled val="1"/>
        </dgm:presLayoutVars>
      </dgm:prSet>
      <dgm:spPr/>
    </dgm:pt>
    <dgm:pt modelId="{AD9DBC67-A173-4C8E-85C5-F63AB982F097}" type="pres">
      <dgm:prSet presAssocID="{9B776DA8-19C9-4668-8D9E-3D559A038CD7}" presName="sibTrans" presStyleCnt="0"/>
      <dgm:spPr/>
    </dgm:pt>
    <dgm:pt modelId="{2D594F79-9ECE-4A6A-8231-A33D4ECB5886}" type="pres">
      <dgm:prSet presAssocID="{4B5875CF-66E8-4057-8728-E81A1905EB5D}" presName="textNode" presStyleLbl="node1" presStyleIdx="1" presStyleCnt="3" custLinFactNeighborX="-6776">
        <dgm:presLayoutVars>
          <dgm:bulletEnabled val="1"/>
        </dgm:presLayoutVars>
      </dgm:prSet>
      <dgm:spPr/>
    </dgm:pt>
    <dgm:pt modelId="{BAFB2FA7-9EF6-4A11-AE6B-29D161477A26}" type="pres">
      <dgm:prSet presAssocID="{5454C986-82FB-423C-ACFF-3819F78A83E8}" presName="sibTrans" presStyleCnt="0"/>
      <dgm:spPr/>
    </dgm:pt>
    <dgm:pt modelId="{3E0CFABE-1B69-455B-8F20-D43A5D8C82FA}" type="pres">
      <dgm:prSet presAssocID="{4F3AF85F-F7B7-4CBF-9AF2-8E097A08FFF2}" presName="textNode" presStyleLbl="node1" presStyleIdx="2" presStyleCnt="3" custLinFactNeighborX="-7072" custLinFactNeighborY="-1155">
        <dgm:presLayoutVars>
          <dgm:bulletEnabled val="1"/>
        </dgm:presLayoutVars>
      </dgm:prSet>
      <dgm:spPr/>
    </dgm:pt>
  </dgm:ptLst>
  <dgm:cxnLst>
    <dgm:cxn modelId="{675B4F1B-1DF3-4ACF-987A-16DCCA9D33F4}" type="presOf" srcId="{15988278-0F3E-4907-941C-F527C61D9464}" destId="{2186753A-44F8-41C9-B331-56516E6C0AFB}" srcOrd="0" destOrd="0" presId="urn:microsoft.com/office/officeart/2005/8/layout/hProcess9"/>
    <dgm:cxn modelId="{981C171E-DA64-44E9-BBD0-730317CD727A}" srcId="{15988278-0F3E-4907-941C-F527C61D9464}" destId="{DD9EB8F3-6A46-4C9E-B37A-224F0B515C7C}" srcOrd="0" destOrd="0" parTransId="{C93B9609-0DE3-44E5-AB2B-916976081A80}" sibTransId="{9B776DA8-19C9-4668-8D9E-3D559A038CD7}"/>
    <dgm:cxn modelId="{E10ADD29-2298-4DF4-93E3-049C9D2FC1D1}" srcId="{15988278-0F3E-4907-941C-F527C61D9464}" destId="{4F3AF85F-F7B7-4CBF-9AF2-8E097A08FFF2}" srcOrd="2" destOrd="0" parTransId="{4BBBC976-81D5-43AF-A394-8F98BE4B5AA4}" sibTransId="{D1E8F030-833D-4078-8DA7-550A5FB5B75A}"/>
    <dgm:cxn modelId="{FAD48B5C-52CB-4DFD-88A0-CAC744F39EF7}" srcId="{15988278-0F3E-4907-941C-F527C61D9464}" destId="{4B5875CF-66E8-4057-8728-E81A1905EB5D}" srcOrd="1" destOrd="0" parTransId="{20697C28-52C3-44F6-B231-48ED16A1C23E}" sibTransId="{5454C986-82FB-423C-ACFF-3819F78A83E8}"/>
    <dgm:cxn modelId="{3B0C40D1-046F-4EEB-A645-F4CE4D9CF70A}" type="presOf" srcId="{4B5875CF-66E8-4057-8728-E81A1905EB5D}" destId="{2D594F79-9ECE-4A6A-8231-A33D4ECB5886}" srcOrd="0" destOrd="0" presId="urn:microsoft.com/office/officeart/2005/8/layout/hProcess9"/>
    <dgm:cxn modelId="{13F011EF-64B5-4786-BEF6-E7C7C377047A}" type="presOf" srcId="{DD9EB8F3-6A46-4C9E-B37A-224F0B515C7C}" destId="{EC16CABB-6487-46A1-921A-F7FB10686B74}" srcOrd="0" destOrd="0" presId="urn:microsoft.com/office/officeart/2005/8/layout/hProcess9"/>
    <dgm:cxn modelId="{63AE31FF-AB83-453C-A3C4-FF0819C09154}" type="presOf" srcId="{4F3AF85F-F7B7-4CBF-9AF2-8E097A08FFF2}" destId="{3E0CFABE-1B69-455B-8F20-D43A5D8C82FA}" srcOrd="0" destOrd="0" presId="urn:microsoft.com/office/officeart/2005/8/layout/hProcess9"/>
    <dgm:cxn modelId="{A4733B5A-948E-4FD8-B4D8-9333DF1ACE65}" type="presParOf" srcId="{2186753A-44F8-41C9-B331-56516E6C0AFB}" destId="{3DB8A7D9-EF23-4810-B165-7F4CD47529A4}" srcOrd="0" destOrd="0" presId="urn:microsoft.com/office/officeart/2005/8/layout/hProcess9"/>
    <dgm:cxn modelId="{996104C6-6318-4947-9A93-1CDB771C4F14}" type="presParOf" srcId="{2186753A-44F8-41C9-B331-56516E6C0AFB}" destId="{133E58BB-1949-4C56-BD5F-0E1D39D57DD0}" srcOrd="1" destOrd="0" presId="urn:microsoft.com/office/officeart/2005/8/layout/hProcess9"/>
    <dgm:cxn modelId="{CFC34E89-4019-4F4C-BF66-CB9078A6D927}" type="presParOf" srcId="{133E58BB-1949-4C56-BD5F-0E1D39D57DD0}" destId="{EC16CABB-6487-46A1-921A-F7FB10686B74}" srcOrd="0" destOrd="0" presId="urn:microsoft.com/office/officeart/2005/8/layout/hProcess9"/>
    <dgm:cxn modelId="{0AE70C01-BC6F-4CDE-8744-4812947AFCDE}" type="presParOf" srcId="{133E58BB-1949-4C56-BD5F-0E1D39D57DD0}" destId="{AD9DBC67-A173-4C8E-85C5-F63AB982F097}" srcOrd="1" destOrd="0" presId="urn:microsoft.com/office/officeart/2005/8/layout/hProcess9"/>
    <dgm:cxn modelId="{645F0980-ADF0-42FE-B098-F66EA057648F}" type="presParOf" srcId="{133E58BB-1949-4C56-BD5F-0E1D39D57DD0}" destId="{2D594F79-9ECE-4A6A-8231-A33D4ECB5886}" srcOrd="2" destOrd="0" presId="urn:microsoft.com/office/officeart/2005/8/layout/hProcess9"/>
    <dgm:cxn modelId="{5453F3E7-427C-4AAF-B495-67103909B032}" type="presParOf" srcId="{133E58BB-1949-4C56-BD5F-0E1D39D57DD0}" destId="{BAFB2FA7-9EF6-4A11-AE6B-29D161477A26}" srcOrd="3" destOrd="0" presId="urn:microsoft.com/office/officeart/2005/8/layout/hProcess9"/>
    <dgm:cxn modelId="{E0E3C470-E9C3-4012-AB3B-A9BE0A520971}" type="presParOf" srcId="{133E58BB-1949-4C56-BD5F-0E1D39D57DD0}" destId="{3E0CFABE-1B69-455B-8F20-D43A5D8C82F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AB9174-8041-4EFB-A13A-0B7BC081D4F2}" type="doc">
      <dgm:prSet loTypeId="urn:microsoft.com/office/officeart/2005/8/layout/radial6" loCatId="cycle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4549659-CB23-4B03-9914-10112DC4A1B9}">
      <dgm:prSet phldrT="[Текст]" custT="1"/>
      <dgm:spPr/>
      <dgm:t>
        <a:bodyPr/>
        <a:lstStyle/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Муниципальные программы  муниципального образования </a:t>
          </a:r>
        </a:p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«Дмитриевский муниципальный район»</a:t>
          </a:r>
        </a:p>
      </dgm:t>
    </dgm:pt>
    <dgm:pt modelId="{3D554C80-3E5B-4D4C-8CC0-50DC4355DBF8}" type="parTrans" cxnId="{3CB09D16-E584-4B84-937E-E136475BB564}">
      <dgm:prSet/>
      <dgm:spPr/>
      <dgm:t>
        <a:bodyPr/>
        <a:lstStyle/>
        <a:p>
          <a:endParaRPr lang="ru-RU"/>
        </a:p>
      </dgm:t>
    </dgm:pt>
    <dgm:pt modelId="{FD2206F6-700F-45EE-A28E-1E8B38DDE19E}" type="sibTrans" cxnId="{3CB09D16-E584-4B84-937E-E136475BB564}">
      <dgm:prSet/>
      <dgm:spPr/>
      <dgm:t>
        <a:bodyPr/>
        <a:lstStyle/>
        <a:p>
          <a:endParaRPr lang="ru-RU"/>
        </a:p>
      </dgm:t>
    </dgm:pt>
    <dgm:pt modelId="{DF15BCE4-FB84-4C8B-A702-FA1619A557DE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Новое качество жизни</a:t>
          </a:r>
        </a:p>
      </dgm:t>
    </dgm:pt>
    <dgm:pt modelId="{3F41BFCF-5BA5-42AE-8634-92F90FA5BF69}" type="parTrans" cxnId="{A1670FED-6603-4669-9D03-38CD310497E4}">
      <dgm:prSet/>
      <dgm:spPr/>
      <dgm:t>
        <a:bodyPr/>
        <a:lstStyle/>
        <a:p>
          <a:endParaRPr lang="ru-RU"/>
        </a:p>
      </dgm:t>
    </dgm:pt>
    <dgm:pt modelId="{564BD764-0B7A-45C5-9C6B-03FFDA55F776}" type="sibTrans" cxnId="{A1670FED-6603-4669-9D03-38CD310497E4}">
      <dgm:prSet/>
      <dgm:spPr/>
      <dgm:t>
        <a:bodyPr/>
        <a:lstStyle/>
        <a:p>
          <a:endParaRPr lang="ru-RU"/>
        </a:p>
      </dgm:t>
    </dgm:pt>
    <dgm:pt modelId="{937B90AE-287D-4EF1-95F3-0264C1BD1F9F}">
      <dgm:prSet phldrT="[Текст]" custT="1"/>
      <dgm:spPr/>
      <dgm:t>
        <a:bodyPr/>
        <a:lstStyle/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Развитие экономики</a:t>
          </a:r>
        </a:p>
      </dgm:t>
    </dgm:pt>
    <dgm:pt modelId="{4E3783B8-823A-4947-BECC-D00F0D2DA5C1}" type="parTrans" cxnId="{7C48F17C-2F5B-474A-BCF5-2ECA75BB0F7F}">
      <dgm:prSet/>
      <dgm:spPr/>
      <dgm:t>
        <a:bodyPr/>
        <a:lstStyle/>
        <a:p>
          <a:endParaRPr lang="ru-RU"/>
        </a:p>
      </dgm:t>
    </dgm:pt>
    <dgm:pt modelId="{B60260FC-3734-4741-8EA5-777A0A2C4D6D}" type="sibTrans" cxnId="{7C48F17C-2F5B-474A-BCF5-2ECA75BB0F7F}">
      <dgm:prSet/>
      <dgm:spPr/>
      <dgm:t>
        <a:bodyPr/>
        <a:lstStyle/>
        <a:p>
          <a:endParaRPr lang="ru-RU"/>
        </a:p>
      </dgm:t>
    </dgm:pt>
    <dgm:pt modelId="{C33BD382-B08C-4547-983F-7802C37813F0}">
      <dgm:prSet phldrT="[Текст]" custT="1"/>
      <dgm:spPr/>
      <dgm:t>
        <a:bodyPr/>
        <a:lstStyle/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Эффективное муниципальное управление</a:t>
          </a:r>
        </a:p>
      </dgm:t>
    </dgm:pt>
    <dgm:pt modelId="{95A7961A-1FC8-42E4-A58E-CDF30689849D}" type="parTrans" cxnId="{7317EF3F-A679-4013-85D8-9108D29F60B8}">
      <dgm:prSet/>
      <dgm:spPr/>
      <dgm:t>
        <a:bodyPr/>
        <a:lstStyle/>
        <a:p>
          <a:endParaRPr lang="ru-RU"/>
        </a:p>
      </dgm:t>
    </dgm:pt>
    <dgm:pt modelId="{3BAAB008-6D4D-48AB-B19A-E7823900E4D0}" type="sibTrans" cxnId="{7317EF3F-A679-4013-85D8-9108D29F60B8}">
      <dgm:prSet/>
      <dgm:spPr/>
      <dgm:t>
        <a:bodyPr/>
        <a:lstStyle/>
        <a:p>
          <a:endParaRPr lang="ru-RU"/>
        </a:p>
      </dgm:t>
    </dgm:pt>
    <dgm:pt modelId="{20BECA36-5E41-4754-B290-773D116CBE45}" type="pres">
      <dgm:prSet presAssocID="{D2AB9174-8041-4EFB-A13A-0B7BC081D4F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1380980-D59C-4411-BCCA-BD3F5D34A479}" type="pres">
      <dgm:prSet presAssocID="{A4549659-CB23-4B03-9914-10112DC4A1B9}" presName="centerShape" presStyleLbl="node0" presStyleIdx="0" presStyleCnt="1" custScaleX="108032" custScaleY="105434"/>
      <dgm:spPr/>
    </dgm:pt>
    <dgm:pt modelId="{04B2C144-30A7-4B43-AF3D-063B6CFB16FE}" type="pres">
      <dgm:prSet presAssocID="{DF15BCE4-FB84-4C8B-A702-FA1619A557DE}" presName="node" presStyleLbl="node1" presStyleIdx="0" presStyleCnt="3" custScaleX="147018" custScaleY="141931">
        <dgm:presLayoutVars>
          <dgm:bulletEnabled val="1"/>
        </dgm:presLayoutVars>
      </dgm:prSet>
      <dgm:spPr/>
    </dgm:pt>
    <dgm:pt modelId="{443C05CC-0721-4500-BBE8-0348DC418DFA}" type="pres">
      <dgm:prSet presAssocID="{DF15BCE4-FB84-4C8B-A702-FA1619A557DE}" presName="dummy" presStyleCnt="0"/>
      <dgm:spPr/>
    </dgm:pt>
    <dgm:pt modelId="{7331648E-5BAA-4660-8FC6-DB3E0572E6EC}" type="pres">
      <dgm:prSet presAssocID="{564BD764-0B7A-45C5-9C6B-03FFDA55F776}" presName="sibTrans" presStyleLbl="sibTrans2D1" presStyleIdx="0" presStyleCnt="3"/>
      <dgm:spPr/>
    </dgm:pt>
    <dgm:pt modelId="{C87BB52B-6262-4D55-9BE4-2C9C55AC28F6}" type="pres">
      <dgm:prSet presAssocID="{937B90AE-287D-4EF1-95F3-0264C1BD1F9F}" presName="node" presStyleLbl="node1" presStyleIdx="1" presStyleCnt="3" custScaleX="141557" custScaleY="145016">
        <dgm:presLayoutVars>
          <dgm:bulletEnabled val="1"/>
        </dgm:presLayoutVars>
      </dgm:prSet>
      <dgm:spPr/>
    </dgm:pt>
    <dgm:pt modelId="{AAB1B971-2409-4DE6-9497-F8016C610C12}" type="pres">
      <dgm:prSet presAssocID="{937B90AE-287D-4EF1-95F3-0264C1BD1F9F}" presName="dummy" presStyleCnt="0"/>
      <dgm:spPr/>
    </dgm:pt>
    <dgm:pt modelId="{934CCDD7-8DF2-4DA0-BD18-85A7AA79048C}" type="pres">
      <dgm:prSet presAssocID="{B60260FC-3734-4741-8EA5-777A0A2C4D6D}" presName="sibTrans" presStyleLbl="sibTrans2D1" presStyleIdx="1" presStyleCnt="3" custScaleX="102131" custScaleY="100196"/>
      <dgm:spPr/>
    </dgm:pt>
    <dgm:pt modelId="{72147F6D-1961-41F9-ABB3-FDA6219AE332}" type="pres">
      <dgm:prSet presAssocID="{C33BD382-B08C-4547-983F-7802C37813F0}" presName="node" presStyleLbl="node1" presStyleIdx="2" presStyleCnt="3" custScaleX="148688" custScaleY="145016">
        <dgm:presLayoutVars>
          <dgm:bulletEnabled val="1"/>
        </dgm:presLayoutVars>
      </dgm:prSet>
      <dgm:spPr/>
    </dgm:pt>
    <dgm:pt modelId="{75685639-3010-44D9-8A49-3E3011794C4D}" type="pres">
      <dgm:prSet presAssocID="{C33BD382-B08C-4547-983F-7802C37813F0}" presName="dummy" presStyleCnt="0"/>
      <dgm:spPr/>
    </dgm:pt>
    <dgm:pt modelId="{4E7083C7-2BF0-4162-AD50-D6CB42E34209}" type="pres">
      <dgm:prSet presAssocID="{3BAAB008-6D4D-48AB-B19A-E7823900E4D0}" presName="sibTrans" presStyleLbl="sibTrans2D1" presStyleIdx="2" presStyleCnt="3"/>
      <dgm:spPr/>
    </dgm:pt>
  </dgm:ptLst>
  <dgm:cxnLst>
    <dgm:cxn modelId="{3CB09D16-E584-4B84-937E-E136475BB564}" srcId="{D2AB9174-8041-4EFB-A13A-0B7BC081D4F2}" destId="{A4549659-CB23-4B03-9914-10112DC4A1B9}" srcOrd="0" destOrd="0" parTransId="{3D554C80-3E5B-4D4C-8CC0-50DC4355DBF8}" sibTransId="{FD2206F6-700F-45EE-A28E-1E8B38DDE19E}"/>
    <dgm:cxn modelId="{B139F432-2968-4346-8BA5-ED6D9972EA51}" type="presOf" srcId="{DF15BCE4-FB84-4C8B-A702-FA1619A557DE}" destId="{04B2C144-30A7-4B43-AF3D-063B6CFB16FE}" srcOrd="0" destOrd="0" presId="urn:microsoft.com/office/officeart/2005/8/layout/radial6"/>
    <dgm:cxn modelId="{7317EF3F-A679-4013-85D8-9108D29F60B8}" srcId="{A4549659-CB23-4B03-9914-10112DC4A1B9}" destId="{C33BD382-B08C-4547-983F-7802C37813F0}" srcOrd="2" destOrd="0" parTransId="{95A7961A-1FC8-42E4-A58E-CDF30689849D}" sibTransId="{3BAAB008-6D4D-48AB-B19A-E7823900E4D0}"/>
    <dgm:cxn modelId="{74EE304A-ABBD-4712-9DB4-22C9AA4610A0}" type="presOf" srcId="{937B90AE-287D-4EF1-95F3-0264C1BD1F9F}" destId="{C87BB52B-6262-4D55-9BE4-2C9C55AC28F6}" srcOrd="0" destOrd="0" presId="urn:microsoft.com/office/officeart/2005/8/layout/radial6"/>
    <dgm:cxn modelId="{7C48F17C-2F5B-474A-BCF5-2ECA75BB0F7F}" srcId="{A4549659-CB23-4B03-9914-10112DC4A1B9}" destId="{937B90AE-287D-4EF1-95F3-0264C1BD1F9F}" srcOrd="1" destOrd="0" parTransId="{4E3783B8-823A-4947-BECC-D00F0D2DA5C1}" sibTransId="{B60260FC-3734-4741-8EA5-777A0A2C4D6D}"/>
    <dgm:cxn modelId="{044068A8-237F-4796-9072-87CBA11E6125}" type="presOf" srcId="{C33BD382-B08C-4547-983F-7802C37813F0}" destId="{72147F6D-1961-41F9-ABB3-FDA6219AE332}" srcOrd="0" destOrd="0" presId="urn:microsoft.com/office/officeart/2005/8/layout/radial6"/>
    <dgm:cxn modelId="{E93F82AC-AE73-49F4-9095-59C58817DA5F}" type="presOf" srcId="{A4549659-CB23-4B03-9914-10112DC4A1B9}" destId="{71380980-D59C-4411-BCCA-BD3F5D34A479}" srcOrd="0" destOrd="0" presId="urn:microsoft.com/office/officeart/2005/8/layout/radial6"/>
    <dgm:cxn modelId="{41176ECF-DAE0-4090-9A93-C629F561F311}" type="presOf" srcId="{564BD764-0B7A-45C5-9C6B-03FFDA55F776}" destId="{7331648E-5BAA-4660-8FC6-DB3E0572E6EC}" srcOrd="0" destOrd="0" presId="urn:microsoft.com/office/officeart/2005/8/layout/radial6"/>
    <dgm:cxn modelId="{1DA193DA-F94E-4155-8747-8855AF01D524}" type="presOf" srcId="{3BAAB008-6D4D-48AB-B19A-E7823900E4D0}" destId="{4E7083C7-2BF0-4162-AD50-D6CB42E34209}" srcOrd="0" destOrd="0" presId="urn:microsoft.com/office/officeart/2005/8/layout/radial6"/>
    <dgm:cxn modelId="{959B74DF-5D88-4813-9FAB-8842E6F2344A}" type="presOf" srcId="{B60260FC-3734-4741-8EA5-777A0A2C4D6D}" destId="{934CCDD7-8DF2-4DA0-BD18-85A7AA79048C}" srcOrd="0" destOrd="0" presId="urn:microsoft.com/office/officeart/2005/8/layout/radial6"/>
    <dgm:cxn modelId="{A1670FED-6603-4669-9D03-38CD310497E4}" srcId="{A4549659-CB23-4B03-9914-10112DC4A1B9}" destId="{DF15BCE4-FB84-4C8B-A702-FA1619A557DE}" srcOrd="0" destOrd="0" parTransId="{3F41BFCF-5BA5-42AE-8634-92F90FA5BF69}" sibTransId="{564BD764-0B7A-45C5-9C6B-03FFDA55F776}"/>
    <dgm:cxn modelId="{1C6EBCFB-4B6C-460A-BCCC-B4C2E735783C}" type="presOf" srcId="{D2AB9174-8041-4EFB-A13A-0B7BC081D4F2}" destId="{20BECA36-5E41-4754-B290-773D116CBE45}" srcOrd="0" destOrd="0" presId="urn:microsoft.com/office/officeart/2005/8/layout/radial6"/>
    <dgm:cxn modelId="{B0EA3D93-72AE-4D2A-94FA-89DC10AB4222}" type="presParOf" srcId="{20BECA36-5E41-4754-B290-773D116CBE45}" destId="{71380980-D59C-4411-BCCA-BD3F5D34A479}" srcOrd="0" destOrd="0" presId="urn:microsoft.com/office/officeart/2005/8/layout/radial6"/>
    <dgm:cxn modelId="{918416E7-337F-4935-BA7D-55C8DA876F29}" type="presParOf" srcId="{20BECA36-5E41-4754-B290-773D116CBE45}" destId="{04B2C144-30A7-4B43-AF3D-063B6CFB16FE}" srcOrd="1" destOrd="0" presId="urn:microsoft.com/office/officeart/2005/8/layout/radial6"/>
    <dgm:cxn modelId="{BB00A176-E2AE-4D9C-9F12-E519C6C5DA90}" type="presParOf" srcId="{20BECA36-5E41-4754-B290-773D116CBE45}" destId="{443C05CC-0721-4500-BBE8-0348DC418DFA}" srcOrd="2" destOrd="0" presId="urn:microsoft.com/office/officeart/2005/8/layout/radial6"/>
    <dgm:cxn modelId="{0E08AD0F-60D9-4611-AA9B-554271C48D5D}" type="presParOf" srcId="{20BECA36-5E41-4754-B290-773D116CBE45}" destId="{7331648E-5BAA-4660-8FC6-DB3E0572E6EC}" srcOrd="3" destOrd="0" presId="urn:microsoft.com/office/officeart/2005/8/layout/radial6"/>
    <dgm:cxn modelId="{A5F4A0C8-C000-446B-AF06-FB4AF8D2AC92}" type="presParOf" srcId="{20BECA36-5E41-4754-B290-773D116CBE45}" destId="{C87BB52B-6262-4D55-9BE4-2C9C55AC28F6}" srcOrd="4" destOrd="0" presId="urn:microsoft.com/office/officeart/2005/8/layout/radial6"/>
    <dgm:cxn modelId="{E4494EB1-C078-498B-A0E9-75E90D6307C6}" type="presParOf" srcId="{20BECA36-5E41-4754-B290-773D116CBE45}" destId="{AAB1B971-2409-4DE6-9497-F8016C610C12}" srcOrd="5" destOrd="0" presId="urn:microsoft.com/office/officeart/2005/8/layout/radial6"/>
    <dgm:cxn modelId="{A7E860D6-A807-4DBA-87D3-C59448182579}" type="presParOf" srcId="{20BECA36-5E41-4754-B290-773D116CBE45}" destId="{934CCDD7-8DF2-4DA0-BD18-85A7AA79048C}" srcOrd="6" destOrd="0" presId="urn:microsoft.com/office/officeart/2005/8/layout/radial6"/>
    <dgm:cxn modelId="{6DA31378-8283-46DD-8609-65FB7588FAA4}" type="presParOf" srcId="{20BECA36-5E41-4754-B290-773D116CBE45}" destId="{72147F6D-1961-41F9-ABB3-FDA6219AE332}" srcOrd="7" destOrd="0" presId="urn:microsoft.com/office/officeart/2005/8/layout/radial6"/>
    <dgm:cxn modelId="{27806110-E34C-4966-942C-AE19E937012B}" type="presParOf" srcId="{20BECA36-5E41-4754-B290-773D116CBE45}" destId="{75685639-3010-44D9-8A49-3E3011794C4D}" srcOrd="8" destOrd="0" presId="urn:microsoft.com/office/officeart/2005/8/layout/radial6"/>
    <dgm:cxn modelId="{AD7BF127-5ED9-45C5-8005-6A8D553176A4}" type="presParOf" srcId="{20BECA36-5E41-4754-B290-773D116CBE45}" destId="{4E7083C7-2BF0-4162-AD50-D6CB42E34209}" srcOrd="9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54DD9C-3FB1-4D83-ABBC-1F977E8CE4B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2D68614-EA3C-4D31-9808-C00F99CD1C6C}">
      <dgm:prSet phldrT="[Текст]"/>
      <dgm:spPr>
        <a:solidFill>
          <a:srgbClr val="FF0066"/>
        </a:solidFill>
      </dgm:spPr>
      <dgm:t>
        <a:bodyPr/>
        <a:lstStyle/>
        <a:p>
          <a:r>
            <a:rPr lang="ru-RU" dirty="0"/>
            <a:t>2024 год, 81,3% </a:t>
          </a:r>
        </a:p>
      </dgm:t>
    </dgm:pt>
    <dgm:pt modelId="{962D24DA-D2C0-4B69-8A3F-12D6437E3E30}" type="parTrans" cxnId="{00F5318E-5ED6-43CA-938E-15245F1570FB}">
      <dgm:prSet/>
      <dgm:spPr/>
      <dgm:t>
        <a:bodyPr/>
        <a:lstStyle/>
        <a:p>
          <a:endParaRPr lang="ru-RU"/>
        </a:p>
      </dgm:t>
    </dgm:pt>
    <dgm:pt modelId="{75F6BC05-C6B5-4993-8121-D4B1B0225A33}" type="sibTrans" cxnId="{00F5318E-5ED6-43CA-938E-15245F1570FB}">
      <dgm:prSet/>
      <dgm:spPr/>
      <dgm:t>
        <a:bodyPr/>
        <a:lstStyle/>
        <a:p>
          <a:endParaRPr lang="ru-RU"/>
        </a:p>
      </dgm:t>
    </dgm:pt>
    <dgm:pt modelId="{65DB0276-84FA-4793-BDD7-2BDEC722614A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/>
            <a:t>2023 год, 75,9%</a:t>
          </a:r>
        </a:p>
      </dgm:t>
    </dgm:pt>
    <dgm:pt modelId="{C0832B3F-87CF-490F-B96A-16BF5CC51B36}" type="sibTrans" cxnId="{B56CDA6E-5AC3-44EE-9729-1F0AAC2B0764}">
      <dgm:prSet/>
      <dgm:spPr/>
      <dgm:t>
        <a:bodyPr/>
        <a:lstStyle/>
        <a:p>
          <a:endParaRPr lang="ru-RU"/>
        </a:p>
      </dgm:t>
    </dgm:pt>
    <dgm:pt modelId="{87CB2DE9-1D2F-4CB4-8624-5FC1FB3AD7DD}" type="parTrans" cxnId="{B56CDA6E-5AC3-44EE-9729-1F0AAC2B0764}">
      <dgm:prSet/>
      <dgm:spPr/>
      <dgm:t>
        <a:bodyPr/>
        <a:lstStyle/>
        <a:p>
          <a:endParaRPr lang="ru-RU"/>
        </a:p>
      </dgm:t>
    </dgm:pt>
    <dgm:pt modelId="{7F8884BB-6C35-45B1-A841-70FEAA9AEA75}" type="pres">
      <dgm:prSet presAssocID="{B354DD9C-3FB1-4D83-ABBC-1F977E8CE4BC}" presName="linearFlow" presStyleCnt="0">
        <dgm:presLayoutVars>
          <dgm:dir/>
          <dgm:resizeHandles val="exact"/>
        </dgm:presLayoutVars>
      </dgm:prSet>
      <dgm:spPr/>
    </dgm:pt>
    <dgm:pt modelId="{B8398690-A5EF-4327-8D7D-470521438936}" type="pres">
      <dgm:prSet presAssocID="{65DB0276-84FA-4793-BDD7-2BDEC722614A}" presName="composite" presStyleCnt="0"/>
      <dgm:spPr/>
    </dgm:pt>
    <dgm:pt modelId="{7735A0FB-F60E-43B3-92D9-700783173C54}" type="pres">
      <dgm:prSet presAssocID="{65DB0276-84FA-4793-BDD7-2BDEC722614A}" presName="imgShp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D5DB73D7-CD47-48E4-86CC-5BF9E68242D1}" type="pres">
      <dgm:prSet presAssocID="{65DB0276-84FA-4793-BDD7-2BDEC722614A}" presName="txShp" presStyleLbl="node1" presStyleIdx="0" presStyleCnt="2">
        <dgm:presLayoutVars>
          <dgm:bulletEnabled val="1"/>
        </dgm:presLayoutVars>
      </dgm:prSet>
      <dgm:spPr/>
    </dgm:pt>
    <dgm:pt modelId="{B522DEA2-A2AD-4684-9D19-E355B15553BA}" type="pres">
      <dgm:prSet presAssocID="{C0832B3F-87CF-490F-B96A-16BF5CC51B36}" presName="spacing" presStyleCnt="0"/>
      <dgm:spPr/>
    </dgm:pt>
    <dgm:pt modelId="{DC819DF7-FAA9-4369-B53E-FA7C55E9B131}" type="pres">
      <dgm:prSet presAssocID="{C2D68614-EA3C-4D31-9808-C00F99CD1C6C}" presName="composite" presStyleCnt="0"/>
      <dgm:spPr/>
    </dgm:pt>
    <dgm:pt modelId="{2C231501-68D6-4FE7-8099-1741585D4DDA}" type="pres">
      <dgm:prSet presAssocID="{C2D68614-EA3C-4D31-9808-C00F99CD1C6C}" presName="imgShp" presStyleLbl="fgImgPlace1" presStyleIdx="1" presStyleCnt="2" custLinFactNeighborX="1429" custLinFactNeighborY="-3216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F6682505-D5F4-42C2-9064-A580F125C80E}" type="pres">
      <dgm:prSet presAssocID="{C2D68614-EA3C-4D31-9808-C00F99CD1C6C}" presName="txShp" presStyleLbl="node1" presStyleIdx="1" presStyleCnt="2" custLinFactNeighborX="720" custLinFactNeighborY="-28180">
        <dgm:presLayoutVars>
          <dgm:bulletEnabled val="1"/>
        </dgm:presLayoutVars>
      </dgm:prSet>
      <dgm:spPr/>
    </dgm:pt>
  </dgm:ptLst>
  <dgm:cxnLst>
    <dgm:cxn modelId="{8D87B00A-9CFB-48E7-A40E-65374DE9B593}" type="presOf" srcId="{B354DD9C-3FB1-4D83-ABBC-1F977E8CE4BC}" destId="{7F8884BB-6C35-45B1-A841-70FEAA9AEA75}" srcOrd="0" destOrd="0" presId="urn:microsoft.com/office/officeart/2005/8/layout/vList3"/>
    <dgm:cxn modelId="{1E11770E-4FCF-491D-A347-ED60183A7153}" type="presOf" srcId="{C2D68614-EA3C-4D31-9808-C00F99CD1C6C}" destId="{F6682505-D5F4-42C2-9064-A580F125C80E}" srcOrd="0" destOrd="0" presId="urn:microsoft.com/office/officeart/2005/8/layout/vList3"/>
    <dgm:cxn modelId="{B56CDA6E-5AC3-44EE-9729-1F0AAC2B0764}" srcId="{B354DD9C-3FB1-4D83-ABBC-1F977E8CE4BC}" destId="{65DB0276-84FA-4793-BDD7-2BDEC722614A}" srcOrd="0" destOrd="0" parTransId="{87CB2DE9-1D2F-4CB4-8624-5FC1FB3AD7DD}" sibTransId="{C0832B3F-87CF-490F-B96A-16BF5CC51B36}"/>
    <dgm:cxn modelId="{15514476-7545-41E1-84C9-DEF330C0990B}" type="presOf" srcId="{65DB0276-84FA-4793-BDD7-2BDEC722614A}" destId="{D5DB73D7-CD47-48E4-86CC-5BF9E68242D1}" srcOrd="0" destOrd="0" presId="urn:microsoft.com/office/officeart/2005/8/layout/vList3"/>
    <dgm:cxn modelId="{00F5318E-5ED6-43CA-938E-15245F1570FB}" srcId="{B354DD9C-3FB1-4D83-ABBC-1F977E8CE4BC}" destId="{C2D68614-EA3C-4D31-9808-C00F99CD1C6C}" srcOrd="1" destOrd="0" parTransId="{962D24DA-D2C0-4B69-8A3F-12D6437E3E30}" sibTransId="{75F6BC05-C6B5-4993-8121-D4B1B0225A33}"/>
    <dgm:cxn modelId="{AFE0FEB7-3A43-4490-B287-52CEDDEACA8F}" type="presParOf" srcId="{7F8884BB-6C35-45B1-A841-70FEAA9AEA75}" destId="{B8398690-A5EF-4327-8D7D-470521438936}" srcOrd="0" destOrd="0" presId="urn:microsoft.com/office/officeart/2005/8/layout/vList3"/>
    <dgm:cxn modelId="{023A0375-CFD0-4EC3-BE00-BDFB882197A3}" type="presParOf" srcId="{B8398690-A5EF-4327-8D7D-470521438936}" destId="{7735A0FB-F60E-43B3-92D9-700783173C54}" srcOrd="0" destOrd="0" presId="urn:microsoft.com/office/officeart/2005/8/layout/vList3"/>
    <dgm:cxn modelId="{EFBFDA05-4EE8-4193-8D54-371920913923}" type="presParOf" srcId="{B8398690-A5EF-4327-8D7D-470521438936}" destId="{D5DB73D7-CD47-48E4-86CC-5BF9E68242D1}" srcOrd="1" destOrd="0" presId="urn:microsoft.com/office/officeart/2005/8/layout/vList3"/>
    <dgm:cxn modelId="{47F8BB10-C5DF-4A32-B6C6-A23865DCAFA1}" type="presParOf" srcId="{7F8884BB-6C35-45B1-A841-70FEAA9AEA75}" destId="{B522DEA2-A2AD-4684-9D19-E355B15553BA}" srcOrd="1" destOrd="0" presId="urn:microsoft.com/office/officeart/2005/8/layout/vList3"/>
    <dgm:cxn modelId="{205C9765-880A-42FB-84B4-CB8D3750D7CA}" type="presParOf" srcId="{7F8884BB-6C35-45B1-A841-70FEAA9AEA75}" destId="{DC819DF7-FAA9-4369-B53E-FA7C55E9B131}" srcOrd="2" destOrd="0" presId="urn:microsoft.com/office/officeart/2005/8/layout/vList3"/>
    <dgm:cxn modelId="{6D9B8934-0529-4E6C-A45D-1E79E2ED1334}" type="presParOf" srcId="{DC819DF7-FAA9-4369-B53E-FA7C55E9B131}" destId="{2C231501-68D6-4FE7-8099-1741585D4DDA}" srcOrd="0" destOrd="0" presId="urn:microsoft.com/office/officeart/2005/8/layout/vList3"/>
    <dgm:cxn modelId="{1D86E001-E83B-4637-8EAB-E30E531CE425}" type="presParOf" srcId="{DC819DF7-FAA9-4369-B53E-FA7C55E9B131}" destId="{F6682505-D5F4-42C2-9064-A580F125C80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EEB19B-42EB-45A6-910A-3954403A54C1}" type="doc">
      <dgm:prSet loTypeId="urn:microsoft.com/office/officeart/2005/8/layout/defaul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466BD75-7AF4-4718-B45E-822E1A256A4C}">
      <dgm:prSet phldrT="[Текст]" custT="1"/>
      <dgm:spPr/>
      <dgm:t>
        <a:bodyPr/>
        <a:lstStyle/>
        <a:p>
          <a:pPr algn="ctr"/>
          <a:r>
            <a: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Стандартный</a:t>
          </a:r>
        </a:p>
        <a:p>
          <a:pPr algn="l"/>
          <a:r>
            <a:rPr lang="ru-RU" sz="1800" dirty="0">
              <a:latin typeface="Arial" pitchFamily="34" charset="0"/>
              <a:cs typeface="Arial" pitchFamily="34" charset="0"/>
            </a:rPr>
            <a:t>Для льготных категорий граждан, а также лиц, на обеспечении которых находятся дети (ст. 218 НК РФ)</a:t>
          </a:r>
        </a:p>
        <a:p>
          <a:pPr algn="ctr"/>
          <a:endParaRPr lang="ru-RU" sz="1800" dirty="0"/>
        </a:p>
      </dgm:t>
    </dgm:pt>
    <dgm:pt modelId="{D8DE33E5-5B1D-4422-9D06-B6A5D855D0DE}" type="parTrans" cxnId="{96202DA6-4089-4B41-8532-6C3482E6E2F6}">
      <dgm:prSet/>
      <dgm:spPr/>
      <dgm:t>
        <a:bodyPr/>
        <a:lstStyle/>
        <a:p>
          <a:endParaRPr lang="ru-RU"/>
        </a:p>
      </dgm:t>
    </dgm:pt>
    <dgm:pt modelId="{9AB43504-536B-4766-90A2-C399A5CEFFA0}" type="sibTrans" cxnId="{96202DA6-4089-4B41-8532-6C3482E6E2F6}">
      <dgm:prSet/>
      <dgm:spPr/>
      <dgm:t>
        <a:bodyPr/>
        <a:lstStyle/>
        <a:p>
          <a:endParaRPr lang="ru-RU"/>
        </a:p>
      </dgm:t>
    </dgm:pt>
    <dgm:pt modelId="{12D8583D-C3B9-4331-9441-9154982B8EB7}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Социальный  </a:t>
          </a:r>
          <a:r>
            <a:rPr lang="ru-RU" sz="2000" b="1" dirty="0">
              <a:solidFill>
                <a:srgbClr val="002060"/>
              </a:solidFill>
            </a:rPr>
            <a:t>  </a:t>
          </a:r>
          <a:endParaRPr lang="ru-RU" sz="2000" dirty="0">
            <a:solidFill>
              <a:srgbClr val="002060"/>
            </a:solidFill>
          </a:endParaRPr>
        </a:p>
        <a:p>
          <a:pPr>
            <a:lnSpc>
              <a:spcPct val="90000"/>
            </a:lnSpc>
          </a:pPr>
          <a:r>
            <a:rPr lang="ru-RU" sz="1600" dirty="0">
              <a:latin typeface="Arial" pitchFamily="34" charset="0"/>
              <a:cs typeface="Arial" pitchFamily="34" charset="0"/>
            </a:rPr>
            <a:t>Для лиц, которые несли расходы на лечение, обучение, физкультурно-оздоровительные услуги, на дополнительные меры по пенсионному обеспечению и на другие социально значимые цели</a:t>
          </a:r>
        </a:p>
      </dgm:t>
    </dgm:pt>
    <dgm:pt modelId="{8414CB5D-B29C-4745-9619-1D43D88D704E}" type="parTrans" cxnId="{84206E70-4466-4789-AE5E-1EA489867728}">
      <dgm:prSet/>
      <dgm:spPr/>
      <dgm:t>
        <a:bodyPr/>
        <a:lstStyle/>
        <a:p>
          <a:endParaRPr lang="ru-RU"/>
        </a:p>
      </dgm:t>
    </dgm:pt>
    <dgm:pt modelId="{213C537B-8620-4700-A67A-DD464DAA52C1}" type="sibTrans" cxnId="{84206E70-4466-4789-AE5E-1EA489867728}">
      <dgm:prSet/>
      <dgm:spPr/>
      <dgm:t>
        <a:bodyPr/>
        <a:lstStyle/>
        <a:p>
          <a:endParaRPr lang="ru-RU"/>
        </a:p>
      </dgm:t>
    </dgm:pt>
    <dgm:pt modelId="{29FB45B1-E6C0-42D4-8428-D0F0E1C581BF}">
      <dgm:prSet phldrT="[Текст]" custT="1"/>
      <dgm:spPr/>
      <dgm:t>
        <a:bodyPr/>
        <a:lstStyle/>
        <a:p>
          <a:pPr algn="ctr"/>
          <a:r>
            <a: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Инвестиционный  </a:t>
          </a:r>
          <a:endParaRPr lang="ru-RU" sz="20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  <a:p>
          <a:pPr algn="l"/>
          <a:r>
            <a:rPr lang="ru-RU" sz="1600" dirty="0">
              <a:latin typeface="Arial" pitchFamily="34" charset="0"/>
              <a:cs typeface="Arial" pitchFamily="34" charset="0"/>
            </a:rPr>
            <a:t>Для лиц, совершающих операции по индивидуальным инвестиционным счетам и получающих доходы от реализации ценных бумаг, обращающихся на ОРЦБ (ст. 219.1 НК РФ)</a:t>
          </a:r>
        </a:p>
      </dgm:t>
    </dgm:pt>
    <dgm:pt modelId="{7717D91F-696C-418F-88C8-910667B4E59E}" type="parTrans" cxnId="{F84E69FC-B57A-45B2-8C2B-BABF8DC02118}">
      <dgm:prSet/>
      <dgm:spPr/>
      <dgm:t>
        <a:bodyPr/>
        <a:lstStyle/>
        <a:p>
          <a:endParaRPr lang="ru-RU"/>
        </a:p>
      </dgm:t>
    </dgm:pt>
    <dgm:pt modelId="{C911BF49-1DDC-4BBA-BDC6-545359317B0A}" type="sibTrans" cxnId="{F84E69FC-B57A-45B2-8C2B-BABF8DC02118}">
      <dgm:prSet/>
      <dgm:spPr/>
      <dgm:t>
        <a:bodyPr/>
        <a:lstStyle/>
        <a:p>
          <a:endParaRPr lang="ru-RU"/>
        </a:p>
      </dgm:t>
    </dgm:pt>
    <dgm:pt modelId="{FC7060E1-CC64-42A1-8A54-F338298304CF}">
      <dgm:prSet phldrT="[Текст]" custT="1"/>
      <dgm:spPr/>
      <dgm:t>
        <a:bodyPr/>
        <a:lstStyle/>
        <a:p>
          <a:pPr algn="ctr"/>
          <a:r>
            <a: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Имущественный </a:t>
          </a:r>
        </a:p>
        <a:p>
          <a:pPr algn="l"/>
          <a:r>
            <a:rPr lang="ru-RU" sz="1600" dirty="0">
              <a:latin typeface="Arial" pitchFamily="34" charset="0"/>
              <a:cs typeface="Arial" pitchFamily="34" charset="0"/>
            </a:rPr>
            <a:t>При приобретении жилья и земельных участков, при продаже некоторых видов имущества, а также в случае изъятия у налогоплательщика недвижимости для государственных или муниципальных нужд (ст. 220 НК РФ)</a:t>
          </a:r>
        </a:p>
      </dgm:t>
    </dgm:pt>
    <dgm:pt modelId="{6E845D7E-B86F-45C8-8136-DAE4789B391A}" type="parTrans" cxnId="{C5EC0C03-6971-4ED4-856C-603C6CA659D5}">
      <dgm:prSet/>
      <dgm:spPr/>
      <dgm:t>
        <a:bodyPr/>
        <a:lstStyle/>
        <a:p>
          <a:endParaRPr lang="ru-RU"/>
        </a:p>
      </dgm:t>
    </dgm:pt>
    <dgm:pt modelId="{31D0A93E-A7D0-4810-8FB7-8F0E6595CCF6}" type="sibTrans" cxnId="{C5EC0C03-6971-4ED4-856C-603C6CA659D5}">
      <dgm:prSet/>
      <dgm:spPr/>
      <dgm:t>
        <a:bodyPr/>
        <a:lstStyle/>
        <a:p>
          <a:endParaRPr lang="ru-RU"/>
        </a:p>
      </dgm:t>
    </dgm:pt>
    <dgm:pt modelId="{25A64BD3-44FA-417F-8E89-02198249F3F0}">
      <dgm:prSet phldrT="[Текст]" custT="1"/>
      <dgm:spPr/>
      <dgm:t>
        <a:bodyPr/>
        <a:lstStyle/>
        <a:p>
          <a:pPr algn="ctr"/>
          <a:r>
            <a: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Профессиональный  </a:t>
          </a:r>
          <a:endParaRPr lang="ru-RU" sz="20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  <a:p>
          <a:pPr algn="l"/>
          <a:r>
            <a:rPr lang="ru-RU" sz="1600" dirty="0">
              <a:latin typeface="Arial" pitchFamily="34" charset="0"/>
              <a:cs typeface="Arial" pitchFamily="34" charset="0"/>
            </a:rPr>
            <a:t>Для лиц, осуществляющих предпринимательскую деятельность в качестве ИП, оказывающих услуги и выполняющих работы по договорам ГПХ, а также получающих авторские вознаграждения (ст. 221 НК РФ)</a:t>
          </a:r>
        </a:p>
      </dgm:t>
    </dgm:pt>
    <dgm:pt modelId="{6A04FA49-3368-4202-A283-1BBC8F9742B2}" type="parTrans" cxnId="{89E07954-4CD9-4F17-9892-FA83F5D6DBB1}">
      <dgm:prSet/>
      <dgm:spPr/>
      <dgm:t>
        <a:bodyPr/>
        <a:lstStyle/>
        <a:p>
          <a:endParaRPr lang="ru-RU"/>
        </a:p>
      </dgm:t>
    </dgm:pt>
    <dgm:pt modelId="{4B2E82C9-3A50-4894-8812-2F1035F14610}" type="sibTrans" cxnId="{89E07954-4CD9-4F17-9892-FA83F5D6DBB1}">
      <dgm:prSet/>
      <dgm:spPr/>
      <dgm:t>
        <a:bodyPr/>
        <a:lstStyle/>
        <a:p>
          <a:endParaRPr lang="ru-RU"/>
        </a:p>
      </dgm:t>
    </dgm:pt>
    <dgm:pt modelId="{AD8C1363-2E5D-4898-9B83-935930FA6A9B}" type="pres">
      <dgm:prSet presAssocID="{4CEEB19B-42EB-45A6-910A-3954403A54C1}" presName="diagram" presStyleCnt="0">
        <dgm:presLayoutVars>
          <dgm:dir/>
          <dgm:resizeHandles val="exact"/>
        </dgm:presLayoutVars>
      </dgm:prSet>
      <dgm:spPr/>
    </dgm:pt>
    <dgm:pt modelId="{7498D8BD-E486-4601-AEA2-08907B9BBBE1}" type="pres">
      <dgm:prSet presAssocID="{0466BD75-7AF4-4718-B45E-822E1A256A4C}" presName="node" presStyleLbl="node1" presStyleIdx="0" presStyleCnt="5" custScaleY="90415">
        <dgm:presLayoutVars>
          <dgm:bulletEnabled val="1"/>
        </dgm:presLayoutVars>
      </dgm:prSet>
      <dgm:spPr/>
    </dgm:pt>
    <dgm:pt modelId="{C90B84DB-B00B-4147-8EAD-1728B735A174}" type="pres">
      <dgm:prSet presAssocID="{9AB43504-536B-4766-90A2-C399A5CEFFA0}" presName="sibTrans" presStyleCnt="0"/>
      <dgm:spPr/>
    </dgm:pt>
    <dgm:pt modelId="{69B5B15C-3936-4E9E-9DB9-C1E23703FE6C}" type="pres">
      <dgm:prSet presAssocID="{12D8583D-C3B9-4331-9441-9154982B8EB7}" presName="node" presStyleLbl="node1" presStyleIdx="1" presStyleCnt="5" custScaleY="89194">
        <dgm:presLayoutVars>
          <dgm:bulletEnabled val="1"/>
        </dgm:presLayoutVars>
      </dgm:prSet>
      <dgm:spPr/>
    </dgm:pt>
    <dgm:pt modelId="{CBE17618-F85C-465D-A2B7-E74C887C0B1D}" type="pres">
      <dgm:prSet presAssocID="{213C537B-8620-4700-A67A-DD464DAA52C1}" presName="sibTrans" presStyleCnt="0"/>
      <dgm:spPr/>
    </dgm:pt>
    <dgm:pt modelId="{55EA33DB-3301-4375-BE93-F232C1ED51A1}" type="pres">
      <dgm:prSet presAssocID="{29FB45B1-E6C0-42D4-8428-D0F0E1C581BF}" presName="node" presStyleLbl="node1" presStyleIdx="2" presStyleCnt="5" custScaleY="92509" custLinFactNeighborX="1156">
        <dgm:presLayoutVars>
          <dgm:bulletEnabled val="1"/>
        </dgm:presLayoutVars>
      </dgm:prSet>
      <dgm:spPr/>
    </dgm:pt>
    <dgm:pt modelId="{824715D6-D9F3-4A4A-8DAF-CC3E2A8373C6}" type="pres">
      <dgm:prSet presAssocID="{C911BF49-1DDC-4BBA-BDC6-545359317B0A}" presName="sibTrans" presStyleCnt="0"/>
      <dgm:spPr/>
    </dgm:pt>
    <dgm:pt modelId="{3E11515C-7D6C-4BD0-9CE1-658CFD955471}" type="pres">
      <dgm:prSet presAssocID="{FC7060E1-CC64-42A1-8A54-F338298304CF}" presName="node" presStyleLbl="node1" presStyleIdx="3" presStyleCnt="5" custScaleY="108729">
        <dgm:presLayoutVars>
          <dgm:bulletEnabled val="1"/>
        </dgm:presLayoutVars>
      </dgm:prSet>
      <dgm:spPr/>
    </dgm:pt>
    <dgm:pt modelId="{FBD779BA-F562-4EC5-AEA7-440FFE189C27}" type="pres">
      <dgm:prSet presAssocID="{31D0A93E-A7D0-4810-8FB7-8F0E6595CCF6}" presName="sibTrans" presStyleCnt="0"/>
      <dgm:spPr/>
    </dgm:pt>
    <dgm:pt modelId="{CFEF8E97-E250-4268-A10C-B8E75140C357}" type="pres">
      <dgm:prSet presAssocID="{25A64BD3-44FA-417F-8E89-02198249F3F0}" presName="node" presStyleLbl="node1" presStyleIdx="4" presStyleCnt="5" custScaleY="107924" custLinFactNeighborX="985" custLinFactNeighborY="1051">
        <dgm:presLayoutVars>
          <dgm:bulletEnabled val="1"/>
        </dgm:presLayoutVars>
      </dgm:prSet>
      <dgm:spPr/>
    </dgm:pt>
  </dgm:ptLst>
  <dgm:cxnLst>
    <dgm:cxn modelId="{C5EC0C03-6971-4ED4-856C-603C6CA659D5}" srcId="{4CEEB19B-42EB-45A6-910A-3954403A54C1}" destId="{FC7060E1-CC64-42A1-8A54-F338298304CF}" srcOrd="3" destOrd="0" parTransId="{6E845D7E-B86F-45C8-8136-DAE4789B391A}" sibTransId="{31D0A93E-A7D0-4810-8FB7-8F0E6595CCF6}"/>
    <dgm:cxn modelId="{84206E70-4466-4789-AE5E-1EA489867728}" srcId="{4CEEB19B-42EB-45A6-910A-3954403A54C1}" destId="{12D8583D-C3B9-4331-9441-9154982B8EB7}" srcOrd="1" destOrd="0" parTransId="{8414CB5D-B29C-4745-9619-1D43D88D704E}" sibTransId="{213C537B-8620-4700-A67A-DD464DAA52C1}"/>
    <dgm:cxn modelId="{BD6A9B73-2A39-41E0-9381-338DC39ACB66}" type="presOf" srcId="{FC7060E1-CC64-42A1-8A54-F338298304CF}" destId="{3E11515C-7D6C-4BD0-9CE1-658CFD955471}" srcOrd="0" destOrd="0" presId="urn:microsoft.com/office/officeart/2005/8/layout/default"/>
    <dgm:cxn modelId="{89E07954-4CD9-4F17-9892-FA83F5D6DBB1}" srcId="{4CEEB19B-42EB-45A6-910A-3954403A54C1}" destId="{25A64BD3-44FA-417F-8E89-02198249F3F0}" srcOrd="4" destOrd="0" parTransId="{6A04FA49-3368-4202-A283-1BBC8F9742B2}" sibTransId="{4B2E82C9-3A50-4894-8812-2F1035F14610}"/>
    <dgm:cxn modelId="{C3542A56-B3BC-409C-BE0C-4E84561AD0E5}" type="presOf" srcId="{0466BD75-7AF4-4718-B45E-822E1A256A4C}" destId="{7498D8BD-E486-4601-AEA2-08907B9BBBE1}" srcOrd="0" destOrd="0" presId="urn:microsoft.com/office/officeart/2005/8/layout/default"/>
    <dgm:cxn modelId="{3345D159-EDD1-439B-89EB-BDCC2FB57BB3}" type="presOf" srcId="{4CEEB19B-42EB-45A6-910A-3954403A54C1}" destId="{AD8C1363-2E5D-4898-9B83-935930FA6A9B}" srcOrd="0" destOrd="0" presId="urn:microsoft.com/office/officeart/2005/8/layout/default"/>
    <dgm:cxn modelId="{483CD7A3-26FE-4EC9-BBF5-31093C63B033}" type="presOf" srcId="{25A64BD3-44FA-417F-8E89-02198249F3F0}" destId="{CFEF8E97-E250-4268-A10C-B8E75140C357}" srcOrd="0" destOrd="0" presId="urn:microsoft.com/office/officeart/2005/8/layout/default"/>
    <dgm:cxn modelId="{96202DA6-4089-4B41-8532-6C3482E6E2F6}" srcId="{4CEEB19B-42EB-45A6-910A-3954403A54C1}" destId="{0466BD75-7AF4-4718-B45E-822E1A256A4C}" srcOrd="0" destOrd="0" parTransId="{D8DE33E5-5B1D-4422-9D06-B6A5D855D0DE}" sibTransId="{9AB43504-536B-4766-90A2-C399A5CEFFA0}"/>
    <dgm:cxn modelId="{8362FABF-BE1B-4C3D-B84B-4C9EB96AB190}" type="presOf" srcId="{29FB45B1-E6C0-42D4-8428-D0F0E1C581BF}" destId="{55EA33DB-3301-4375-BE93-F232C1ED51A1}" srcOrd="0" destOrd="0" presId="urn:microsoft.com/office/officeart/2005/8/layout/default"/>
    <dgm:cxn modelId="{81D9AEF8-C6E5-4DC4-B97F-6F51B9282FE6}" type="presOf" srcId="{12D8583D-C3B9-4331-9441-9154982B8EB7}" destId="{69B5B15C-3936-4E9E-9DB9-C1E23703FE6C}" srcOrd="0" destOrd="0" presId="urn:microsoft.com/office/officeart/2005/8/layout/default"/>
    <dgm:cxn modelId="{F84E69FC-B57A-45B2-8C2B-BABF8DC02118}" srcId="{4CEEB19B-42EB-45A6-910A-3954403A54C1}" destId="{29FB45B1-E6C0-42D4-8428-D0F0E1C581BF}" srcOrd="2" destOrd="0" parTransId="{7717D91F-696C-418F-88C8-910667B4E59E}" sibTransId="{C911BF49-1DDC-4BBA-BDC6-545359317B0A}"/>
    <dgm:cxn modelId="{BA4009DC-19A1-4CFF-B5D2-B790E6F8DB47}" type="presParOf" srcId="{AD8C1363-2E5D-4898-9B83-935930FA6A9B}" destId="{7498D8BD-E486-4601-AEA2-08907B9BBBE1}" srcOrd="0" destOrd="0" presId="urn:microsoft.com/office/officeart/2005/8/layout/default"/>
    <dgm:cxn modelId="{251F3D24-6CE7-47B6-B90B-83575108C876}" type="presParOf" srcId="{AD8C1363-2E5D-4898-9B83-935930FA6A9B}" destId="{C90B84DB-B00B-4147-8EAD-1728B735A174}" srcOrd="1" destOrd="0" presId="urn:microsoft.com/office/officeart/2005/8/layout/default"/>
    <dgm:cxn modelId="{8ABDCDEE-22B0-4F92-8324-12DE12BB3792}" type="presParOf" srcId="{AD8C1363-2E5D-4898-9B83-935930FA6A9B}" destId="{69B5B15C-3936-4E9E-9DB9-C1E23703FE6C}" srcOrd="2" destOrd="0" presId="urn:microsoft.com/office/officeart/2005/8/layout/default"/>
    <dgm:cxn modelId="{ABD47DFB-361A-4AC4-B45C-92482C7EAAB1}" type="presParOf" srcId="{AD8C1363-2E5D-4898-9B83-935930FA6A9B}" destId="{CBE17618-F85C-465D-A2B7-E74C887C0B1D}" srcOrd="3" destOrd="0" presId="urn:microsoft.com/office/officeart/2005/8/layout/default"/>
    <dgm:cxn modelId="{4E63D431-387C-4F45-81EB-33D7A390138E}" type="presParOf" srcId="{AD8C1363-2E5D-4898-9B83-935930FA6A9B}" destId="{55EA33DB-3301-4375-BE93-F232C1ED51A1}" srcOrd="4" destOrd="0" presId="urn:microsoft.com/office/officeart/2005/8/layout/default"/>
    <dgm:cxn modelId="{3D7DEA4A-A0F2-4C00-BFC8-A8E92CE172E3}" type="presParOf" srcId="{AD8C1363-2E5D-4898-9B83-935930FA6A9B}" destId="{824715D6-D9F3-4A4A-8DAF-CC3E2A8373C6}" srcOrd="5" destOrd="0" presId="urn:microsoft.com/office/officeart/2005/8/layout/default"/>
    <dgm:cxn modelId="{79E9985B-AD27-4758-881C-00DEEE1E7E8B}" type="presParOf" srcId="{AD8C1363-2E5D-4898-9B83-935930FA6A9B}" destId="{3E11515C-7D6C-4BD0-9CE1-658CFD955471}" srcOrd="6" destOrd="0" presId="urn:microsoft.com/office/officeart/2005/8/layout/default"/>
    <dgm:cxn modelId="{5C60FD27-4723-4820-97A2-EBBFA6AF36A5}" type="presParOf" srcId="{AD8C1363-2E5D-4898-9B83-935930FA6A9B}" destId="{FBD779BA-F562-4EC5-AEA7-440FFE189C27}" srcOrd="7" destOrd="0" presId="urn:microsoft.com/office/officeart/2005/8/layout/default"/>
    <dgm:cxn modelId="{C3885AA9-9DD6-421F-BED0-5714A2C0C7A4}" type="presParOf" srcId="{AD8C1363-2E5D-4898-9B83-935930FA6A9B}" destId="{CFEF8E97-E250-4268-A10C-B8E75140C35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8F2166-0636-4944-B233-0E50CBE481D8}" type="doc">
      <dgm:prSet loTypeId="urn:microsoft.com/office/officeart/2005/8/layout/chevron2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5F171EB-E486-4F34-A05A-533567B0AF4D}">
      <dgm:prSet phldrT="[Текст]"/>
      <dgm:spPr/>
      <dgm:t>
        <a:bodyPr/>
        <a:lstStyle/>
        <a:p>
          <a:r>
            <a:rPr lang="ru-RU" b="1" dirty="0"/>
            <a:t>1</a:t>
          </a:r>
        </a:p>
      </dgm:t>
    </dgm:pt>
    <dgm:pt modelId="{0907A36A-3EA9-4901-8C76-4CFC4E32D28D}" type="parTrans" cxnId="{FD79D367-CA4B-46A1-84C7-5F4EF300C86D}">
      <dgm:prSet/>
      <dgm:spPr/>
      <dgm:t>
        <a:bodyPr/>
        <a:lstStyle/>
        <a:p>
          <a:endParaRPr lang="ru-RU"/>
        </a:p>
      </dgm:t>
    </dgm:pt>
    <dgm:pt modelId="{0A65CDE5-8175-403C-A9BC-85C496D6C8F9}" type="sibTrans" cxnId="{FD79D367-CA4B-46A1-84C7-5F4EF300C86D}">
      <dgm:prSet/>
      <dgm:spPr/>
      <dgm:t>
        <a:bodyPr/>
        <a:lstStyle/>
        <a:p>
          <a:endParaRPr lang="ru-RU"/>
        </a:p>
      </dgm:t>
    </dgm:pt>
    <dgm:pt modelId="{4894D3E4-9132-4635-9CEA-E6C23C9A195F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1600" dirty="0">
              <a:latin typeface="Arial" pitchFamily="34" charset="0"/>
              <a:cs typeface="Arial" pitchFamily="34" charset="0"/>
            </a:rPr>
            <a:t>По окончании года, в котором возникло право на вычет, представить в налоговый орган по месту жительства налоговую декларацию по налогу на доходы физических лиц формы 3-НДФЛ с приложением подтверждающих документов. В таком случае вычет предоставляется в виде возврата суммы излишне уплаченного НДФЛ.</a:t>
          </a:r>
        </a:p>
      </dgm:t>
    </dgm:pt>
    <dgm:pt modelId="{AFAA8F33-9AB3-4E11-9BAD-8A70289F5436}" type="parTrans" cxnId="{6DFBC710-EDDA-4533-B6EE-9444C9F5E5F8}">
      <dgm:prSet/>
      <dgm:spPr/>
      <dgm:t>
        <a:bodyPr/>
        <a:lstStyle/>
        <a:p>
          <a:endParaRPr lang="ru-RU"/>
        </a:p>
      </dgm:t>
    </dgm:pt>
    <dgm:pt modelId="{28775D82-7161-4E46-8BBD-034BB42AC5F3}" type="sibTrans" cxnId="{6DFBC710-EDDA-4533-B6EE-9444C9F5E5F8}">
      <dgm:prSet/>
      <dgm:spPr/>
      <dgm:t>
        <a:bodyPr/>
        <a:lstStyle/>
        <a:p>
          <a:endParaRPr lang="ru-RU"/>
        </a:p>
      </dgm:t>
    </dgm:pt>
    <dgm:pt modelId="{3F8BCBFF-1D21-4E1E-B90D-CDBFCFEE385E}">
      <dgm:prSet phldrT="[Текст]"/>
      <dgm:spPr/>
      <dgm:t>
        <a:bodyPr/>
        <a:lstStyle/>
        <a:p>
          <a:r>
            <a:rPr lang="ru-RU" b="1" dirty="0"/>
            <a:t>2</a:t>
          </a:r>
        </a:p>
      </dgm:t>
    </dgm:pt>
    <dgm:pt modelId="{2F14B2D3-28F9-43FA-9BE3-EC80B566AB4E}" type="parTrans" cxnId="{4AA4670A-FA22-4CFD-AB0E-9E4667D2DABA}">
      <dgm:prSet/>
      <dgm:spPr/>
      <dgm:t>
        <a:bodyPr/>
        <a:lstStyle/>
        <a:p>
          <a:endParaRPr lang="ru-RU"/>
        </a:p>
      </dgm:t>
    </dgm:pt>
    <dgm:pt modelId="{F0349486-3E94-41E7-90BE-24607AFAC1E0}" type="sibTrans" cxnId="{4AA4670A-FA22-4CFD-AB0E-9E4667D2DABA}">
      <dgm:prSet/>
      <dgm:spPr/>
      <dgm:t>
        <a:bodyPr/>
        <a:lstStyle/>
        <a:p>
          <a:endParaRPr lang="ru-RU"/>
        </a:p>
      </dgm:t>
    </dgm:pt>
    <dgm:pt modelId="{485772D3-A3B6-4129-8F31-7970397E4B44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1600" dirty="0">
              <a:latin typeface="Arial" pitchFamily="34" charset="0"/>
              <a:cs typeface="Arial" pitchFamily="34" charset="0"/>
            </a:rPr>
            <a:t>До окончания года, в котором возникло право на вычет, обратиться к работодателю с соответствующим письменным заявлением при условии представления налоговым органом работодателю подтверждения права на получение вычета. В таком случае налоговый вычет предоставляется в форме не удержания НДФЛ при выплате заработной платы.</a:t>
          </a:r>
        </a:p>
      </dgm:t>
    </dgm:pt>
    <dgm:pt modelId="{5029AFB1-D71C-4433-A70F-5AC429BF8A3C}" type="parTrans" cxnId="{D987BDBC-9E69-407D-85EE-76C12AE32829}">
      <dgm:prSet/>
      <dgm:spPr/>
      <dgm:t>
        <a:bodyPr/>
        <a:lstStyle/>
        <a:p>
          <a:endParaRPr lang="ru-RU"/>
        </a:p>
      </dgm:t>
    </dgm:pt>
    <dgm:pt modelId="{0E138B15-70F7-4DCB-9A67-B3DCEC685D81}" type="sibTrans" cxnId="{D987BDBC-9E69-407D-85EE-76C12AE32829}">
      <dgm:prSet/>
      <dgm:spPr/>
      <dgm:t>
        <a:bodyPr/>
        <a:lstStyle/>
        <a:p>
          <a:endParaRPr lang="ru-RU"/>
        </a:p>
      </dgm:t>
    </dgm:pt>
    <dgm:pt modelId="{58A872BD-73E3-4128-9AF3-00ABB43D6DB6}">
      <dgm:prSet phldrT="[Текст]"/>
      <dgm:spPr/>
      <dgm:t>
        <a:bodyPr/>
        <a:lstStyle/>
        <a:p>
          <a:r>
            <a:rPr lang="ru-RU" b="1" dirty="0"/>
            <a:t>3</a:t>
          </a:r>
        </a:p>
      </dgm:t>
    </dgm:pt>
    <dgm:pt modelId="{E3F3839C-E677-4CAD-842D-32DD76C474D8}" type="parTrans" cxnId="{A9256815-9C92-4C13-A887-C07074986B11}">
      <dgm:prSet/>
      <dgm:spPr/>
      <dgm:t>
        <a:bodyPr/>
        <a:lstStyle/>
        <a:p>
          <a:endParaRPr lang="ru-RU"/>
        </a:p>
      </dgm:t>
    </dgm:pt>
    <dgm:pt modelId="{2DD64974-7BCD-46A2-9382-EC801ACE8F2D}" type="sibTrans" cxnId="{A9256815-9C92-4C13-A887-C07074986B11}">
      <dgm:prSet/>
      <dgm:spPr/>
      <dgm:t>
        <a:bodyPr/>
        <a:lstStyle/>
        <a:p>
          <a:endParaRPr lang="ru-RU"/>
        </a:p>
      </dgm:t>
    </dgm:pt>
    <dgm:pt modelId="{162C91C2-23CB-4D01-B7DD-6CE12300FE2E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1600" dirty="0">
              <a:latin typeface="Arial" pitchFamily="34" charset="0"/>
              <a:cs typeface="Arial" pitchFamily="34" charset="0"/>
            </a:rPr>
            <a:t>По окончании года на основании заявления о получении налоговых вычетов в упрощенном порядке, размещенного в Личном кабинете налогоплательщика</a:t>
          </a:r>
          <a:r>
            <a:rPr lang="ru-RU" sz="600" dirty="0"/>
            <a:t>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8283BA96-C00F-4692-850B-8FA6D47412C9}" type="parTrans" cxnId="{1FC884DE-8354-44DB-A40E-A207917A23F2}">
      <dgm:prSet/>
      <dgm:spPr/>
      <dgm:t>
        <a:bodyPr/>
        <a:lstStyle/>
        <a:p>
          <a:endParaRPr lang="ru-RU"/>
        </a:p>
      </dgm:t>
    </dgm:pt>
    <dgm:pt modelId="{1BCA95BB-532D-4C13-A466-345677A92EE2}" type="sibTrans" cxnId="{1FC884DE-8354-44DB-A40E-A207917A23F2}">
      <dgm:prSet/>
      <dgm:spPr/>
      <dgm:t>
        <a:bodyPr/>
        <a:lstStyle/>
        <a:p>
          <a:endParaRPr lang="ru-RU"/>
        </a:p>
      </dgm:t>
    </dgm:pt>
    <dgm:pt modelId="{7F3F2468-5D40-4587-A4EB-EFB1799D7802}" type="pres">
      <dgm:prSet presAssocID="{BE8F2166-0636-4944-B233-0E50CBE481D8}" presName="linearFlow" presStyleCnt="0">
        <dgm:presLayoutVars>
          <dgm:dir/>
          <dgm:animLvl val="lvl"/>
          <dgm:resizeHandles val="exact"/>
        </dgm:presLayoutVars>
      </dgm:prSet>
      <dgm:spPr/>
    </dgm:pt>
    <dgm:pt modelId="{FF3AB33B-F9B9-412B-9983-6ADCED3E437C}" type="pres">
      <dgm:prSet presAssocID="{A5F171EB-E486-4F34-A05A-533567B0AF4D}" presName="composite" presStyleCnt="0"/>
      <dgm:spPr/>
    </dgm:pt>
    <dgm:pt modelId="{9298ACF8-5AB0-49F9-BA6F-2B31D105D7CF}" type="pres">
      <dgm:prSet presAssocID="{A5F171EB-E486-4F34-A05A-533567B0AF4D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447B0E59-75E0-4860-8C00-888A81855547}" type="pres">
      <dgm:prSet presAssocID="{A5F171EB-E486-4F34-A05A-533567B0AF4D}" presName="descendantText" presStyleLbl="alignAcc1" presStyleIdx="0" presStyleCnt="3">
        <dgm:presLayoutVars>
          <dgm:bulletEnabled val="1"/>
        </dgm:presLayoutVars>
      </dgm:prSet>
      <dgm:spPr/>
    </dgm:pt>
    <dgm:pt modelId="{2DF50FBA-ED9D-4EF4-9BB3-F90C877532C7}" type="pres">
      <dgm:prSet presAssocID="{0A65CDE5-8175-403C-A9BC-85C496D6C8F9}" presName="sp" presStyleCnt="0"/>
      <dgm:spPr/>
    </dgm:pt>
    <dgm:pt modelId="{FC1671C4-3EB9-4E30-BE36-24EF4D375D0C}" type="pres">
      <dgm:prSet presAssocID="{3F8BCBFF-1D21-4E1E-B90D-CDBFCFEE385E}" presName="composite" presStyleCnt="0"/>
      <dgm:spPr/>
    </dgm:pt>
    <dgm:pt modelId="{974497D3-2494-4D56-82AF-3943C97A6F83}" type="pres">
      <dgm:prSet presAssocID="{3F8BCBFF-1D21-4E1E-B90D-CDBFCFEE385E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2D242F0A-D2C9-40EB-8A26-90DA2FEBD159}" type="pres">
      <dgm:prSet presAssocID="{3F8BCBFF-1D21-4E1E-B90D-CDBFCFEE385E}" presName="descendantText" presStyleLbl="alignAcc1" presStyleIdx="1" presStyleCnt="3">
        <dgm:presLayoutVars>
          <dgm:bulletEnabled val="1"/>
        </dgm:presLayoutVars>
      </dgm:prSet>
      <dgm:spPr/>
    </dgm:pt>
    <dgm:pt modelId="{60121C7F-2610-4322-AD5C-1FB3B12342AE}" type="pres">
      <dgm:prSet presAssocID="{F0349486-3E94-41E7-90BE-24607AFAC1E0}" presName="sp" presStyleCnt="0"/>
      <dgm:spPr/>
    </dgm:pt>
    <dgm:pt modelId="{A92D4C76-57E2-447F-9BCB-D4B906B0E33D}" type="pres">
      <dgm:prSet presAssocID="{58A872BD-73E3-4128-9AF3-00ABB43D6DB6}" presName="composite" presStyleCnt="0"/>
      <dgm:spPr/>
    </dgm:pt>
    <dgm:pt modelId="{DCE09A81-E96D-4BDE-A4DA-F2CC36BC601D}" type="pres">
      <dgm:prSet presAssocID="{58A872BD-73E3-4128-9AF3-00ABB43D6DB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FF5F35AD-AF41-41CA-8ED4-5FF775F24C0D}" type="pres">
      <dgm:prSet presAssocID="{58A872BD-73E3-4128-9AF3-00ABB43D6DB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53969F03-E999-4262-B9AF-92DB940738DA}" type="presOf" srcId="{BE8F2166-0636-4944-B233-0E50CBE481D8}" destId="{7F3F2468-5D40-4587-A4EB-EFB1799D7802}" srcOrd="0" destOrd="0" presId="urn:microsoft.com/office/officeart/2005/8/layout/chevron2"/>
    <dgm:cxn modelId="{4AA4670A-FA22-4CFD-AB0E-9E4667D2DABA}" srcId="{BE8F2166-0636-4944-B233-0E50CBE481D8}" destId="{3F8BCBFF-1D21-4E1E-B90D-CDBFCFEE385E}" srcOrd="1" destOrd="0" parTransId="{2F14B2D3-28F9-43FA-9BE3-EC80B566AB4E}" sibTransId="{F0349486-3E94-41E7-90BE-24607AFAC1E0}"/>
    <dgm:cxn modelId="{6DFBC710-EDDA-4533-B6EE-9444C9F5E5F8}" srcId="{A5F171EB-E486-4F34-A05A-533567B0AF4D}" destId="{4894D3E4-9132-4635-9CEA-E6C23C9A195F}" srcOrd="0" destOrd="0" parTransId="{AFAA8F33-9AB3-4E11-9BAD-8A70289F5436}" sibTransId="{28775D82-7161-4E46-8BBD-034BB42AC5F3}"/>
    <dgm:cxn modelId="{FA4F7213-A3CC-4CD0-9D7E-49364557DFC8}" type="presOf" srcId="{485772D3-A3B6-4129-8F31-7970397E4B44}" destId="{2D242F0A-D2C9-40EB-8A26-90DA2FEBD159}" srcOrd="0" destOrd="0" presId="urn:microsoft.com/office/officeart/2005/8/layout/chevron2"/>
    <dgm:cxn modelId="{A9256815-9C92-4C13-A887-C07074986B11}" srcId="{BE8F2166-0636-4944-B233-0E50CBE481D8}" destId="{58A872BD-73E3-4128-9AF3-00ABB43D6DB6}" srcOrd="2" destOrd="0" parTransId="{E3F3839C-E677-4CAD-842D-32DD76C474D8}" sibTransId="{2DD64974-7BCD-46A2-9382-EC801ACE8F2D}"/>
    <dgm:cxn modelId="{3530FD23-3346-45DB-9447-88AFB77F2CB3}" type="presOf" srcId="{58A872BD-73E3-4128-9AF3-00ABB43D6DB6}" destId="{DCE09A81-E96D-4BDE-A4DA-F2CC36BC601D}" srcOrd="0" destOrd="0" presId="urn:microsoft.com/office/officeart/2005/8/layout/chevron2"/>
    <dgm:cxn modelId="{92D1A73E-0A89-4B16-B6EE-BA2F52EAAEB0}" type="presOf" srcId="{4894D3E4-9132-4635-9CEA-E6C23C9A195F}" destId="{447B0E59-75E0-4860-8C00-888A81855547}" srcOrd="0" destOrd="0" presId="urn:microsoft.com/office/officeart/2005/8/layout/chevron2"/>
    <dgm:cxn modelId="{30C8B05E-DD1B-4D20-85C9-AB15C868F230}" type="presOf" srcId="{A5F171EB-E486-4F34-A05A-533567B0AF4D}" destId="{9298ACF8-5AB0-49F9-BA6F-2B31D105D7CF}" srcOrd="0" destOrd="0" presId="urn:microsoft.com/office/officeart/2005/8/layout/chevron2"/>
    <dgm:cxn modelId="{FD79D367-CA4B-46A1-84C7-5F4EF300C86D}" srcId="{BE8F2166-0636-4944-B233-0E50CBE481D8}" destId="{A5F171EB-E486-4F34-A05A-533567B0AF4D}" srcOrd="0" destOrd="0" parTransId="{0907A36A-3EA9-4901-8C76-4CFC4E32D28D}" sibTransId="{0A65CDE5-8175-403C-A9BC-85C496D6C8F9}"/>
    <dgm:cxn modelId="{D987BDBC-9E69-407D-85EE-76C12AE32829}" srcId="{3F8BCBFF-1D21-4E1E-B90D-CDBFCFEE385E}" destId="{485772D3-A3B6-4129-8F31-7970397E4B44}" srcOrd="0" destOrd="0" parTransId="{5029AFB1-D71C-4433-A70F-5AC429BF8A3C}" sibTransId="{0E138B15-70F7-4DCB-9A67-B3DCEC685D81}"/>
    <dgm:cxn modelId="{F484D8C4-3E1A-468D-B118-3B9BEB09C5AB}" type="presOf" srcId="{162C91C2-23CB-4D01-B7DD-6CE12300FE2E}" destId="{FF5F35AD-AF41-41CA-8ED4-5FF775F24C0D}" srcOrd="0" destOrd="0" presId="urn:microsoft.com/office/officeart/2005/8/layout/chevron2"/>
    <dgm:cxn modelId="{893F5DCA-3503-48A4-A745-543B3079DC4D}" type="presOf" srcId="{3F8BCBFF-1D21-4E1E-B90D-CDBFCFEE385E}" destId="{974497D3-2494-4D56-82AF-3943C97A6F83}" srcOrd="0" destOrd="0" presId="urn:microsoft.com/office/officeart/2005/8/layout/chevron2"/>
    <dgm:cxn modelId="{1FC884DE-8354-44DB-A40E-A207917A23F2}" srcId="{58A872BD-73E3-4128-9AF3-00ABB43D6DB6}" destId="{162C91C2-23CB-4D01-B7DD-6CE12300FE2E}" srcOrd="0" destOrd="0" parTransId="{8283BA96-C00F-4692-850B-8FA6D47412C9}" sibTransId="{1BCA95BB-532D-4C13-A466-345677A92EE2}"/>
    <dgm:cxn modelId="{BFFD62A6-52A4-41D1-B87F-DF7C5353016F}" type="presParOf" srcId="{7F3F2468-5D40-4587-A4EB-EFB1799D7802}" destId="{FF3AB33B-F9B9-412B-9983-6ADCED3E437C}" srcOrd="0" destOrd="0" presId="urn:microsoft.com/office/officeart/2005/8/layout/chevron2"/>
    <dgm:cxn modelId="{8F98FD6A-BFE7-4FBD-AD7E-4048FB04FBAC}" type="presParOf" srcId="{FF3AB33B-F9B9-412B-9983-6ADCED3E437C}" destId="{9298ACF8-5AB0-49F9-BA6F-2B31D105D7CF}" srcOrd="0" destOrd="0" presId="urn:microsoft.com/office/officeart/2005/8/layout/chevron2"/>
    <dgm:cxn modelId="{83F542F1-4035-4313-92C4-F3B876F26C47}" type="presParOf" srcId="{FF3AB33B-F9B9-412B-9983-6ADCED3E437C}" destId="{447B0E59-75E0-4860-8C00-888A81855547}" srcOrd="1" destOrd="0" presId="urn:microsoft.com/office/officeart/2005/8/layout/chevron2"/>
    <dgm:cxn modelId="{C3FF6596-0A3C-4405-9535-57D547027BD7}" type="presParOf" srcId="{7F3F2468-5D40-4587-A4EB-EFB1799D7802}" destId="{2DF50FBA-ED9D-4EF4-9BB3-F90C877532C7}" srcOrd="1" destOrd="0" presId="urn:microsoft.com/office/officeart/2005/8/layout/chevron2"/>
    <dgm:cxn modelId="{7912B70A-2EAE-4EF7-AD54-A7ADD4999FB1}" type="presParOf" srcId="{7F3F2468-5D40-4587-A4EB-EFB1799D7802}" destId="{FC1671C4-3EB9-4E30-BE36-24EF4D375D0C}" srcOrd="2" destOrd="0" presId="urn:microsoft.com/office/officeart/2005/8/layout/chevron2"/>
    <dgm:cxn modelId="{3C3300BC-1BF9-444E-A464-30D8D45A895A}" type="presParOf" srcId="{FC1671C4-3EB9-4E30-BE36-24EF4D375D0C}" destId="{974497D3-2494-4D56-82AF-3943C97A6F83}" srcOrd="0" destOrd="0" presId="urn:microsoft.com/office/officeart/2005/8/layout/chevron2"/>
    <dgm:cxn modelId="{63F13529-85DA-4894-86CB-7C23927EA83E}" type="presParOf" srcId="{FC1671C4-3EB9-4E30-BE36-24EF4D375D0C}" destId="{2D242F0A-D2C9-40EB-8A26-90DA2FEBD159}" srcOrd="1" destOrd="0" presId="urn:microsoft.com/office/officeart/2005/8/layout/chevron2"/>
    <dgm:cxn modelId="{FED132B1-F6FE-4A32-A7EA-7DC08088860D}" type="presParOf" srcId="{7F3F2468-5D40-4587-A4EB-EFB1799D7802}" destId="{60121C7F-2610-4322-AD5C-1FB3B12342AE}" srcOrd="3" destOrd="0" presId="urn:microsoft.com/office/officeart/2005/8/layout/chevron2"/>
    <dgm:cxn modelId="{1152FB3C-5F6D-4B91-8FB8-C87CB5468C37}" type="presParOf" srcId="{7F3F2468-5D40-4587-A4EB-EFB1799D7802}" destId="{A92D4C76-57E2-447F-9BCB-D4B906B0E33D}" srcOrd="4" destOrd="0" presId="urn:microsoft.com/office/officeart/2005/8/layout/chevron2"/>
    <dgm:cxn modelId="{92B16E5D-FD1A-4797-B838-C8D955640E91}" type="presParOf" srcId="{A92D4C76-57E2-447F-9BCB-D4B906B0E33D}" destId="{DCE09A81-E96D-4BDE-A4DA-F2CC36BC601D}" srcOrd="0" destOrd="0" presId="urn:microsoft.com/office/officeart/2005/8/layout/chevron2"/>
    <dgm:cxn modelId="{80706DD0-C717-4F1C-8297-EA4B758220C7}" type="presParOf" srcId="{A92D4C76-57E2-447F-9BCB-D4B906B0E33D}" destId="{FF5F35AD-AF41-41CA-8ED4-5FF775F24C0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B8A7D9-EF23-4810-B165-7F4CD47529A4}">
      <dsp:nvSpPr>
        <dsp:cNvPr id="0" name=""/>
        <dsp:cNvSpPr/>
      </dsp:nvSpPr>
      <dsp:spPr>
        <a:xfrm>
          <a:off x="644723" y="0"/>
          <a:ext cx="7306865" cy="388143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16CABB-6487-46A1-921A-F7FB10686B74}">
      <dsp:nvSpPr>
        <dsp:cNvPr id="0" name=""/>
        <dsp:cNvSpPr/>
      </dsp:nvSpPr>
      <dsp:spPr>
        <a:xfrm>
          <a:off x="0" y="1143238"/>
          <a:ext cx="2609267" cy="1552574"/>
        </a:xfrm>
        <a:prstGeom prst="roundRect">
          <a:avLst/>
        </a:prstGeom>
        <a:solidFill>
          <a:srgbClr val="0000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Доходы, тыс.руб.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528 937,0</a:t>
          </a:r>
        </a:p>
      </dsp:txBody>
      <dsp:txXfrm>
        <a:off x="75790" y="1219028"/>
        <a:ext cx="2457687" cy="1400994"/>
      </dsp:txXfrm>
    </dsp:sp>
    <dsp:sp modelId="{2D594F79-9ECE-4A6A-8231-A33D4ECB5886}">
      <dsp:nvSpPr>
        <dsp:cNvPr id="0" name=""/>
        <dsp:cNvSpPr/>
      </dsp:nvSpPr>
      <dsp:spPr>
        <a:xfrm>
          <a:off x="2967754" y="1164431"/>
          <a:ext cx="2609267" cy="1552574"/>
        </a:xfrm>
        <a:prstGeom prst="roundRect">
          <a:avLst/>
        </a:prstGeom>
        <a:solidFill>
          <a:srgbClr val="0000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Расходы, тыс.руб.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507 265,9</a:t>
          </a:r>
        </a:p>
      </dsp:txBody>
      <dsp:txXfrm>
        <a:off x="3043544" y="1240221"/>
        <a:ext cx="2457687" cy="1400994"/>
      </dsp:txXfrm>
    </dsp:sp>
    <dsp:sp modelId="{3E0CFABE-1B69-455B-8F20-D43A5D8C82FA}">
      <dsp:nvSpPr>
        <dsp:cNvPr id="0" name=""/>
        <dsp:cNvSpPr/>
      </dsp:nvSpPr>
      <dsp:spPr>
        <a:xfrm>
          <a:off x="5956181" y="1146498"/>
          <a:ext cx="2609267" cy="1552574"/>
        </a:xfrm>
        <a:prstGeom prst="roundRect">
          <a:avLst/>
        </a:prstGeom>
        <a:solidFill>
          <a:srgbClr val="0000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Профицит, тыс.руб.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21 671,1</a:t>
          </a:r>
        </a:p>
      </dsp:txBody>
      <dsp:txXfrm>
        <a:off x="6031971" y="1222288"/>
        <a:ext cx="2457687" cy="14009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083C7-2BF0-4162-AD50-D6CB42E34209}">
      <dsp:nvSpPr>
        <dsp:cNvPr id="0" name=""/>
        <dsp:cNvSpPr/>
      </dsp:nvSpPr>
      <dsp:spPr>
        <a:xfrm>
          <a:off x="2600742" y="967973"/>
          <a:ext cx="5273590" cy="5273590"/>
        </a:xfrm>
        <a:prstGeom prst="blockArc">
          <a:avLst>
            <a:gd name="adj1" fmla="val 900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4CCDD7-8DF2-4DA0-BD18-85A7AA79048C}">
      <dsp:nvSpPr>
        <dsp:cNvPr id="0" name=""/>
        <dsp:cNvSpPr/>
      </dsp:nvSpPr>
      <dsp:spPr>
        <a:xfrm>
          <a:off x="2544552" y="962805"/>
          <a:ext cx="5385970" cy="5283926"/>
        </a:xfrm>
        <a:prstGeom prst="blockArc">
          <a:avLst>
            <a:gd name="adj1" fmla="val 1800000"/>
            <a:gd name="adj2" fmla="val 90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31648E-5BAA-4660-8FC6-DB3E0572E6EC}">
      <dsp:nvSpPr>
        <dsp:cNvPr id="0" name=""/>
        <dsp:cNvSpPr/>
      </dsp:nvSpPr>
      <dsp:spPr>
        <a:xfrm>
          <a:off x="2600742" y="967973"/>
          <a:ext cx="5273590" cy="5273590"/>
        </a:xfrm>
        <a:prstGeom prst="blockArc">
          <a:avLst>
            <a:gd name="adj1" fmla="val 16200000"/>
            <a:gd name="adj2" fmla="val 18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0980-D59C-4411-BCCA-BD3F5D34A479}">
      <dsp:nvSpPr>
        <dsp:cNvPr id="0" name=""/>
        <dsp:cNvSpPr/>
      </dsp:nvSpPr>
      <dsp:spPr>
        <a:xfrm>
          <a:off x="3927297" y="2326038"/>
          <a:ext cx="2620479" cy="25574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Муниципальные программы  муниципального образования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«Дмитриевский муниципальный район»</a:t>
          </a:r>
        </a:p>
      </dsp:txBody>
      <dsp:txXfrm>
        <a:off x="4311057" y="2700569"/>
        <a:ext cx="1852959" cy="1808398"/>
      </dsp:txXfrm>
    </dsp:sp>
    <dsp:sp modelId="{04B2C144-30A7-4B43-AF3D-063B6CFB16FE}">
      <dsp:nvSpPr>
        <dsp:cNvPr id="0" name=""/>
        <dsp:cNvSpPr/>
      </dsp:nvSpPr>
      <dsp:spPr>
        <a:xfrm>
          <a:off x="3989387" y="-175863"/>
          <a:ext cx="2496300" cy="24099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Новое качество жизни</a:t>
          </a:r>
        </a:p>
      </dsp:txBody>
      <dsp:txXfrm>
        <a:off x="4354962" y="177062"/>
        <a:ext cx="1765150" cy="1704075"/>
      </dsp:txXfrm>
    </dsp:sp>
    <dsp:sp modelId="{C87BB52B-6262-4D55-9BE4-2C9C55AC28F6}">
      <dsp:nvSpPr>
        <dsp:cNvPr id="0" name=""/>
        <dsp:cNvSpPr/>
      </dsp:nvSpPr>
      <dsp:spPr>
        <a:xfrm>
          <a:off x="6266344" y="3661449"/>
          <a:ext cx="2403574" cy="24623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Развитие экономики</a:t>
          </a:r>
        </a:p>
      </dsp:txBody>
      <dsp:txXfrm>
        <a:off x="6618339" y="4022046"/>
        <a:ext cx="1699584" cy="1741113"/>
      </dsp:txXfrm>
    </dsp:sp>
    <dsp:sp modelId="{72147F6D-1961-41F9-ABB3-FDA6219AE332}">
      <dsp:nvSpPr>
        <dsp:cNvPr id="0" name=""/>
        <dsp:cNvSpPr/>
      </dsp:nvSpPr>
      <dsp:spPr>
        <a:xfrm>
          <a:off x="1744614" y="3661449"/>
          <a:ext cx="2524656" cy="24623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Эффективное муниципальное управление</a:t>
          </a:r>
        </a:p>
      </dsp:txBody>
      <dsp:txXfrm>
        <a:off x="2114341" y="4022046"/>
        <a:ext cx="1785202" cy="17411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DB73D7-CD47-48E4-86CC-5BF9E68242D1}">
      <dsp:nvSpPr>
        <dsp:cNvPr id="0" name=""/>
        <dsp:cNvSpPr/>
      </dsp:nvSpPr>
      <dsp:spPr>
        <a:xfrm rot="10800000">
          <a:off x="880278" y="41427"/>
          <a:ext cx="2329890" cy="1173704"/>
        </a:xfrm>
        <a:prstGeom prst="homePlate">
          <a:avLst/>
        </a:prstGeom>
        <a:solidFill>
          <a:srgbClr val="00B0F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7571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2023 год, 75,9%</a:t>
          </a:r>
        </a:p>
      </dsp:txBody>
      <dsp:txXfrm rot="10800000">
        <a:off x="1173704" y="41427"/>
        <a:ext cx="2036464" cy="1173704"/>
      </dsp:txXfrm>
    </dsp:sp>
    <dsp:sp modelId="{7735A0FB-F60E-43B3-92D9-700783173C54}">
      <dsp:nvSpPr>
        <dsp:cNvPr id="0" name=""/>
        <dsp:cNvSpPr/>
      </dsp:nvSpPr>
      <dsp:spPr>
        <a:xfrm>
          <a:off x="293426" y="41427"/>
          <a:ext cx="1173704" cy="117370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682505-D5F4-42C2-9064-A580F125C80E}">
      <dsp:nvSpPr>
        <dsp:cNvPr id="0" name=""/>
        <dsp:cNvSpPr/>
      </dsp:nvSpPr>
      <dsp:spPr>
        <a:xfrm rot="10800000">
          <a:off x="897053" y="1234741"/>
          <a:ext cx="2329890" cy="1173704"/>
        </a:xfrm>
        <a:prstGeom prst="homePlate">
          <a:avLst/>
        </a:prstGeom>
        <a:solidFill>
          <a:srgbClr val="FF0066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7571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2024 год, 81,3% </a:t>
          </a:r>
        </a:p>
      </dsp:txBody>
      <dsp:txXfrm rot="10800000">
        <a:off x="1190479" y="1234741"/>
        <a:ext cx="2036464" cy="1173704"/>
      </dsp:txXfrm>
    </dsp:sp>
    <dsp:sp modelId="{2C231501-68D6-4FE7-8099-1741585D4DDA}">
      <dsp:nvSpPr>
        <dsp:cNvPr id="0" name=""/>
        <dsp:cNvSpPr/>
      </dsp:nvSpPr>
      <dsp:spPr>
        <a:xfrm>
          <a:off x="310198" y="1187981"/>
          <a:ext cx="1173704" cy="1173704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8D8BD-E486-4601-AEA2-08907B9BBBE1}">
      <dsp:nvSpPr>
        <dsp:cNvPr id="0" name=""/>
        <dsp:cNvSpPr/>
      </dsp:nvSpPr>
      <dsp:spPr>
        <a:xfrm>
          <a:off x="0" y="148659"/>
          <a:ext cx="3623641" cy="196578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Стандартный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Arial" pitchFamily="34" charset="0"/>
              <a:cs typeface="Arial" pitchFamily="34" charset="0"/>
            </a:rPr>
            <a:t>Для льготных категорий граждан, а также лиц, на обеспечении которых находятся дети (ст. 218 НК РФ)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0" y="148659"/>
        <a:ext cx="3623641" cy="1965789"/>
      </dsp:txXfrm>
    </dsp:sp>
    <dsp:sp modelId="{69B5B15C-3936-4E9E-9DB9-C1E23703FE6C}">
      <dsp:nvSpPr>
        <dsp:cNvPr id="0" name=""/>
        <dsp:cNvSpPr/>
      </dsp:nvSpPr>
      <dsp:spPr>
        <a:xfrm>
          <a:off x="3986005" y="161933"/>
          <a:ext cx="3623641" cy="193924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Социальный  </a:t>
          </a:r>
          <a:r>
            <a:rPr lang="ru-RU" sz="2000" b="1" kern="1200" dirty="0">
              <a:solidFill>
                <a:srgbClr val="002060"/>
              </a:solidFill>
            </a:rPr>
            <a:t>  </a:t>
          </a:r>
          <a:endParaRPr lang="ru-RU" sz="2000" kern="1200" dirty="0">
            <a:solidFill>
              <a:srgbClr val="002060"/>
            </a:solidFill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Для лиц, которые несли расходы на лечение, обучение, физкультурно-оздоровительные услуги, на дополнительные меры по пенсионному обеспечению и на другие социально значимые цели</a:t>
          </a:r>
        </a:p>
      </dsp:txBody>
      <dsp:txXfrm>
        <a:off x="3986005" y="161933"/>
        <a:ext cx="3623641" cy="1939242"/>
      </dsp:txXfrm>
    </dsp:sp>
    <dsp:sp modelId="{55EA33DB-3301-4375-BE93-F232C1ED51A1}">
      <dsp:nvSpPr>
        <dsp:cNvPr id="0" name=""/>
        <dsp:cNvSpPr/>
      </dsp:nvSpPr>
      <dsp:spPr>
        <a:xfrm>
          <a:off x="7972010" y="125895"/>
          <a:ext cx="3623641" cy="201131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Инвестиционный  </a:t>
          </a:r>
          <a:endParaRPr lang="ru-RU" sz="2000" kern="12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Для лиц, совершающих операции по индивидуальным инвестиционным счетам и получающих доходы от реализации ценных бумаг, обращающихся на ОРЦБ (ст. 219.1 НК РФ)</a:t>
          </a:r>
        </a:p>
      </dsp:txBody>
      <dsp:txXfrm>
        <a:off x="7972010" y="125895"/>
        <a:ext cx="3623641" cy="2011316"/>
      </dsp:txXfrm>
    </dsp:sp>
    <dsp:sp modelId="{3E11515C-7D6C-4BD0-9CE1-658CFD955471}">
      <dsp:nvSpPr>
        <dsp:cNvPr id="0" name=""/>
        <dsp:cNvSpPr/>
      </dsp:nvSpPr>
      <dsp:spPr>
        <a:xfrm>
          <a:off x="1993002" y="2499576"/>
          <a:ext cx="3623641" cy="236396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Имущественный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При приобретении жилья и земельных участков, при продаже некоторых видов имущества, а также в случае изъятия у налогоплательщика недвижимости для государственных или муниципальных нужд (ст. 220 НК РФ)</a:t>
          </a:r>
        </a:p>
      </dsp:txBody>
      <dsp:txXfrm>
        <a:off x="1993002" y="2499576"/>
        <a:ext cx="3623641" cy="2363969"/>
      </dsp:txXfrm>
    </dsp:sp>
    <dsp:sp modelId="{CFEF8E97-E250-4268-A10C-B8E75140C357}">
      <dsp:nvSpPr>
        <dsp:cNvPr id="0" name=""/>
        <dsp:cNvSpPr/>
      </dsp:nvSpPr>
      <dsp:spPr>
        <a:xfrm>
          <a:off x="6014700" y="2531178"/>
          <a:ext cx="3623641" cy="234646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Профессиональный  </a:t>
          </a:r>
          <a:endParaRPr lang="ru-RU" sz="2000" kern="12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Для лиц, осуществляющих предпринимательскую деятельность в качестве ИП, оказывающих услуги и выполняющих работы по договорам ГПХ, а также получающих авторские вознаграждения (ст. 221 НК РФ)</a:t>
          </a:r>
        </a:p>
      </dsp:txBody>
      <dsp:txXfrm>
        <a:off x="6014700" y="2531178"/>
        <a:ext cx="3623641" cy="23464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8ACF8-5AB0-49F9-BA6F-2B31D105D7CF}">
      <dsp:nvSpPr>
        <dsp:cNvPr id="0" name=""/>
        <dsp:cNvSpPr/>
      </dsp:nvSpPr>
      <dsp:spPr>
        <a:xfrm rot="5400000">
          <a:off x="-291214" y="293331"/>
          <a:ext cx="1941430" cy="135900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/>
            <a:t>1</a:t>
          </a:r>
        </a:p>
      </dsp:txBody>
      <dsp:txXfrm rot="-5400000">
        <a:off x="1" y="681618"/>
        <a:ext cx="1359001" cy="582429"/>
      </dsp:txXfrm>
    </dsp:sp>
    <dsp:sp modelId="{447B0E59-75E0-4860-8C00-888A81855547}">
      <dsp:nvSpPr>
        <dsp:cNvPr id="0" name=""/>
        <dsp:cNvSpPr/>
      </dsp:nvSpPr>
      <dsp:spPr>
        <a:xfrm rot="5400000">
          <a:off x="5004848" y="-3643730"/>
          <a:ext cx="1261929" cy="8553624"/>
        </a:xfrm>
        <a:prstGeom prst="round2SameRect">
          <a:avLst/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По окончании года, в котором возникло право на вычет, представить в налоговый орган по месту жительства налоговую декларацию по налогу на доходы физических лиц формы 3-НДФЛ с приложением подтверждающих документов. В таком случае вычет предоставляется в виде возврата суммы излишне уплаченного НДФЛ.</a:t>
          </a:r>
        </a:p>
      </dsp:txBody>
      <dsp:txXfrm rot="-5400000">
        <a:off x="1359001" y="63719"/>
        <a:ext cx="8492022" cy="1138725"/>
      </dsp:txXfrm>
    </dsp:sp>
    <dsp:sp modelId="{974497D3-2494-4D56-82AF-3943C97A6F83}">
      <dsp:nvSpPr>
        <dsp:cNvPr id="0" name=""/>
        <dsp:cNvSpPr/>
      </dsp:nvSpPr>
      <dsp:spPr>
        <a:xfrm rot="5400000">
          <a:off x="-291214" y="2043820"/>
          <a:ext cx="1941430" cy="1359001"/>
        </a:xfrm>
        <a:prstGeom prst="chevron">
          <a:avLst/>
        </a:prstGeom>
        <a:solidFill>
          <a:schemeClr val="accent4">
            <a:hueOff val="-831052"/>
            <a:satOff val="-3562"/>
            <a:lumOff val="4706"/>
            <a:alphaOff val="0"/>
          </a:schemeClr>
        </a:solidFill>
        <a:ln w="19050" cap="rnd" cmpd="sng" algn="ctr">
          <a:solidFill>
            <a:schemeClr val="accent4">
              <a:hueOff val="-831052"/>
              <a:satOff val="-3562"/>
              <a:lumOff val="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/>
            <a:t>2</a:t>
          </a:r>
        </a:p>
      </dsp:txBody>
      <dsp:txXfrm rot="-5400000">
        <a:off x="1" y="2432107"/>
        <a:ext cx="1359001" cy="582429"/>
      </dsp:txXfrm>
    </dsp:sp>
    <dsp:sp modelId="{2D242F0A-D2C9-40EB-8A26-90DA2FEBD159}">
      <dsp:nvSpPr>
        <dsp:cNvPr id="0" name=""/>
        <dsp:cNvSpPr/>
      </dsp:nvSpPr>
      <dsp:spPr>
        <a:xfrm rot="5400000">
          <a:off x="5004848" y="-1893241"/>
          <a:ext cx="1261929" cy="8553624"/>
        </a:xfrm>
        <a:prstGeom prst="round2SameRect">
          <a:avLst/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4">
              <a:hueOff val="-831052"/>
              <a:satOff val="-3562"/>
              <a:lumOff val="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До окончания года, в котором возникло право на вычет, обратиться к работодателю с соответствующим письменным заявлением при условии представления налоговым органом работодателю подтверждения права на получение вычета. В таком случае налоговый вычет предоставляется в форме не удержания НДФЛ при выплате заработной платы.</a:t>
          </a:r>
        </a:p>
      </dsp:txBody>
      <dsp:txXfrm rot="-5400000">
        <a:off x="1359001" y="1814208"/>
        <a:ext cx="8492022" cy="1138725"/>
      </dsp:txXfrm>
    </dsp:sp>
    <dsp:sp modelId="{DCE09A81-E96D-4BDE-A4DA-F2CC36BC601D}">
      <dsp:nvSpPr>
        <dsp:cNvPr id="0" name=""/>
        <dsp:cNvSpPr/>
      </dsp:nvSpPr>
      <dsp:spPr>
        <a:xfrm rot="5400000">
          <a:off x="-291214" y="3794310"/>
          <a:ext cx="1941430" cy="1359001"/>
        </a:xfrm>
        <a:prstGeom prst="chevron">
          <a:avLst/>
        </a:prstGeom>
        <a:solidFill>
          <a:schemeClr val="accent4">
            <a:hueOff val="-1662103"/>
            <a:satOff val="-7124"/>
            <a:lumOff val="9412"/>
            <a:alphaOff val="0"/>
          </a:schemeClr>
        </a:solidFill>
        <a:ln w="19050" cap="rnd" cmpd="sng" algn="ctr">
          <a:solidFill>
            <a:schemeClr val="accent4">
              <a:hueOff val="-1662103"/>
              <a:satOff val="-7124"/>
              <a:lumOff val="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/>
            <a:t>3</a:t>
          </a:r>
        </a:p>
      </dsp:txBody>
      <dsp:txXfrm rot="-5400000">
        <a:off x="1" y="4182597"/>
        <a:ext cx="1359001" cy="582429"/>
      </dsp:txXfrm>
    </dsp:sp>
    <dsp:sp modelId="{FF5F35AD-AF41-41CA-8ED4-5FF775F24C0D}">
      <dsp:nvSpPr>
        <dsp:cNvPr id="0" name=""/>
        <dsp:cNvSpPr/>
      </dsp:nvSpPr>
      <dsp:spPr>
        <a:xfrm rot="5400000">
          <a:off x="5004848" y="-142751"/>
          <a:ext cx="1261929" cy="8553624"/>
        </a:xfrm>
        <a:prstGeom prst="round2SameRect">
          <a:avLst/>
        </a:prstGeom>
        <a:solidFill>
          <a:schemeClr val="bg2">
            <a:alpha val="90000"/>
          </a:schemeClr>
        </a:solidFill>
        <a:ln w="19050" cap="rnd" cmpd="sng" algn="ctr">
          <a:solidFill>
            <a:schemeClr val="accent4">
              <a:hueOff val="-1662103"/>
              <a:satOff val="-7124"/>
              <a:lumOff val="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>
              <a:latin typeface="Arial" pitchFamily="34" charset="0"/>
              <a:cs typeface="Arial" pitchFamily="34" charset="0"/>
            </a:rPr>
            <a:t>По окончании года на основании заявления о получении налоговых вычетов в упрощенном порядке, размещенного в Личном кабинете налогоплательщика</a:t>
          </a:r>
          <a:r>
            <a:rPr lang="ru-RU" sz="600" kern="1200" dirty="0"/>
            <a:t>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-5400000">
        <a:off x="1359001" y="3564698"/>
        <a:ext cx="8492022" cy="11387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B16D6-4DCE-45CF-ADA4-8A259B6A90AE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02897-CDC8-48F9-8EE5-A57F98CA1F0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00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177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02897-CDC8-48F9-8EE5-A57F98CA1F01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093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352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830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2422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188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6139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081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311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858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8A7CC-333E-41DE-A68C-7FEC577F0B4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649655041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033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275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68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29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4032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293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65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50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836BB-221B-4F9C-A58E-7F54F0132C76}" type="datetimeFigureOut">
              <a:rPr lang="ru-RU" smtClean="0"/>
              <a:t>30.05.2025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513BE8-C78F-45D0-83F1-20C75CE82E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75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  <p:sldLayoutId id="2147484158" r:id="rId12"/>
    <p:sldLayoutId id="2147484159" r:id="rId13"/>
    <p:sldLayoutId id="2147484160" r:id="rId14"/>
    <p:sldLayoutId id="2147484161" r:id="rId15"/>
    <p:sldLayoutId id="2147484162" r:id="rId16"/>
    <p:sldLayoutId id="214748416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8.jpg"/><Relationship Id="rId7" Type="http://schemas.openxmlformats.org/officeDocument/2006/relationships/diagramColors" Target="../diagrams/colors3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32.png"/><Relationship Id="rId4" Type="http://schemas.openxmlformats.org/officeDocument/2006/relationships/diagramData" Target="../diagrams/data3.xml"/><Relationship Id="rId9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chart" Target="../charts/char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3.xml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808" y="4344712"/>
            <a:ext cx="3765630" cy="25318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808" y="-1"/>
            <a:ext cx="3816377" cy="263632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02"/>
            <a:ext cx="4307558" cy="26030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" t="1928" r="1496" b="1350"/>
          <a:stretch/>
        </p:blipFill>
        <p:spPr>
          <a:xfrm>
            <a:off x="4513380" y="4344712"/>
            <a:ext cx="3782617" cy="251328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373" y="55032"/>
            <a:ext cx="4093688" cy="25812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5" y="4344713"/>
            <a:ext cx="4357804" cy="25132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2534893"/>
            <a:ext cx="9144000" cy="963533"/>
          </a:xfrm>
        </p:spPr>
        <p:txBody>
          <a:bodyPr>
            <a:normAutofit fontScale="90000"/>
          </a:bodyPr>
          <a:lstStyle/>
          <a:p>
            <a:r>
              <a:rPr lang="ru-RU" sz="5400" b="1" spc="300" dirty="0">
                <a:ln>
                  <a:solidFill>
                    <a:schemeClr val="tx1"/>
                  </a:solidFill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6678" y="3563250"/>
            <a:ext cx="10678643" cy="1129773"/>
          </a:xfrm>
        </p:spPr>
        <p:txBody>
          <a:bodyPr>
            <a:noAutofit/>
          </a:bodyPr>
          <a:lstStyle/>
          <a:p>
            <a:pPr algn="ctr"/>
            <a:r>
              <a:rPr lang="ru-RU" sz="2000" b="1">
                <a:ln>
                  <a:solidFill>
                    <a:schemeClr val="tx1"/>
                  </a:solidFill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ГОДОВОМУ ОТЧЕТУ «ОБ </a:t>
            </a:r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ИСПОЛНЕНИИ БЮДЖЕТА МУНИЦИПАЛЬНОГО ОБРАЗОВАНИЯ «ДМИТРИЕВСКИЙ МУНИЦИПАЛЬНЫЙ РАЙОН» КУРСКОЙ ОБЛАСТИ ЗА 2024 ГОД»</a:t>
            </a:r>
          </a:p>
          <a:p>
            <a:endParaRPr lang="ru-RU" sz="2000" b="1" dirty="0">
              <a:ln>
                <a:solidFill>
                  <a:schemeClr val="tx1"/>
                </a:solidFill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235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80114" y="246390"/>
            <a:ext cx="9601069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образования «Дмитриевский муниципальный район» Курской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17558" y="1165277"/>
            <a:ext cx="3234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2664606404"/>
              </p:ext>
            </p:extLst>
          </p:nvPr>
        </p:nvGraphicFramePr>
        <p:xfrm>
          <a:off x="1395663" y="1511166"/>
          <a:ext cx="7911966" cy="4745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4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532" y="3715351"/>
            <a:ext cx="4681728" cy="292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нутый угол 7"/>
          <p:cNvSpPr/>
          <p:nvPr/>
        </p:nvSpPr>
        <p:spPr>
          <a:xfrm>
            <a:off x="8137322" y="1223038"/>
            <a:ext cx="4054678" cy="588570"/>
          </a:xfrm>
          <a:prstGeom prst="foldedCorner">
            <a:avLst/>
          </a:prstGeom>
          <a:solidFill>
            <a:srgbClr val="00CC99"/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2024 год всего 528 937,0 тыс. рублей 109,2% к плану</a:t>
            </a:r>
          </a:p>
        </p:txBody>
      </p:sp>
    </p:spTree>
    <p:extLst>
      <p:ext uri="{BB962C8B-B14F-4D97-AF65-F5344CB8AC3E}">
        <p14:creationId xmlns:p14="http://schemas.microsoft.com/office/powerpoint/2010/main" val="3891347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180114" y="246390"/>
            <a:ext cx="9203503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образования «Дмитриевский муниципальный район» Курской области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18822014"/>
              </p:ext>
            </p:extLst>
          </p:nvPr>
        </p:nvGraphicFramePr>
        <p:xfrm>
          <a:off x="1428750" y="1466850"/>
          <a:ext cx="9191625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4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Загнутый угол 12"/>
          <p:cNvSpPr/>
          <p:nvPr/>
        </p:nvSpPr>
        <p:spPr>
          <a:xfrm>
            <a:off x="7731187" y="1170809"/>
            <a:ext cx="4032448" cy="576064"/>
          </a:xfrm>
          <a:prstGeom prst="foldedCorner">
            <a:avLst/>
          </a:prstGeom>
          <a:solidFill>
            <a:srgbClr val="CCFF99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2024 год всего  165 373,2  тыс. руб.  104,2 % к плану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212" y="1746873"/>
            <a:ext cx="3281388" cy="218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715" y="3897305"/>
            <a:ext cx="3346383" cy="2509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487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80114" y="0"/>
            <a:ext cx="9481799" cy="105877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образования «Дмитриевский муниципальный район» Курской области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64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504492244"/>
              </p:ext>
            </p:extLst>
          </p:nvPr>
        </p:nvGraphicFramePr>
        <p:xfrm>
          <a:off x="1680864" y="1219201"/>
          <a:ext cx="9273773" cy="5514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035553" y="3702424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8145845" y="1219201"/>
            <a:ext cx="4046155" cy="951976"/>
          </a:xfrm>
          <a:prstGeom prst="foldedCorner">
            <a:avLst/>
          </a:prstGeom>
          <a:solidFill>
            <a:srgbClr val="00CC99"/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2024 год всего 26 266,8 тыс. рублей 113,6 % к плану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435" y="5120640"/>
            <a:ext cx="2535883" cy="161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" y="5742358"/>
            <a:ext cx="1672627" cy="111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727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31462910"/>
              </p:ext>
            </p:extLst>
          </p:nvPr>
        </p:nvGraphicFramePr>
        <p:xfrm>
          <a:off x="1318661" y="1223037"/>
          <a:ext cx="9152115" cy="5115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180113" y="254241"/>
            <a:ext cx="9468547" cy="812387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 по доходам муниципального образования «Дмитриевский муниципальный район» Курской 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03" y="349087"/>
            <a:ext cx="499250" cy="606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Загнутый угол 6"/>
          <p:cNvSpPr/>
          <p:nvPr/>
        </p:nvSpPr>
        <p:spPr>
          <a:xfrm>
            <a:off x="8065163" y="1223038"/>
            <a:ext cx="4046155" cy="614727"/>
          </a:xfrm>
          <a:prstGeom prst="foldedCorner">
            <a:avLst/>
          </a:prstGeom>
          <a:solidFill>
            <a:srgbClr val="00CC99"/>
          </a:solidFill>
          <a:effectLst>
            <a:glow rad="63500">
              <a:schemeClr val="accent6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Поступило за 2024 год всего 337 297,0 тыс. рублей 111,5 % к плану</a:t>
            </a:r>
          </a:p>
        </p:txBody>
      </p:sp>
    </p:spTree>
    <p:extLst>
      <p:ext uri="{BB962C8B-B14F-4D97-AF65-F5344CB8AC3E}">
        <p14:creationId xmlns:p14="http://schemas.microsoft.com/office/powerpoint/2010/main" val="3318559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7934" y="38100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ДОХОДОВ БЮДЖЕТА МУНИЦИПАЛЬНОГО РАЙОНА « ДМИТРИЕВСКИЙ РАЙОН» КУРСКОЙ ОБЛАСТИ ЗА 2024 ГОД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8391182"/>
              </p:ext>
            </p:extLst>
          </p:nvPr>
        </p:nvGraphicFramePr>
        <p:xfrm>
          <a:off x="717619" y="1842052"/>
          <a:ext cx="8596312" cy="4756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0727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090" y="150118"/>
            <a:ext cx="9888985" cy="158640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ДОХОДОВ 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РАЙОНА «ДМИТРИЕВСКИЙ РАЙОН» КУРСКОЙ ОБЛАСТИ ЗА 2024 ГОД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887623"/>
              </p:ext>
            </p:extLst>
          </p:nvPr>
        </p:nvGraphicFramePr>
        <p:xfrm>
          <a:off x="195672" y="1283515"/>
          <a:ext cx="11498582" cy="5446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7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4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4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23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3287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муниципального района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5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 20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г.,</a:t>
                      </a:r>
                      <a:r>
                        <a:rPr lang="ru-RU" sz="16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тыс.руб.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 2024 г., тыс.руб.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 2024 г., тыс.руб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доходы физ. лиц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123 231,1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138 908,0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Акцизы на нефтепродукты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13 674,2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13 714,3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710,9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107,3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совокупный доход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1 776,3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3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814,5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ru-RU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RU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Гос. пошлина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1629,1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использования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имущества, находящегося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муниципальной собственности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14 610,1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12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951,0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248,4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1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Платежи за пользование природными ресурсами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36,1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119,0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100,0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 от оказания платных услуг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8 307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9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781,6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106,9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от продажи матер. и нематериальных активов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5 279,5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574,0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1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41,7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Штрафы, возмещение ущерба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239,3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241,0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221,6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9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15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Пр. неналоговые доходы (невыясненные поступления)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- 36,4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     79,9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  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103,9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ИТОГО  ДОХОДОВ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168 746,3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181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640,0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105,4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497 676,6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302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297,0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Дотации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5 547,1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3 492,3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6 723,1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92,5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Субсидии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 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239 044,1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35 076,0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33 761,2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  </a:t>
                      </a:r>
                      <a:r>
                        <a:rPr lang="ru-RU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9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Субвенции 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252 071,1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261 250,4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264 554,0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101,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Иные межбюджетные  трансферты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1 772,3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4 990,6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34 665,6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6,9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раз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236,6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233,8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111,7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Возврат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остатков субсидий, субвенций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-994,6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-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-2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640,7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100,8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522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ВСЕГО ДОХОДОВ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666 422,9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528 937,0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109,2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105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irishtimes.com/polopoly_fs/1.2390756.1444768811!/image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12" y="1196732"/>
            <a:ext cx="11377061" cy="5662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5546" y="181069"/>
            <a:ext cx="69398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расходы бюджета </a:t>
            </a: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- выплачиваемые из бюджета </a:t>
            </a:r>
            <a:b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</a:b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денежные средства, за исключением средств, являющихся </a:t>
            </a:r>
            <a:b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</a:b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в соответствии с БЮДЖЕТНЫМ Кодексом источниками </a:t>
            </a:r>
            <a:b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</a:br>
            <a:r>
              <a:rPr lang="ru-RU" sz="1400" b="1" i="1" cap="all" dirty="0">
                <a:ln w="500">
                  <a:solidFill>
                    <a:srgbClr val="4E5B6F">
                      <a:shade val="20000"/>
                      <a:satMod val="120000"/>
                    </a:srgbClr>
                  </a:solidFill>
                </a:ln>
                <a:solidFill>
                  <a:srgbClr val="0033CC"/>
                </a:solidFill>
                <a:ea typeface="+mj-ea"/>
                <a:cs typeface="+mj-cs"/>
              </a:rPr>
              <a:t>финансирования дефицита бюджета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362171" y="2866451"/>
            <a:ext cx="2616452" cy="1439501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РАСХОДЫ БЮДЖЕТА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ПО ОСНОВНЫМ ФУНКЦИЯМ</a:t>
            </a:r>
          </a:p>
        </p:txBody>
      </p:sp>
      <p:sp>
        <p:nvSpPr>
          <p:cNvPr id="6" name="Стрелка вправо с вырезом 5"/>
          <p:cNvSpPr/>
          <p:nvPr/>
        </p:nvSpPr>
        <p:spPr>
          <a:xfrm>
            <a:off x="6904962" y="2257177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6639955" y="1563217"/>
            <a:ext cx="135802" cy="44180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6901399" y="2643017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6870097" y="2996561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6879237" y="3367129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6936226" y="3794668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6933316" y="4138462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6936226" y="4438989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с вырезом 19"/>
          <p:cNvSpPr/>
          <p:nvPr/>
        </p:nvSpPr>
        <p:spPr>
          <a:xfrm>
            <a:off x="6971817" y="4825622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право с вырезом 20"/>
          <p:cNvSpPr/>
          <p:nvPr/>
        </p:nvSpPr>
        <p:spPr>
          <a:xfrm>
            <a:off x="7020412" y="5288321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7001271" y="5611094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с вырезом 22"/>
          <p:cNvSpPr/>
          <p:nvPr/>
        </p:nvSpPr>
        <p:spPr>
          <a:xfrm>
            <a:off x="6082815" y="3411323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право с вырезом 24"/>
          <p:cNvSpPr/>
          <p:nvPr/>
        </p:nvSpPr>
        <p:spPr>
          <a:xfrm>
            <a:off x="6854229" y="1575576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с вырезом 25"/>
          <p:cNvSpPr/>
          <p:nvPr/>
        </p:nvSpPr>
        <p:spPr>
          <a:xfrm>
            <a:off x="6870097" y="1890845"/>
            <a:ext cx="430040" cy="1674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473291" y="1532708"/>
            <a:ext cx="4250280" cy="276999"/>
          </a:xfrm>
          <a:prstGeom prst="rect">
            <a:avLst/>
          </a:prstGeom>
          <a:solidFill>
            <a:srgbClr val="FFFF00"/>
          </a:solidFill>
          <a:ln>
            <a:gradFill>
              <a:gsLst>
                <a:gs pos="0">
                  <a:srgbClr val="E6F4C6"/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228600">
              <a:srgbClr val="FFFF00">
                <a:alpha val="40000"/>
              </a:srgbClr>
            </a:glo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Общегосударственные вопросы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473291" y="1850862"/>
            <a:ext cx="4250280" cy="26407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оборона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473291" y="2156094"/>
            <a:ext cx="4250280" cy="430638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495310" y="2640491"/>
            <a:ext cx="4228261" cy="269508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экономика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508522" y="2996561"/>
            <a:ext cx="4215049" cy="249804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Жилищно-коммунальное хозяйство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508521" y="3332927"/>
            <a:ext cx="4215049" cy="324283"/>
          </a:xfrm>
          <a:prstGeom prst="round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Охрана окружающей среды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508520" y="3751695"/>
            <a:ext cx="4215049" cy="307652"/>
          </a:xfrm>
          <a:prstGeom prst="roundRec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526736" y="4121583"/>
            <a:ext cx="4196833" cy="268383"/>
          </a:xfrm>
          <a:prstGeom prst="roundRect">
            <a:avLst/>
          </a:prstGeom>
          <a:solidFill>
            <a:srgbClr val="61D6F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Культура и кинематография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26736" y="4452202"/>
            <a:ext cx="4196833" cy="256332"/>
          </a:xfrm>
          <a:prstGeom prst="roundRect">
            <a:avLst/>
          </a:prstGeom>
          <a:solidFill>
            <a:srgbClr val="FF006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политика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508520" y="4804396"/>
            <a:ext cx="4215049" cy="346151"/>
          </a:xfrm>
          <a:prstGeom prst="round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Физическая культура и спорт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08520" y="5258411"/>
            <a:ext cx="4215049" cy="264881"/>
          </a:xfrm>
          <a:prstGeom prst="round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Обслуживание муниципального долга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473291" y="5604481"/>
            <a:ext cx="4250278" cy="255069"/>
          </a:xfrm>
          <a:prstGeom prst="roundRect">
            <a:avLst/>
          </a:prstGeom>
          <a:solidFill>
            <a:srgbClr val="00CC6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трансферты</a:t>
            </a:r>
          </a:p>
        </p:txBody>
      </p:sp>
    </p:spTree>
    <p:extLst>
      <p:ext uri="{BB962C8B-B14F-4D97-AF65-F5344CB8AC3E}">
        <p14:creationId xmlns:p14="http://schemas.microsoft.com/office/powerpoint/2010/main" val="920323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"/>
            <a:ext cx="10515600" cy="11400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ОБРАЗОВАНИЯ 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«ДМИТРИЕВСКИЙ МУНИЦИПАЛЬНЫ РАЙОН» ЗА 2024 ГОД В СРАВНЕНИИ С 2023 ГОДОМ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140032"/>
            <a:ext cx="5157787" cy="700644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2023 год –</a:t>
            </a:r>
          </a:p>
          <a:p>
            <a:pPr algn="ctr">
              <a:lnSpc>
                <a:spcPct val="100000"/>
              </a:lnSpc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701 996,2 тыс. рублей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68243913"/>
              </p:ext>
            </p:extLst>
          </p:nvPr>
        </p:nvGraphicFramePr>
        <p:xfrm>
          <a:off x="0" y="1923802"/>
          <a:ext cx="5997575" cy="4934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6172200" y="1140031"/>
            <a:ext cx="5183188" cy="70064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 –</a:t>
            </a:r>
          </a:p>
          <a:p>
            <a:pPr algn="ctr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507 265,9 тыс. рублей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35808674"/>
              </p:ext>
            </p:extLst>
          </p:nvPr>
        </p:nvGraphicFramePr>
        <p:xfrm>
          <a:off x="5997575" y="1923803"/>
          <a:ext cx="6194425" cy="4934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1105900"/>
              </p:ext>
            </p:extLst>
          </p:nvPr>
        </p:nvGraphicFramePr>
        <p:xfrm>
          <a:off x="0" y="1923803"/>
          <a:ext cx="6194425" cy="4934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78972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6941215"/>
              </p:ext>
            </p:extLst>
          </p:nvPr>
        </p:nvGraphicFramePr>
        <p:xfrm>
          <a:off x="731520" y="214289"/>
          <a:ext cx="10414534" cy="6407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1" y="235766"/>
            <a:ext cx="1181852" cy="1436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39094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483" y="626082"/>
            <a:ext cx="9135517" cy="57362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442" y="5497865"/>
            <a:ext cx="30387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ЧТО ТАКОЕ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581860" y="5711060"/>
            <a:ext cx="453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625163" y="170460"/>
            <a:ext cx="7356335" cy="2983224"/>
          </a:xfrm>
          <a:prstGeom prst="wedgeEllipseCallout">
            <a:avLst/>
          </a:prstGeom>
          <a:scene3d>
            <a:camera prst="perspectiveHeroicExtremeRightFacing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YS Text"/>
              </a:rPr>
              <a:t>Муниципальная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программа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– это документ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муниципального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планирования, представляющий собой комплекс взаимоувязанных мероприятий и инструментов, реализуемых органами местного самоуправления в целях достижения целей и задач социально-экономического развития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муниципального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образования в определенной сфере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22374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Уважаемые жители Дмитриевского района Курской области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!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9235" y="1167897"/>
            <a:ext cx="7697850" cy="4997513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endParaRPr lang="ru-RU" dirty="0"/>
          </a:p>
          <a:p>
            <a:pPr algn="ctr"/>
            <a:endParaRPr lang="ru-RU" sz="3600" dirty="0">
              <a:ln w="19050"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Предлагаем вашему вниманию </a:t>
            </a:r>
            <a:r>
              <a:rPr lang="ru-RU" sz="3200" dirty="0">
                <a:ln w="19050"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r>
              <a:rPr lang="ru-RU" sz="3200" dirty="0">
                <a:ln w="19050"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котором  отражены основные положения  отчета об исполнении бюджета муниципального района за </a:t>
            </a:r>
            <a:r>
              <a:rPr lang="ru-RU" sz="3200" dirty="0">
                <a:ln w="19050"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2024 год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dirty="0">
                <a:solidFill>
                  <a:srgbClr val="002060"/>
                </a:solidFill>
              </a:rPr>
              <a:t>«</a:t>
            </a:r>
            <a:r>
              <a:rPr lang="ru-RU" sz="2500" dirty="0">
                <a:solidFill>
                  <a:srgbClr val="7030A0"/>
                </a:solidFill>
              </a:rPr>
              <a:t>Бюджет для граждан</a:t>
            </a:r>
            <a:r>
              <a:rPr lang="ru-RU" sz="2500" dirty="0">
                <a:solidFill>
                  <a:srgbClr val="002060"/>
                </a:solidFill>
              </a:rPr>
              <a:t>» познакомит Вас с положениями основного финансового документа Дмитриевского  муниципального района – проект  решения Представительного Собрания Дмитриевского района Курской области «</a:t>
            </a:r>
            <a:r>
              <a:rPr lang="ru-RU" sz="2500" dirty="0">
                <a:solidFill>
                  <a:srgbClr val="7030A0"/>
                </a:solidFill>
              </a:rPr>
              <a:t>Об исполнении бюджета </a:t>
            </a:r>
            <a:r>
              <a:rPr lang="ru-RU" sz="2500" dirty="0">
                <a:solidFill>
                  <a:srgbClr val="002060"/>
                </a:solidFill>
              </a:rPr>
              <a:t>муниципального образования «Дмитриевский муниципальный район» </a:t>
            </a:r>
            <a:r>
              <a:rPr lang="ru-RU" sz="2500" dirty="0">
                <a:solidFill>
                  <a:srgbClr val="7030A0"/>
                </a:solidFill>
              </a:rPr>
              <a:t>за 2024 год</a:t>
            </a:r>
            <a:r>
              <a:rPr lang="ru-RU" sz="2500" dirty="0">
                <a:solidFill>
                  <a:srgbClr val="002060"/>
                </a:solidFill>
              </a:rPr>
              <a:t>». А также с основными понятиями используемые в бюджетном процессе. </a:t>
            </a:r>
            <a:br>
              <a:rPr lang="ru-RU" sz="2500" dirty="0">
                <a:solidFill>
                  <a:srgbClr val="002060"/>
                </a:solidFill>
              </a:rPr>
            </a:br>
            <a:r>
              <a:rPr lang="ru-RU" sz="2500" dirty="0">
                <a:solidFill>
                  <a:srgbClr val="002060"/>
                </a:solidFill>
              </a:rPr>
              <a:t>         Представленная информация предназначена для широкого круга пользователей и будет интересна и полезна для всех, так как бюджет затрагивает интересы каждого жителя Дмитриевского района.</a:t>
            </a:r>
            <a:br>
              <a:rPr lang="ru-RU" sz="2500" dirty="0">
                <a:solidFill>
                  <a:srgbClr val="002060"/>
                </a:solidFill>
              </a:rPr>
            </a:br>
            <a:r>
              <a:rPr lang="ru-RU" sz="2500" dirty="0">
                <a:solidFill>
                  <a:srgbClr val="002060"/>
                </a:solidFill>
              </a:rPr>
              <a:t>         Граждане –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br>
              <a:rPr lang="ru-RU" sz="2500" dirty="0">
                <a:solidFill>
                  <a:srgbClr val="002060"/>
                </a:solidFill>
              </a:rPr>
            </a:br>
            <a:r>
              <a:rPr lang="ru-RU" sz="2500" dirty="0">
                <a:solidFill>
                  <a:srgbClr val="002060"/>
                </a:solidFill>
              </a:rPr>
              <a:t>         Мы постарались в доступной и понятной для граждан форме показать понятия и основные параметры </a:t>
            </a:r>
            <a:r>
              <a:rPr lang="ru-RU" sz="2500" dirty="0">
                <a:solidFill>
                  <a:srgbClr val="7030A0"/>
                </a:solidFill>
              </a:rPr>
              <a:t>бюджета</a:t>
            </a:r>
            <a:r>
              <a:rPr lang="ru-RU" sz="2500" dirty="0">
                <a:solidFill>
                  <a:srgbClr val="002060"/>
                </a:solidFill>
              </a:rPr>
              <a:t> района.</a:t>
            </a:r>
            <a:br>
              <a:rPr lang="ru-RU" sz="2500" dirty="0">
                <a:solidFill>
                  <a:srgbClr val="002060"/>
                </a:solidFill>
              </a:rPr>
            </a:br>
            <a:endParaRPr lang="ru-RU" sz="2500" dirty="0">
              <a:solidFill>
                <a:srgbClr val="002060"/>
              </a:solidFill>
            </a:endParaRPr>
          </a:p>
          <a:p>
            <a:pPr marL="0" indent="0">
              <a:buNone/>
              <a:defRPr/>
            </a:pPr>
            <a:r>
              <a:rPr lang="ru-RU" sz="2200" dirty="0">
                <a:solidFill>
                  <a:srgbClr val="002060"/>
                </a:solidFill>
              </a:rPr>
              <a:t>      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0" y="1260946"/>
            <a:ext cx="1770193" cy="2152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241727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 bwMode="auto">
          <a:xfrm>
            <a:off x="0" y="69976"/>
            <a:ext cx="12192000" cy="775592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latin typeface="a_Albionic" panose="020B0903060703020204" pitchFamily="34" charset="-52"/>
              </a:rPr>
              <a:t>Исполнение расходов бюджета по муниципальным программам за 2024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19275"/>
              </p:ext>
            </p:extLst>
          </p:nvPr>
        </p:nvGraphicFramePr>
        <p:xfrm>
          <a:off x="527536" y="904127"/>
          <a:ext cx="11226313" cy="5859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5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4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28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6572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 2024 г., тыс.руб.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</a:t>
                      </a:r>
                    </a:p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2024 г., тыс.руб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культуры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49 395,6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46 945,7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941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«Социальная поддержка граждан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30 800,9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30 717,6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образования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339 015,5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331 787,0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«Управление муниципальным имуществом и земельными ресурсами Дмитриевского района»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5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«Энергосбережение и повышение энергетической эффективности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доступным и комфортным жильем и коммунальными услугами граждан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912,8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75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эффективности работы с молодежью, организация отдыха и оздоровления детей, развитие физической культуры и спорта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2 179,9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муниципальной службы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28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«Сохранение и развитие архивного дела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558,7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75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транспортной системы, обеспечение перевозки пассажиров в муниципальном образовании и безопасности дорожного движения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35 482,3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13 560,2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2848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«Профилактика преступлений и иных правонарушений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02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 bwMode="auto">
          <a:xfrm>
            <a:off x="0" y="122730"/>
            <a:ext cx="12192000" cy="703747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latin typeface="a_Albionic" panose="020B0903060703020204" pitchFamily="34" charset="-52"/>
              </a:rPr>
              <a:t>Исполнение расходов бюджета по муниципальным программам за 2024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420867"/>
              </p:ext>
            </p:extLst>
          </p:nvPr>
        </p:nvGraphicFramePr>
        <p:xfrm>
          <a:off x="389251" y="928321"/>
          <a:ext cx="11221725" cy="5688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0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6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2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8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75266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по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 2024 г., тыс.руб.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</a:t>
                      </a:r>
                    </a:p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2024 г., тыс.руб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2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безопасности и безопасности людей </a:t>
                      </a:r>
                      <a:r>
                        <a:rPr lang="ru-RU" sz="13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водных объектах </a:t>
                      </a: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4 341,6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4 052,3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эффективности управления финансами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140,5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25 495,0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8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«Развитие малого и среднего предпринимательства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«Содействие занятости населения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«Противодействие экстремизму и терроризму на территории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«Противодействие злоупотреблению наркотиками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«Повышение качества и доступности муниципальных услуг в Дмитриевском районе»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«Обеспечение эффективного осуществления полномочий муниципального казённого учреждения «Управление хозяйственного обслуживания» Дмитриевского района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7 187,6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6 433,8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«Улучшение условий и охраны труда в Дмитриевском районе Курской области»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5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Муниципальная программа « Развитие информационного общества в  Дмитриевском районе Курской области »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594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 bwMode="auto">
          <a:xfrm>
            <a:off x="0" y="122730"/>
            <a:ext cx="12192000" cy="703747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latin typeface="a_Albionic" panose="020B0903060703020204" pitchFamily="34" charset="-52"/>
              </a:rPr>
              <a:t>Исполнение  бюджета по непрограммным расходам за 2024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044877"/>
              </p:ext>
            </p:extLst>
          </p:nvPr>
        </p:nvGraphicFramePr>
        <p:xfrm>
          <a:off x="389251" y="940921"/>
          <a:ext cx="11537706" cy="5711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6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1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4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20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3766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по п/п</a:t>
                      </a:r>
                    </a:p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Утверждено на  2024 г., тыс.руб.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Исполнено за</a:t>
                      </a:r>
                    </a:p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2024 г., тыс.руб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30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Обеспечение функционирования главы муниципального образования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1 831,3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1 567,9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01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Обеспечение функционирования местных администраций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16 782,7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16 441,4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65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Обеспечение деятельности контрольно-счетных органов муниципального образования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65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Обеспечение деятельности представительного органа муниципального образования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65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Реализация государственных функций,</a:t>
                      </a:r>
                      <a:r>
                        <a:rPr lang="ru-RU" sz="18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связанных с общегосударственным управлением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65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Непрограммная деятельность</a:t>
                      </a:r>
                      <a:r>
                        <a:rPr lang="ru-RU" sz="18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органов местного самоуправления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1 337,0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1 327</a:t>
                      </a:r>
                      <a:r>
                        <a:rPr lang="ru-RU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8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Непрограммные расходы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35 110,8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20 685,7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657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Непрограммные расходы на обеспечение деятельности муниципальных казенных учреждений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8580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528079" y="203839"/>
            <a:ext cx="94882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 БЮДЖЕТА Муниципального образования «ДМИТРИЕВСКИЙ муниципальный район» Курской области на социально-культурную сферу в 2024 году–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412 299,1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351585" y="1035924"/>
            <a:ext cx="57753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2060"/>
                </a:solidFill>
              </a:rPr>
              <a:t>Расходы на социально-культурную сферу Дмитриевского района Курской области включают 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в себя следующие направления расходования средств районного бюджета: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- образование;</a:t>
            </a:r>
          </a:p>
          <a:p>
            <a:pPr>
              <a:buFontTx/>
              <a:buChar char="-"/>
            </a:pPr>
            <a:r>
              <a:rPr lang="ru-RU" altLang="ru-RU" dirty="0">
                <a:solidFill>
                  <a:srgbClr val="002060"/>
                </a:solidFill>
              </a:rPr>
              <a:t>социальная политика;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- культура, кинематография;</a:t>
            </a:r>
          </a:p>
          <a:p>
            <a:r>
              <a:rPr lang="ru-RU" altLang="ru-RU" dirty="0">
                <a:solidFill>
                  <a:srgbClr val="002060"/>
                </a:solidFill>
              </a:rPr>
              <a:t>- физическая культура и спорт.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813400" y="3467978"/>
            <a:ext cx="72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u="sng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Доля расходов на социально-культурную сферу в общих расходах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4" y="4087553"/>
            <a:ext cx="3638202" cy="2549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0" y="994757"/>
            <a:ext cx="3187542" cy="2390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21491535"/>
              </p:ext>
            </p:extLst>
          </p:nvPr>
        </p:nvGraphicFramePr>
        <p:xfrm>
          <a:off x="4167739" y="3944417"/>
          <a:ext cx="3503595" cy="2780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997" y="4114309"/>
            <a:ext cx="3815506" cy="236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226" y="1035924"/>
            <a:ext cx="3193773" cy="265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754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2" y="4055203"/>
            <a:ext cx="3121152" cy="2520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324" y="4067234"/>
            <a:ext cx="3335154" cy="22234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530417" y="339639"/>
            <a:ext cx="85664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cs typeface="Times New Roman" pitchFamily="18" charset="0"/>
              </a:rPr>
              <a:t>РАСХОДЫ  БЮДЖЕТА Муниципального образования «ДМИТРИЕВСКИЙ  муниципальный район» Курской области на ОБРАЗОВАНИЕ в 2024 году-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332 923,3 тыс. рублей </a:t>
            </a:r>
            <a:r>
              <a:rPr lang="ru-RU" b="1" i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endParaRPr lang="ru-RU" dirty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492926899"/>
              </p:ext>
            </p:extLst>
          </p:nvPr>
        </p:nvGraphicFramePr>
        <p:xfrm>
          <a:off x="3484345" y="1155031"/>
          <a:ext cx="4658628" cy="5420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38" y="1320511"/>
            <a:ext cx="3086501" cy="2314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0603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0509" y="387764"/>
            <a:ext cx="941185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РАСХОДЫ  БЮДЖЕТА Муниципального образования «ДМИТРИЕВСКИЙ муниципальный район» Курской области на ФИЗИЧЕСКУЮ КУЛЬТУРУ и СПОРТ в 2024 году – </a:t>
            </a:r>
            <a:r>
              <a:rPr lang="ru-RU" sz="20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127,3</a:t>
            </a:r>
            <a:r>
              <a:rPr lang="ru-RU" sz="2000" b="1" i="1" dirty="0">
                <a:ln w="0"/>
                <a:solidFill>
                  <a:srgbClr val="B44D4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тыс. рублей</a:t>
            </a:r>
            <a:endParaRPr lang="ru-RU" sz="20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644569405"/>
              </p:ext>
            </p:extLst>
          </p:nvPr>
        </p:nvGraphicFramePr>
        <p:xfrm>
          <a:off x="3763478" y="1311095"/>
          <a:ext cx="4096667" cy="3879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4" y="1570573"/>
            <a:ext cx="3540459" cy="2003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83" y="1117023"/>
            <a:ext cx="3993253" cy="454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https://xn----ctbbffdqacdhkgqz2bughm.xn--p1ai/wp-content/uploads/2024/02/12-65ca2a09507a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5896"/>
            <a:ext cx="4227443" cy="2922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4230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0674" y="330013"/>
            <a:ext cx="8900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РАСХОДЫ  БЮДЖЕТА Муниципального образования «ДМИТРИЕВСКИЙ муниципальный район» Курской области на КУЛЬТУРУ, КИНЕМАТОГРАФИЮ в 2024 году  - </a:t>
            </a:r>
            <a:r>
              <a:rPr lang="ru-RU" sz="2400" b="1" dirty="0">
                <a:solidFill>
                  <a:srgbClr val="FF0066"/>
                </a:solidFill>
                <a:latin typeface="Times New Roman" pitchFamily="18" charset="0"/>
              </a:rPr>
              <a:t>47 664,9 тыс. рублей </a:t>
            </a:r>
            <a:endParaRPr lang="ru-RU" sz="2000" b="1" dirty="0">
              <a:ln w="0"/>
              <a:solidFill>
                <a:srgbClr val="FF006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02" y="1349962"/>
            <a:ext cx="4320261" cy="2871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529101542"/>
              </p:ext>
            </p:extLst>
          </p:nvPr>
        </p:nvGraphicFramePr>
        <p:xfrm>
          <a:off x="4899259" y="3721201"/>
          <a:ext cx="6152860" cy="3395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6" y="4106213"/>
            <a:ext cx="4582488" cy="2577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043" y="1550503"/>
            <a:ext cx="4214191" cy="2809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157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Муниципальная поддержка национальной экономики в 2024 году – 14 415,5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тыс. рублей</a:t>
            </a:r>
          </a:p>
        </p:txBody>
      </p:sp>
      <p:sp>
        <p:nvSpPr>
          <p:cNvPr id="9728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23288" y="6434138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852C84-8E9D-4741-8CAB-41CC28A170F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433577088"/>
              </p:ext>
            </p:extLst>
          </p:nvPr>
        </p:nvGraphicFramePr>
        <p:xfrm>
          <a:off x="318703" y="1142999"/>
          <a:ext cx="10490468" cy="2784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67" y="3714378"/>
            <a:ext cx="5018088" cy="2909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8575768"/>
      </p:ext>
    </p:extLst>
  </p:cSld>
  <p:clrMapOvr>
    <a:masterClrMapping/>
  </p:clrMapOvr>
  <p:transition advTm="95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1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9533" y="299636"/>
            <a:ext cx="853948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itchFamily="18" charset="0"/>
              </a:rPr>
              <a:t>РАСХОДЫ  БЮДЖЕТА Муниципального образования «ДМИТРИЕВСКИЙ муниципальный район» Курской области на Социальную политику  в 2024 году – </a:t>
            </a:r>
          </a:p>
          <a:p>
            <a:pPr lvl="0" algn="ctr"/>
            <a:r>
              <a:rPr lang="ru-RU" sz="2000" b="1" dirty="0">
                <a:latin typeface="Times New Roman" pitchFamily="18" charset="0"/>
              </a:rPr>
              <a:t>31 583,6 тыс. рублей</a:t>
            </a:r>
          </a:p>
          <a:p>
            <a:pPr algn="ctr"/>
            <a:endParaRPr lang="ru-RU" b="1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661" y="4076139"/>
            <a:ext cx="3466211" cy="20627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87" y="3330521"/>
            <a:ext cx="3016140" cy="2010257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403869678"/>
              </p:ext>
            </p:extLst>
          </p:nvPr>
        </p:nvGraphicFramePr>
        <p:xfrm>
          <a:off x="2382982" y="843137"/>
          <a:ext cx="8979301" cy="5693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189931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55" y="651577"/>
            <a:ext cx="11845376" cy="55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317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405" y="904266"/>
            <a:ext cx="5067251" cy="52289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88839" y="108703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Дмитриевский район </a:t>
            </a:r>
            <a:r>
              <a:rPr lang="ru-RU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ln>
                  <a:solidFill>
                    <a:srgbClr val="C0000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расположен в северо-западной части Курской области и является её составной частью.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215611" y="3024695"/>
            <a:ext cx="514236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Территория Дмитриевского района-1270 кв. км.</a:t>
            </a:r>
          </a:p>
          <a:p>
            <a:pPr algn="ctr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населения-13,4 тыс. чел.</a:t>
            </a:r>
          </a:p>
          <a:p>
            <a:pPr algn="ctr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Дмитриевском районе:</a:t>
            </a:r>
          </a:p>
          <a:p>
            <a:pPr marL="285750" indent="-285750" algn="ctr">
              <a:buFontTx/>
              <a:buChar char="-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123 сельских населенных пункта</a:t>
            </a:r>
          </a:p>
          <a:p>
            <a:pPr marL="285750" indent="-285750" algn="ctr">
              <a:buFontTx/>
              <a:buChar char="-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Дмитриев</a:t>
            </a:r>
          </a:p>
          <a:p>
            <a:pPr marL="285750" indent="-285750" algn="ctr">
              <a:buFontTx/>
              <a:buChar char="-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муниципальных образований, </a:t>
            </a:r>
          </a:p>
          <a:p>
            <a:pPr algn="ctr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них:</a:t>
            </a:r>
          </a:p>
          <a:p>
            <a:pPr marL="285750" indent="-285750" algn="ctr">
              <a:buFontTx/>
              <a:buChar char="-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муниципальный район</a:t>
            </a:r>
          </a:p>
          <a:p>
            <a:pPr marL="285750" indent="-285750" algn="ctr">
              <a:buFontTx/>
              <a:buChar char="-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городское поселение</a:t>
            </a:r>
          </a:p>
          <a:p>
            <a:pPr marL="285750" indent="-285750" algn="ctr">
              <a:buFontTx/>
              <a:buChar char="-"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сельских поселений</a:t>
            </a:r>
          </a:p>
          <a:p>
            <a:pPr algn="ctr"/>
            <a:endParaRPr lang="ru-RU" sz="1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656" y="331304"/>
            <a:ext cx="3808805" cy="249138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2" y="3542817"/>
            <a:ext cx="2944882" cy="318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2" y="904266"/>
            <a:ext cx="2944883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4363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3" t="12262" r="15187" b="16461"/>
          <a:stretch/>
        </p:blipFill>
        <p:spPr>
          <a:xfrm>
            <a:off x="0" y="0"/>
            <a:ext cx="1962151" cy="17240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1673" y="1898894"/>
            <a:ext cx="72617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A52A2A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2024 году в рамках проекта «Патриотическое воспитание граждан Российской Федерации» осуществляется работа по развитию воспитательной работы в образовательных организациях Дмитриевского района, активно проводятся мероприятия патриотической направленности.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На реализацию данного проекта было израсходовано  1 460 568,17 рублей из бюджетов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уровней.</a:t>
            </a:r>
            <a:endParaRPr lang="ru-RU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50" y="591320"/>
            <a:ext cx="4457700" cy="6266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900088" y="261847"/>
            <a:ext cx="58010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 Реализация национального проекта «Образование» в Дмитриевском районе  Курской области в 2024 году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887193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3" t="12262" r="15187" b="16461"/>
          <a:stretch/>
        </p:blipFill>
        <p:spPr>
          <a:xfrm>
            <a:off x="0" y="0"/>
            <a:ext cx="1962151" cy="17240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6029" y="1595021"/>
            <a:ext cx="724396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A52A2A"/>
                </a:solidFill>
                <a:latin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dirty="0">
                <a:latin typeface="Times New Roman" pitchFamily="18" charset="0"/>
                <a:cs typeface="Times New Roman" panose="02020603050405020304" pitchFamily="18" charset="0"/>
              </a:rPr>
              <a:t>В рамках реализации проекта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«Современная школа»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базе школ №1, №2 г. Дмитриева,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Крупецкой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Первоавгустовской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Селинской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средних школ были созданы центры образования цифрового и гуманитарного профилей, естественно- научной и технологической направленности «Точка роста». В этих учебных заведениях проведены текущие ремонты помещений, закуплена мебель и учебное оборудование.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На реализацию данного проекта в 2024 году из федерального, регионального и местного бюджетов израсходовано  2 027 297,5 рублей.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0088" y="261847"/>
            <a:ext cx="58010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 Реализация национального проекта «Образование» в Дмитриевском районе  Курской области в 2024 году</a:t>
            </a:r>
            <a:endParaRPr lang="ru-RU" sz="24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8" y="1777034"/>
            <a:ext cx="4426228" cy="4578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083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00101" y="1898894"/>
            <a:ext cx="668711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A52A2A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проекта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образовательная среда»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национального проекта «Образование» в среднюю школу № 1 и № 2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Дмитриева,в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Крупецкую и Первоавгустовскую средние школы поставлены ноутбуки и принтеры, учебно-лабораторное оборудование. Скорость интернета доведена во всех сельских школах до 50 МГбит/с, в городских до 100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МГбит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На реализацию данного проекта из федерального, регионального и муниципального бюджетов было выделено и израсходовано 8 534 392 рубля.</a:t>
            </a:r>
          </a:p>
          <a:p>
            <a:endParaRPr lang="ru-RU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5" y="92765"/>
            <a:ext cx="10170630" cy="180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11B966-727C-4EDE-9F02-91A164A5F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369" y="2136618"/>
            <a:ext cx="4412056" cy="33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20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70" y="145774"/>
            <a:ext cx="1789457" cy="1579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35073" y="404813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национального проекта «Образование» в Дмитриевском районе  Курской области в 2024 году</a:t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9512" y="1550505"/>
            <a:ext cx="7281218" cy="4490858"/>
          </a:xfrm>
        </p:spPr>
        <p:txBody>
          <a:bodyPr>
            <a:noAutofit/>
          </a:bodyPr>
          <a:lstStyle/>
          <a:p>
            <a:pPr marL="457200" lvl="1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рамках реализации  проекта </a:t>
            </a:r>
            <a:r>
              <a:rPr lang="ru-RU" sz="2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«Успех каждого ребёнка»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Центре детского творчества и в школах района реализуются дополнительные общеобразовательные общеразвивающие программы: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технической и естественнонаучной направленностей («Робототехника», «Юный исследователь»);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художественной направленности («Художественная роспись» и «Я - дизайнер»);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социально-гуманитарной направленности  («Школа безопасности»).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 обновление материально-технической базы было выделено и израсходовано 1 480 291 рубль.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5FF20F-D7D1-4A06-8CA9-F9138D2D2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105" y="1550505"/>
            <a:ext cx="3535982" cy="24696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70CD16-6C34-4BEC-9528-C06D0B0455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417" y="4020167"/>
            <a:ext cx="3496669" cy="228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2840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35073" y="404813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Реализация национального проекта «Культура» в Дмитриевском районе  Курской области в 2024 году</a:t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9511" y="1550505"/>
            <a:ext cx="7493253" cy="428045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В 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амках проекта «Творческие люди» на государственную поддержку лучших сельских учреждений культуры  Первоавгустовской модельной библиотеке семейного чтения выделены денежные средства в сумме 103 072 рубля.   Для развития цифровой культуры и доступа к культурным ресурсам в онлайн формате приобретены телевизор и ноутбук.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pic>
        <p:nvPicPr>
          <p:cNvPr id="1026" name="Picture 2" descr="https://sun9-16.userapi.com/s/v1/ig2/tXsKrnTnULtMK4cZWZBQmEs4saAlMgeny70rtTKG3OsfS-_TYv5JFd7nO4RjK2wal3OFQUYf4U_UdYb06bRlvAKg.jpg?quality=95&amp;as=32x24,48x36,72x54,108x81,160x120,240x180,360x270,480x360,540x405,640x480,720x540,1080x810,1280x960&amp;from=bu&amp;u=_UurP2xzmDQ3BO2X-qgszWKwIFGJ07Ot3AvKB0w-EuY&amp;cs=807x6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242835"/>
            <a:ext cx="4134678" cy="25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.userapi.com/impg/UJ7L1bO7Uw0sXUvQwvYl-Ulo0MJgLjYWiK4r_Q/ieq1nFf8gSI.jpg?size=1600x1200&amp;quality=95&amp;sign=19e0d1bc95e9bee063e067eca9b7a23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124" y="4055166"/>
            <a:ext cx="4208354" cy="25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2287473" y="557213"/>
            <a:ext cx="8596668" cy="6856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ru-RU" sz="2400" b="1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F8D847-8CD4-41F7-9471-ED18F35EAD2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21468" t="60674" r="65127" b="19938"/>
          <a:stretch>
            <a:fillRect/>
          </a:stretch>
        </p:blipFill>
        <p:spPr bwMode="auto">
          <a:xfrm>
            <a:off x="335871" y="391441"/>
            <a:ext cx="1574410" cy="101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38473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8330" y="477078"/>
            <a:ext cx="7818780" cy="953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«Народный бюджет»  в Дмитриевском районе Курской области</a:t>
            </a:r>
            <a:b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6104" y="1430406"/>
            <a:ext cx="10164680" cy="46109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2024 году в Дмитриевском районе в рамках реализации проекта инициативного бюджетирования «Народный бюджет» осуществлена инициатива граждан 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территории МКДОУ «Детский сад № 2 г. Дмитриева  Дмитриевского района Курской области».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 современное ограждение по периметру территории и на прогулочных площадках, частично заменены покрытия прогулочных площадок, проведено уличное освещение территории.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Общая стоимость работ составила 3 156,1 тыс. рублей, из них: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-средства из областного бюджета- 1 893,7 тыс. рублей (60%)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-средства местного бюджета- 1 182,4 тыс. рублей (38%)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-средства населения-80,0 тыс. рублей (2%).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578"/>
            <a:ext cx="2697933" cy="13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190F16-1843-4597-B01B-326FAF50F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23" y="3711922"/>
            <a:ext cx="10164680" cy="298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729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ест\Desktop\ОК\дол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3738"/>
            <a:ext cx="3253121" cy="427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19461" y="57682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latin typeface="YS Text"/>
              </a:rPr>
              <a:t>Муниципальный</a:t>
            </a:r>
            <a:r>
              <a:rPr lang="ru-RU" sz="1400" dirty="0">
                <a:latin typeface="YS Text"/>
              </a:rPr>
              <a:t> </a:t>
            </a:r>
            <a:r>
              <a:rPr lang="ru-RU" sz="1400" b="1" dirty="0">
                <a:latin typeface="YS Text"/>
              </a:rPr>
              <a:t>долг</a:t>
            </a:r>
            <a:r>
              <a:rPr lang="ru-RU" sz="1400" dirty="0">
                <a:latin typeface="YS Text"/>
              </a:rPr>
              <a:t>- </a:t>
            </a:r>
            <a:r>
              <a:rPr lang="ru-RU" sz="1400" dirty="0"/>
              <a:t> обязательства, возникающие из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РФ, принятые на себя муниципальным образованием</a:t>
            </a:r>
            <a:r>
              <a:rPr lang="ru-RU" altLang="ru-RU" sz="1400" i="1" dirty="0">
                <a:latin typeface="Times New Roman" panose="02020603050405020304" pitchFamily="18" charset="0"/>
              </a:rPr>
              <a:t>.</a:t>
            </a:r>
          </a:p>
          <a:p>
            <a:r>
              <a:rPr lang="ru-RU" sz="1400" b="1" dirty="0"/>
              <a:t>Муниципальная гарантия</a:t>
            </a:r>
            <a:r>
              <a:rPr lang="ru-RU" sz="1400" dirty="0"/>
              <a:t> - это способ обеспечения гражданско-правовых обязательств, в силу которого муниципальное образование - гарант дает письменное обязательство отвечать за исполнение лицом, которому дается государственная или муниципальная гарантия, обязательства перед третьими лицами полностью или частично.</a:t>
            </a:r>
            <a:endParaRPr lang="ru-RU" altLang="ru-RU" sz="1400" i="1" dirty="0">
              <a:latin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47974" y="3048000"/>
            <a:ext cx="70389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В 2024 году муниципальные гарантии муниципальным образованиям и юридическим лицам Дмитриевского района Курской области не предоставлялись.</a:t>
            </a:r>
          </a:p>
          <a:p>
            <a:pPr algn="ctr"/>
            <a:r>
              <a:rPr lang="ru-RU" sz="2400" dirty="0">
                <a:ln>
                  <a:solidFill>
                    <a:srgbClr val="0F511F"/>
                  </a:solidFill>
                </a:ln>
                <a:latin typeface="Times New Roman" pitchFamily="18" charset="0"/>
                <a:cs typeface="Times New Roman" pitchFamily="18" charset="0"/>
              </a:rPr>
              <a:t>Муниципальный долг по состоянию на 01.01.2025 года отсутствует. </a:t>
            </a:r>
          </a:p>
        </p:txBody>
      </p:sp>
    </p:spTree>
    <p:extLst>
      <p:ext uri="{BB962C8B-B14F-4D97-AF65-F5344CB8AC3E}">
        <p14:creationId xmlns:p14="http://schemas.microsoft.com/office/powerpoint/2010/main" val="18370286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343" y="1"/>
            <a:ext cx="10732788" cy="78187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для повышения финансовой грамотности населения Дмитриевского района Курской области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55374"/>
            <a:ext cx="11368892" cy="589721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	Налоговый вычет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это уменьшение налогооблагаемого дохода при исчислении НДФЛ, либо возврат части ранее уплаченного НДФЛ в установленных законодательством РФ о налогах и сборах случаях.  На налоговые вычеты могут претендовать граждане, являющиеся налоговыми резидентами Российской Федерации.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18217322"/>
              </p:ext>
            </p:extLst>
          </p:nvPr>
        </p:nvGraphicFramePr>
        <p:xfrm>
          <a:off x="503584" y="1868558"/>
          <a:ext cx="11595652" cy="4989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564262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3594" y="0"/>
            <a:ext cx="10905066" cy="8083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для повышения финансовой грамотности населения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Дмитриевского района Курской области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9996597"/>
              </p:ext>
            </p:extLst>
          </p:nvPr>
        </p:nvGraphicFramePr>
        <p:xfrm>
          <a:off x="2186610" y="1285461"/>
          <a:ext cx="9912626" cy="54466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1826"/>
            <a:ext cx="2173357" cy="282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518381"/>
            <a:ext cx="192156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Способы получения налоговых вычетов</a:t>
            </a:r>
          </a:p>
        </p:txBody>
      </p:sp>
    </p:spTree>
    <p:extLst>
      <p:ext uri="{BB962C8B-B14F-4D97-AF65-F5344CB8AC3E}">
        <p14:creationId xmlns:p14="http://schemas.microsoft.com/office/powerpoint/2010/main" val="9380261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635" y="2691829"/>
            <a:ext cx="7343365" cy="401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35754" y="1117101"/>
            <a:ext cx="900829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Разработчиком презентации «Бюджет для граждан» является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управления Администрации Дмитриевского района Курской области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финансового управления - Бушина И.А.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307500, Курская область,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Дмитриев, ул. Ленина, 44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Тел.471-50-22753, 22493, 21065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Dmitrievfin@mail.ru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работы: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понедельник-пятница с 8:00 до 17:00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перерыв с 12:00 до 13:00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выходные: суббота, воскресенье</a:t>
            </a:r>
          </a:p>
        </p:txBody>
      </p:sp>
      <p:sp>
        <p:nvSpPr>
          <p:cNvPr id="4" name="Заголовок 1"/>
          <p:cNvSpPr>
            <a:spLocks noGrp="1"/>
          </p:cNvSpPr>
          <p:nvPr/>
        </p:nvSpPr>
        <p:spPr bwMode="auto">
          <a:xfrm>
            <a:off x="0" y="234242"/>
            <a:ext cx="12192000" cy="686761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dirty="0">
                <a:latin typeface="a_Albionic" panose="020B0903060703020204" pitchFamily="34" charset="-52"/>
              </a:rPr>
              <a:t>Контактная информация </a:t>
            </a:r>
          </a:p>
        </p:txBody>
      </p:sp>
    </p:spTree>
    <p:extLst>
      <p:ext uri="{BB962C8B-B14F-4D97-AF65-F5344CB8AC3E}">
        <p14:creationId xmlns:p14="http://schemas.microsoft.com/office/powerpoint/2010/main" val="3114837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ажданин и его участие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42" y="182882"/>
            <a:ext cx="11239429" cy="6477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920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1402" y="1148519"/>
            <a:ext cx="86819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БЮДЖЕТ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(от старонормандского bougette–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i="1" dirty="0">
              <a:solidFill>
                <a:srgbClr val="8064A2">
                  <a:lumMod val="50000"/>
                </a:srgbClr>
              </a:solidFill>
              <a:latin typeface="Arial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ДОХОДЫ БЮДЖЕТА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-  поступающие в бюджет денежные средства (налоги юридических и физических лиц, административные платежи и сборы, безвозмездные поступления) 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РАСХОДЫ БЮДЖЕТА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- выплачиваемые из бюджета денежные средства (социальные выплаты населению, содержание государственных (муниципальных) учреждений (образование, ЖКХ, культура и другие) капитальное строительство и другие).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ПРОФИЦИТ</a:t>
            </a:r>
            <a:r>
              <a:rPr lang="ru-RU" sz="1600" b="1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-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превышение доходов бюджета над его расходами.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ДЕФИЦИТ</a:t>
            </a:r>
            <a:r>
              <a:rPr lang="ru-RU" sz="1600" b="1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–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превышение расходов бюджета над его доходами.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>
                <a:solidFill>
                  <a:srgbClr val="FF0000"/>
                </a:solidFill>
                <a:latin typeface="Arial" charset="0"/>
                <a:cs typeface="Arial" charset="0"/>
              </a:rPr>
              <a:t>БЮДЖЕТНЫЙ ПРОЦЕСС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–</a:t>
            </a:r>
            <a:r>
              <a:rPr lang="ru-RU" sz="1600" b="1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 </a:t>
            </a:r>
            <a:r>
              <a:rPr lang="ru-RU" sz="1600" i="1" dirty="0">
                <a:solidFill>
                  <a:srgbClr val="8064A2">
                    <a:lumMod val="50000"/>
                  </a:srgbClr>
                </a:solidFill>
                <a:latin typeface="Arial" charset="0"/>
                <a:cs typeface="Arial" charset="0"/>
              </a:rPr>
              <a:t>регламентируемая законодательством РФ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</p:txBody>
      </p:sp>
      <p:sp>
        <p:nvSpPr>
          <p:cNvPr id="3" name="Заголовок 1"/>
          <p:cNvSpPr>
            <a:spLocks noGrp="1"/>
          </p:cNvSpPr>
          <p:nvPr/>
        </p:nvSpPr>
        <p:spPr bwMode="auto">
          <a:xfrm>
            <a:off x="1076425" y="291757"/>
            <a:ext cx="8229600" cy="634082"/>
          </a:xfrm>
          <a:prstGeom prst="rect">
            <a:avLst/>
          </a:prstGeom>
          <a:gradFill flip="none" rotWithShape="1">
            <a:gsLst>
              <a:gs pos="69400">
                <a:schemeClr val="accent2">
                  <a:lumMod val="60000"/>
                  <a:lumOff val="40000"/>
                </a:schemeClr>
              </a:gs>
              <a:gs pos="0">
                <a:schemeClr val="accent3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Основные термины</a:t>
            </a:r>
          </a:p>
        </p:txBody>
      </p:sp>
    </p:spTree>
    <p:extLst>
      <p:ext uri="{BB962C8B-B14F-4D97-AF65-F5344CB8AC3E}">
        <p14:creationId xmlns:p14="http://schemas.microsoft.com/office/powerpoint/2010/main" val="2742807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64" y="4175977"/>
            <a:ext cx="2631510" cy="17543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виды доходов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4" y="1865013"/>
            <a:ext cx="2792130" cy="17574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5809" y="561315"/>
            <a:ext cx="8702056" cy="7423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_Albionic" panose="020B0903060703020204" pitchFamily="34" charset="-52"/>
              </a:rPr>
              <a:t>Дмитриевский муниципальный район</a:t>
            </a:r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65988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3049214" y="1768760"/>
            <a:ext cx="5922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solidFill>
                  <a:srgbClr val="0033CC"/>
                </a:solidFill>
                <a:latin typeface="a_Albionic" panose="020B0903060703020204" pitchFamily="34" charset="-52"/>
              </a:rPr>
              <a:t>Доходы и расходы бюджета</a:t>
            </a:r>
            <a:endParaRPr lang="ru-RU" sz="3600" dirty="0">
              <a:solidFill>
                <a:srgbClr val="0033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6686" y="2820821"/>
            <a:ext cx="10053137" cy="4585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              Доходы БЮДЖЕТА составляют собственные доходы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    (НАЛОГОВЫЕ и НЕНАЛОГОВЫЕ ДОХОДЫ) и  БЕЗВОЗДМЕЗДНЫЕ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ПОСТУПЛЕНИЯ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    от других бюджетов в виде ДОТАЦИИ, СУБСИДИЙ, СУБВЕНЦИЙ и ИНЫХ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    МЕЖБЮДЖЕТНЫХ ТРАНСФЕРТОВ.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a_Albionic" panose="020B0903060703020204" pitchFamily="34" charset="-52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             Расходы БЮДЖЕТА включают расходы на оказание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муниципальных услуг, социальное обеспечение населения,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бюджетные инвестиции,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предоставление межбюджетных трансфертов,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_Albionic" panose="020B0903060703020204" pitchFamily="34" charset="-52"/>
              </a:rPr>
              <a:t>обслуживание муниципального долга.</a:t>
            </a:r>
          </a:p>
          <a:p>
            <a:endParaRPr lang="ru-RU" dirty="0">
              <a:solidFill>
                <a:srgbClr val="002060"/>
              </a:solidFill>
              <a:latin typeface="a_Alterna" panose="020B0606020207050204" pitchFamily="34" charset="-52"/>
            </a:endParaRPr>
          </a:p>
          <a:p>
            <a:endParaRPr lang="ru-RU" dirty="0">
              <a:solidFill>
                <a:srgbClr val="002060"/>
              </a:solidFill>
              <a:latin typeface="a_Alterna" panose="020B0606020207050204" pitchFamily="34" charset="-52"/>
            </a:endParaRPr>
          </a:p>
          <a:p>
            <a:endParaRPr lang="ru-RU" dirty="0">
              <a:solidFill>
                <a:srgbClr val="002060"/>
              </a:solidFill>
              <a:latin typeface="a_Alterna" panose="020B0606020207050204" pitchFamily="34" charset="-52"/>
            </a:endParaRPr>
          </a:p>
          <a:p>
            <a:endParaRPr lang="ru-RU" dirty="0">
              <a:solidFill>
                <a:srgbClr val="002060"/>
              </a:solidFill>
              <a:latin typeface="a_Alterna" panose="020B060602020705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28689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жб. трансф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97697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Выгнутая вниз стрелка 21"/>
          <p:cNvSpPr/>
          <p:nvPr/>
        </p:nvSpPr>
        <p:spPr>
          <a:xfrm>
            <a:off x="8003616" y="6501264"/>
            <a:ext cx="1728788" cy="360363"/>
          </a:xfrm>
          <a:prstGeom prst="curvedUpArrow">
            <a:avLst>
              <a:gd name="adj1" fmla="val 25000"/>
              <a:gd name="adj2" fmla="val 7262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Двойная волна 1"/>
          <p:cNvSpPr/>
          <p:nvPr/>
        </p:nvSpPr>
        <p:spPr>
          <a:xfrm>
            <a:off x="702644" y="178143"/>
            <a:ext cx="9346131" cy="1963103"/>
          </a:xfrm>
          <a:prstGeom prst="doubleWav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cap="all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Исполнение бюджета</a:t>
            </a:r>
          </a:p>
          <a:p>
            <a:pPr algn="ctr">
              <a:defRPr/>
            </a:pPr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– это этап бюджетного процесса, который начинается с момента утверждения решения о бюджете Представительным Собранием  Дмитриевского района Курской области и продолжается в течение финансового года</a:t>
            </a:r>
          </a:p>
          <a:p>
            <a:pPr algn="ctr">
              <a:defRPr/>
            </a:pPr>
            <a:endParaRPr lang="ru-RU" b="1" i="1" dirty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99357" y="1762410"/>
            <a:ext cx="2135110" cy="1298377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</a:rPr>
              <a:t>Этапы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</a:rPr>
              <a:t>исполнения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</a:rPr>
              <a:t>бюджета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2189019" y="2391137"/>
            <a:ext cx="7668513" cy="7386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Исполнение бюджета по расходам </a:t>
            </a:r>
            <a:r>
              <a:rPr lang="ru-RU" sz="1400" dirty="0">
                <a:latin typeface="+mn-lt"/>
                <a:cs typeface="+mn-cs"/>
              </a:rPr>
              <a:t>– последовательное финансирование мероприятий, предусмотренных решением о бюджете, в пределах утвержденных сумм с целью исполнения принятых муниципальным образованием расходных обязательств.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2189019" y="1672935"/>
            <a:ext cx="7543386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Исполнение бюджета по доходам </a:t>
            </a:r>
            <a:r>
              <a:rPr lang="ru-RU" sz="1400" dirty="0">
                <a:latin typeface="+mn-lt"/>
                <a:cs typeface="+mn-cs"/>
              </a:rPr>
              <a:t>– обеспечение полного и своевременного поступления в бюджет налогов, сборов, доходов от использования имущества и других обязательных платежей, в соответствии с утвержденным планом.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2644" y="3184163"/>
            <a:ext cx="11461647" cy="815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Составление и утверждение отчета об исполнении бюджета является важной формой контроля за исполнением бюджета.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75000"/>
                  </a:schemeClr>
                </a:solidFill>
              </a:rPr>
              <a:t>Этапы составления и утверждения отчета об исполнении бюджета Дмитриевского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Выгнутая вниз стрелка 11"/>
          <p:cNvSpPr/>
          <p:nvPr/>
        </p:nvSpPr>
        <p:spPr>
          <a:xfrm rot="205128">
            <a:off x="1854221" y="6376033"/>
            <a:ext cx="2048660" cy="356279"/>
          </a:xfrm>
          <a:prstGeom prst="curvedUpArrow">
            <a:avLst>
              <a:gd name="adj1" fmla="val 25000"/>
              <a:gd name="adj2" fmla="val 65515"/>
              <a:gd name="adj3" fmla="val 123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266" y="3813446"/>
            <a:ext cx="2646949" cy="1395888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Отчет об исполнении бюджета  муниципального района составляется в установленном порядке на основании сводной бюджетной отчетности главных администраторов  бюджетных средств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68883" y="5237973"/>
            <a:ext cx="2275185" cy="12341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Составление отчета об исполнении бюджета за прошедший финансовый год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715351" y="4178855"/>
            <a:ext cx="2087287" cy="1167685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Предоставление отчета об исполнении бюджета в Ревизионную комиссию Дмитриевского района Курской области для внешней проверки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97183" y="5414378"/>
            <a:ext cx="1809548" cy="1059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До 1 апреля текущего финансового года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44314" y="4070681"/>
            <a:ext cx="1886551" cy="1164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До 1 мая текущего финансового года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49478" y="5302204"/>
            <a:ext cx="2127156" cy="1465438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Представление отчета об исполнении бюджета с сопроводительными документами и материалами в Представительное собрание Дмитриевского района Курской области</a:t>
            </a:r>
          </a:p>
        </p:txBody>
      </p:sp>
      <p:sp>
        <p:nvSpPr>
          <p:cNvPr id="19" name="Выгнутая вверх стрелка 18"/>
          <p:cNvSpPr/>
          <p:nvPr/>
        </p:nvSpPr>
        <p:spPr>
          <a:xfrm>
            <a:off x="4827214" y="3724513"/>
            <a:ext cx="2089150" cy="386504"/>
          </a:xfrm>
          <a:prstGeom prst="curvedDownArrow">
            <a:avLst>
              <a:gd name="adj1" fmla="val 25000"/>
              <a:gd name="adj2" fmla="val 50000"/>
              <a:gd name="adj3" fmla="val 346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372541" y="3940510"/>
            <a:ext cx="2156059" cy="1141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Рассмотрение и утверждение отчета об исполнении бюджета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372541" y="5195675"/>
            <a:ext cx="2273000" cy="1296890"/>
          </a:xfrm>
          <a:prstGeom prst="roundRect">
            <a:avLst/>
          </a:prstGeom>
          <a:solidFill>
            <a:srgbClr val="61D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Calibri"/>
              </a:rPr>
              <a:t>Отчет об исполнении бюджета Дмитриевского района утверждается решением Представительного собрания Дмитриевского района Курской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847235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103849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ИСПОЛНЕНИЯ БЮДЖЕТА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«ДМИТРИЕВСКИЙ  МУНИЦИПАЛЬНЫЙ РАЙОН» КУРСКОЙ ОБЛАСТИ ЗА 2024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1445009"/>
              </p:ext>
            </p:extLst>
          </p:nvPr>
        </p:nvGraphicFramePr>
        <p:xfrm>
          <a:off x="1325563" y="1930400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282976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Грань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  <a:fontScheme name="Грань">
    <a:majorFont>
      <a:latin typeface="Trebuchet MS"/>
      <a:ea typeface=""/>
      <a:cs typeface=""/>
      <a:font script="Jpan" typeface="メイリオ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メイリオ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Грань">
    <a:fillStyleLst>
      <a:solidFill>
        <a:schemeClr val="phClr"/>
      </a:solidFill>
      <a:gradFill rotWithShape="1">
        <a:gsLst>
          <a:gs pos="0">
            <a:schemeClr val="phClr">
              <a:tint val="65000"/>
              <a:lumMod val="110000"/>
            </a:schemeClr>
          </a:gs>
          <a:gs pos="88000">
            <a:schemeClr val="phClr">
              <a:tint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0000"/>
            </a:schemeClr>
          </a:gs>
          <a:gs pos="78000">
            <a:schemeClr val="phClr">
              <a:shade val="94000"/>
              <a:lumMod val="94000"/>
            </a:schemeClr>
          </a:gs>
        </a:gsLst>
        <a:lin ang="5400000" scaled="0"/>
      </a:gradFill>
    </a:fillStyleLst>
    <a:lnStyleLst>
      <a:ln w="12700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5400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04000"/>
            </a:schemeClr>
          </a:gs>
          <a:gs pos="94000">
            <a:schemeClr val="phClr">
              <a:shade val="96000"/>
              <a:lumMod val="82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94000"/>
              <a:lumMod val="96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9525</TotalTime>
  <Words>2434</Words>
  <Application>Microsoft Office PowerPoint</Application>
  <PresentationFormat>Широкоэкранный</PresentationFormat>
  <Paragraphs>525</Paragraphs>
  <Slides>39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8" baseType="lpstr">
      <vt:lpstr>a_Albionic</vt:lpstr>
      <vt:lpstr>a_Alterna</vt:lpstr>
      <vt:lpstr>Arial</vt:lpstr>
      <vt:lpstr>Calibri</vt:lpstr>
      <vt:lpstr>Times New Roman</vt:lpstr>
      <vt:lpstr>Trebuchet MS</vt:lpstr>
      <vt:lpstr>Wingdings 3</vt:lpstr>
      <vt:lpstr>YS Text</vt:lpstr>
      <vt:lpstr>Грань</vt:lpstr>
      <vt:lpstr>БЮДЖЕТ ДЛЯ ГРАЖДАН</vt:lpstr>
      <vt:lpstr>Уважаемые жители Дмитриевского района Курской области! </vt:lpstr>
      <vt:lpstr>Презентация PowerPoint</vt:lpstr>
      <vt:lpstr>Презентация PowerPoint</vt:lpstr>
      <vt:lpstr>Презентация PowerPoint</vt:lpstr>
      <vt:lpstr>Дмитриевский муниципальный район  </vt:lpstr>
      <vt:lpstr>Презентация PowerPoint</vt:lpstr>
      <vt:lpstr>Презентация PowerPoint</vt:lpstr>
      <vt:lpstr>ОСНОВНЫЕ ПОКАЗАТЕЛИ ИСПОЛНЕНИЯ БЮДЖЕТА  МУНИЦИПАЛЬНОГО ОБРАЗОВАНИЯ «ДМИТРИЕВСКИЙ  МУНИЦИПАЛЬНЫЙ РАЙОН» КУРСКОЙ ОБЛАСТИ ЗА 2024 ГОД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НАЛОГОВЫХ ДОХОДОВ БЮДЖЕТА МУНИЦИПАЛЬНОГО РАЙОНА « ДМИТРИЕВСКИЙ РАЙОН» КУРСКОЙ ОБЛАСТИ ЗА 2024 ГОД</vt:lpstr>
      <vt:lpstr>ИСПОЛНЕНИЕ  ДОХОДОВ  БЮДЖЕТА МУНИЦИПАЛЬНОГО РАЙОНА «ДМИТРИЕВСКИЙ РАЙОН» КУРСКОЙ ОБЛАСТИ ЗА 2024 ГОД</vt:lpstr>
      <vt:lpstr>Презентация PowerPoint</vt:lpstr>
      <vt:lpstr>СТРУКТУРА РАСХОДОВ  БЮДЖЕТА МУНИЦИПАЛЬНОГО ОБРАЗОВАНИЯ  «ДМИТРИЕВСКИЙ МУНИЦИПАЛЬНЫ РАЙОН» ЗА 2024 ГОД В СРАВНЕНИИ С 2023 ГОДОМ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поддержка национальной экономики в 2024 году – 14 415,5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национального проекта «Образование» в Дмитриевском районе  Курской области в 2024 году </vt:lpstr>
      <vt:lpstr>Реализация национального проекта «Культура» в Дмитриевском районе  Курской области в 2024 году </vt:lpstr>
      <vt:lpstr>Реализация проекта «Народный бюджет»  в Дмитриевском районе Курской области .</vt:lpstr>
      <vt:lpstr>Презентация PowerPoint</vt:lpstr>
      <vt:lpstr>Информация для повышения финансовой грамотности населения Дмитриевского района Курской области </vt:lpstr>
      <vt:lpstr>Информация для повышения финансовой грамотности населения  Дмитриевского района Курской области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Майорова Маша</dc:creator>
  <cp:lastModifiedBy>Inna</cp:lastModifiedBy>
  <cp:revision>695</cp:revision>
  <cp:lastPrinted>2025-03-19T07:06:23Z</cp:lastPrinted>
  <dcterms:created xsi:type="dcterms:W3CDTF">2017-05-15T04:15:41Z</dcterms:created>
  <dcterms:modified xsi:type="dcterms:W3CDTF">2025-05-30T16:14:55Z</dcterms:modified>
</cp:coreProperties>
</file>