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0"/>
  </p:notesMasterIdLst>
  <p:sldIdLst>
    <p:sldId id="416" r:id="rId2"/>
    <p:sldId id="268" r:id="rId3"/>
    <p:sldId id="269" r:id="rId4"/>
    <p:sldId id="371" r:id="rId5"/>
    <p:sldId id="375" r:id="rId6"/>
    <p:sldId id="383" r:id="rId7"/>
    <p:sldId id="384" r:id="rId8"/>
    <p:sldId id="385" r:id="rId9"/>
    <p:sldId id="392" r:id="rId10"/>
    <p:sldId id="373" r:id="rId11"/>
    <p:sldId id="402" r:id="rId12"/>
    <p:sldId id="403" r:id="rId13"/>
    <p:sldId id="405" r:id="rId14"/>
    <p:sldId id="374" r:id="rId15"/>
    <p:sldId id="390" r:id="rId16"/>
    <p:sldId id="334" r:id="rId17"/>
    <p:sldId id="381" r:id="rId18"/>
    <p:sldId id="327" r:id="rId1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69D813F9-F28E-0C44-A346-DEC14CF922E5}">
          <p14:sldIdLst>
            <p14:sldId id="416"/>
            <p14:sldId id="268"/>
            <p14:sldId id="269"/>
            <p14:sldId id="371"/>
            <p14:sldId id="375"/>
            <p14:sldId id="383"/>
            <p14:sldId id="384"/>
            <p14:sldId id="385"/>
            <p14:sldId id="392"/>
            <p14:sldId id="373"/>
            <p14:sldId id="402"/>
            <p14:sldId id="403"/>
            <p14:sldId id="405"/>
            <p14:sldId id="374"/>
            <p14:sldId id="390"/>
            <p14:sldId id="334"/>
            <p14:sldId id="381"/>
            <p14:sldId id="327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756A0"/>
    <a:srgbClr val="FEFEFE"/>
    <a:srgbClr val="B1C1E4"/>
    <a:srgbClr val="D1D1D1"/>
    <a:srgbClr val="B9B9B9"/>
    <a:srgbClr val="F1F1F1"/>
    <a:srgbClr val="A6A6A6"/>
    <a:srgbClr val="595959"/>
    <a:srgbClr val="FBFBFB"/>
    <a:srgbClr val="FCFCF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54"/>
    <p:restoredTop sz="98153" autoAdjust="0"/>
  </p:normalViewPr>
  <p:slideViewPr>
    <p:cSldViewPr snapToGrid="0">
      <p:cViewPr varScale="1">
        <p:scale>
          <a:sx n="116" d="100"/>
          <a:sy n="116" d="100"/>
        </p:scale>
        <p:origin x="-1176" y="-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56850039391194462"/>
          <c:y val="9.0156754660335847E-2"/>
          <c:w val="0.26130368841143753"/>
          <c:h val="0.82922794890491158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B1C1E4"/>
            </a:solidFill>
            <a:ln>
              <a:noFill/>
            </a:ln>
            <a:effectLst/>
          </c:spPr>
          <c:dPt>
            <c:idx val="3"/>
            <c:spPr>
              <a:solidFill>
                <a:srgbClr val="4756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536-F044-9683-AF306EA15244}"/>
              </c:ext>
            </c:extLst>
          </c:dPt>
          <c:dLbls>
            <c:dLbl>
              <c:idx val="3"/>
              <c:layout>
                <c:manualLayout>
                  <c:x val="0"/>
                  <c:y val="0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536-F044-9683-AF306EA152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 Black" panose="020B0604020202020204" pitchFamily="34" charset="0"/>
                    <a:ea typeface="+mn-ea"/>
                    <a:cs typeface="Arial Black" panose="020B0604020202020204" pitchFamily="34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прочие</c:v>
                </c:pt>
                <c:pt idx="1">
                  <c:v>здравохранение, соц. услуги</c:v>
                </c:pt>
                <c:pt idx="2">
                  <c:v>обеспечение электрической энергией, газом и паром; конденсирование воздуха</c:v>
                </c:pt>
                <c:pt idx="3">
                  <c:v>обрабатывающее производство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2.0000000000000007E-2</c:v>
                </c:pt>
                <c:pt idx="1">
                  <c:v>2.8000000000000008E-2</c:v>
                </c:pt>
                <c:pt idx="2">
                  <c:v>0.48500000000000015</c:v>
                </c:pt>
                <c:pt idx="3">
                  <c:v>0.46700000000000008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536-F044-9683-AF306EA15244}"/>
            </c:ext>
          </c:extLst>
        </c:ser>
        <c:dLbls>
          <c:showVal val="1"/>
        </c:dLbls>
        <c:gapWidth val="182"/>
        <c:axId val="133778048"/>
        <c:axId val="133788032"/>
      </c:barChart>
      <c:catAx>
        <c:axId val="13377804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7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33788032"/>
        <c:crosses val="autoZero"/>
        <c:auto val="1"/>
        <c:lblAlgn val="ctr"/>
        <c:lblOffset val="100"/>
      </c:catAx>
      <c:valAx>
        <c:axId val="133788032"/>
        <c:scaling>
          <c:orientation val="minMax"/>
        </c:scaling>
        <c:delete val="1"/>
        <c:axPos val="b"/>
        <c:numFmt formatCode="0.00%" sourceLinked="1"/>
        <c:majorTickMark val="none"/>
        <c:tickLblPos val="nextTo"/>
        <c:crossAx val="133778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43120621387412217"/>
          <c:y val="9.0156754660335847E-2"/>
          <c:w val="0.41854047734500294"/>
          <c:h val="0.82922794890491158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>
              <a:softEdge rad="0"/>
            </a:effectLst>
          </c:spPr>
          <c:dPt>
            <c:idx val="0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CC-7149-9EE5-F5E81176CC68}"/>
              </c:ext>
            </c:extLst>
          </c:dPt>
          <c:dPt>
            <c:idx val="1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4CC-7149-9EE5-F5E81176CC68}"/>
              </c:ext>
            </c:extLst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54104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74CC-7149-9EE5-F5E81176CC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 Black" panose="020B0604020202020204" pitchFamily="34" charset="0"/>
                    <a:ea typeface="+mn-ea"/>
                    <a:cs typeface="Arial Black" panose="020B0604020202020204" pitchFamily="34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1">
                  <c:v>средний бизнес</c:v>
                </c:pt>
                <c:pt idx="2">
                  <c:v>крупный бизнес</c:v>
                </c:pt>
              </c:strCache>
            </c:strRef>
          </c:cat>
          <c:val>
            <c:numRef>
              <c:f>Лист1!$B$2:$B$4</c:f>
              <c:numCache>
                <c:formatCode>#,##0\ [$₽-419]</c:formatCode>
                <c:ptCount val="3"/>
                <c:pt idx="1">
                  <c:v>61491</c:v>
                </c:pt>
                <c:pt idx="2">
                  <c:v>61491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4CC-7149-9EE5-F5E81176CC68}"/>
            </c:ext>
          </c:extLst>
        </c:ser>
        <c:dLbls>
          <c:showVal val="1"/>
        </c:dLbls>
        <c:gapWidth val="182"/>
        <c:axId val="147117952"/>
        <c:axId val="147119488"/>
      </c:barChart>
      <c:catAx>
        <c:axId val="14711795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lang="ru-RU" sz="7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47119488"/>
        <c:crosses val="autoZero"/>
        <c:auto val="1"/>
        <c:lblAlgn val="ctr"/>
        <c:lblOffset val="100"/>
      </c:catAx>
      <c:valAx>
        <c:axId val="147119488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47117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B37D7-8989-964D-A8C1-BF06A633812A}" type="datetimeFigureOut">
              <a:rPr lang="x-none" smtClean="0"/>
              <a:pPr/>
              <a:t>18.02.2025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20CD8-132A-1A42-9C3F-9E9662FD4B9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31069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6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118345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17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898463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7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253786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8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18284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10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496060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16BCC1B-C639-1BB8-956F-A6C62B6E8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="" xmlns:a16="http://schemas.microsoft.com/office/drawing/2014/main" id="{DF1485FD-BE14-D346-9FB3-2D5150BEA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="" xmlns:a16="http://schemas.microsoft.com/office/drawing/2014/main" id="{B5966B83-3494-8F01-AF2D-1BEBA2A72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CF3A82F7-7F86-790C-AC05-42214FC78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11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010114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71FBC2B-3D3B-A620-2B50-897CB7596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="" xmlns:a16="http://schemas.microsoft.com/office/drawing/2014/main" id="{BC66017F-911B-DACE-F3DA-90E1F118D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="" xmlns:a16="http://schemas.microsoft.com/office/drawing/2014/main" id="{5B64317A-118B-3084-C73D-A03300587C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0535602-0E5A-E078-5840-1ABA122566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12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856686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3B485B8-0E92-EBB9-348E-E68CF0C1D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="" xmlns:a16="http://schemas.microsoft.com/office/drawing/2014/main" id="{96203F88-88D0-2BA9-E215-4BF235CAE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="" xmlns:a16="http://schemas.microsoft.com/office/drawing/2014/main" id="{F6FAD497-1107-FDDA-23E3-90B21C0CE4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B7DD20-1D7E-CAA2-CD7E-B1FEAC66BB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13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4178933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15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616327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16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53593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8016-56EC-0A43-ADB2-8D6B320CC239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56264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C25D4-5D07-C84F-8F5B-C0FCE56BAA04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80939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FE6-9F58-E04A-AF5D-E0D3CED08D0B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45568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C6A-949B-8546-BF85-B80F61ADB7C8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099226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B1187-46BE-9D44-A2D2-7AB336D6874D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84368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ED714-477C-8E4F-80B2-8100E37C6C45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94144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CC66-20DE-6A40-94F2-95386CD16213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710799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C66C4-FF1D-DE42-949B-EFC34EECAF9A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82026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0058-7471-E142-87EA-3597FEA11B8A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4167107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D9B-40A4-764D-8305-4622582737AA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4107033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164F-07BA-6243-AF5E-D22E108E4987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33252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9ACFB-CE6A-F744-9AEA-E08B5B8BAE3D}" type="datetime1">
              <a:rPr lang="ru-RU" smtClean="0"/>
              <a:pPr/>
              <a:t>18.02.2025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49720-1430-DF46-8A1E-D768C54B98EF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299224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vk.com/dmitrrayon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t.me/s/dmitrievskij_rajon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52.jpeg"/><Relationship Id="rId3" Type="http://schemas.openxmlformats.org/officeDocument/2006/relationships/image" Target="../media/image46.jpeg"/><Relationship Id="rId7" Type="http://schemas.openxmlformats.org/officeDocument/2006/relationships/image" Target="../media/image87.svg"/><Relationship Id="rId12" Type="http://schemas.openxmlformats.org/officeDocument/2006/relationships/image" Target="../media/image5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0.jpeg"/><Relationship Id="rId5" Type="http://schemas.openxmlformats.org/officeDocument/2006/relationships/image" Target="../media/image85.svg"/><Relationship Id="rId10" Type="http://schemas.openxmlformats.org/officeDocument/2006/relationships/image" Target="../media/image49.jpeg"/><Relationship Id="rId4" Type="http://schemas.openxmlformats.org/officeDocument/2006/relationships/image" Target="../media/image47.png"/><Relationship Id="rId9" Type="http://schemas.openxmlformats.org/officeDocument/2006/relationships/image" Target="../media/image24.svg"/><Relationship Id="rId14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svg"/><Relationship Id="rId3" Type="http://schemas.openxmlformats.org/officeDocument/2006/relationships/image" Target="../media/image54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svg"/><Relationship Id="rId5" Type="http://schemas.openxmlformats.org/officeDocument/2006/relationships/image" Target="../media/image11.png"/><Relationship Id="rId4" Type="http://schemas.openxmlformats.org/officeDocument/2006/relationships/image" Target="../media/image94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113.svg"/><Relationship Id="rId18" Type="http://schemas.openxmlformats.org/officeDocument/2006/relationships/image" Target="../media/image21.png"/><Relationship Id="rId3" Type="http://schemas.openxmlformats.org/officeDocument/2006/relationships/hyperlink" Target="https://invest.gov.ru/" TargetMode="External"/><Relationship Id="rId7" Type="http://schemas.openxmlformats.org/officeDocument/2006/relationships/image" Target="../media/image107.svg"/><Relationship Id="rId12" Type="http://schemas.openxmlformats.org/officeDocument/2006/relationships/image" Target="../media/image61.png"/><Relationship Id="rId17" Type="http://schemas.openxmlformats.org/officeDocument/2006/relationships/image" Target="../media/image74.svg"/><Relationship Id="rId2" Type="http://schemas.openxmlformats.org/officeDocument/2006/relationships/image" Target="../media/image56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11" Type="http://schemas.openxmlformats.org/officeDocument/2006/relationships/image" Target="../media/image111.svg"/><Relationship Id="rId5" Type="http://schemas.openxmlformats.org/officeDocument/2006/relationships/image" Target="../media/image105.svg"/><Relationship Id="rId15" Type="http://schemas.openxmlformats.org/officeDocument/2006/relationships/image" Target="../media/image54.svg"/><Relationship Id="rId10" Type="http://schemas.openxmlformats.org/officeDocument/2006/relationships/image" Target="../media/image60.png"/><Relationship Id="rId19" Type="http://schemas.openxmlformats.org/officeDocument/2006/relationships/image" Target="../media/image34.svg"/><Relationship Id="rId4" Type="http://schemas.openxmlformats.org/officeDocument/2006/relationships/image" Target="../media/image57.png"/><Relationship Id="rId9" Type="http://schemas.openxmlformats.org/officeDocument/2006/relationships/image" Target="../media/image109.svg"/><Relationship Id="rId1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2.png"/><Relationship Id="rId3" Type="http://schemas.openxmlformats.org/officeDocument/2006/relationships/hyperlink" Target="https://&#1084;&#1073;46.&#1088;&#1092;/" TargetMode="External"/><Relationship Id="rId7" Type="http://schemas.openxmlformats.org/officeDocument/2006/relationships/hyperlink" Target="https://kursk.tpprf.ru/ru/news/531842/" TargetMode="External"/><Relationship Id="rId12" Type="http://schemas.openxmlformats.org/officeDocument/2006/relationships/image" Target="../media/image6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xport46.ru/" TargetMode="External"/><Relationship Id="rId11" Type="http://schemas.openxmlformats.org/officeDocument/2006/relationships/image" Target="../media/image65.png"/><Relationship Id="rId5" Type="http://schemas.openxmlformats.org/officeDocument/2006/relationships/hyperlink" Target="https://frp46.ru/" TargetMode="External"/><Relationship Id="rId10" Type="http://schemas.openxmlformats.org/officeDocument/2006/relationships/image" Target="../media/image64.png"/><Relationship Id="rId4" Type="http://schemas.openxmlformats.org/officeDocument/2006/relationships/hyperlink" Target="https://kursk.in/" TargetMode="External"/><Relationship Id="rId9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t.me/glavaigorkutsak" TargetMode="External"/><Relationship Id="rId13" Type="http://schemas.openxmlformats.org/officeDocument/2006/relationships/image" Target="../media/image5.png"/><Relationship Id="rId3" Type="http://schemas.openxmlformats.org/officeDocument/2006/relationships/image" Target="../media/image67.png"/><Relationship Id="rId7" Type="http://schemas.openxmlformats.org/officeDocument/2006/relationships/image" Target="../media/image123.svg"/><Relationship Id="rId12" Type="http://schemas.openxmlformats.org/officeDocument/2006/relationships/image" Target="../media/image7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11" Type="http://schemas.openxmlformats.org/officeDocument/2006/relationships/image" Target="../media/image4.png"/><Relationship Id="rId5" Type="http://schemas.openxmlformats.org/officeDocument/2006/relationships/image" Target="../media/image121.svg"/><Relationship Id="rId10" Type="http://schemas.openxmlformats.org/officeDocument/2006/relationships/hyperlink" Target="https://vk.com/igorkutsak" TargetMode="External"/><Relationship Id="rId4" Type="http://schemas.openxmlformats.org/officeDocument/2006/relationships/image" Target="../media/image68.png"/><Relationship Id="rId9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svg"/><Relationship Id="rId13" Type="http://schemas.openxmlformats.org/officeDocument/2006/relationships/image" Target="../media/image41.png"/><Relationship Id="rId3" Type="http://schemas.openxmlformats.org/officeDocument/2006/relationships/image" Target="../media/image21.png"/><Relationship Id="rId7" Type="http://schemas.openxmlformats.org/officeDocument/2006/relationships/image" Target="../media/image72.png"/><Relationship Id="rId12" Type="http://schemas.openxmlformats.org/officeDocument/2006/relationships/image" Target="../media/image130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7.svg"/><Relationship Id="rId11" Type="http://schemas.openxmlformats.org/officeDocument/2006/relationships/image" Target="../media/image69.png"/><Relationship Id="rId5" Type="http://schemas.openxmlformats.org/officeDocument/2006/relationships/image" Target="../media/image71.png"/><Relationship Id="rId10" Type="http://schemas.openxmlformats.org/officeDocument/2006/relationships/image" Target="../media/image121.svg"/><Relationship Id="rId4" Type="http://schemas.openxmlformats.org/officeDocument/2006/relationships/image" Target="../media/image125.svg"/><Relationship Id="rId9" Type="http://schemas.openxmlformats.org/officeDocument/2006/relationships/image" Target="../media/image68.png"/><Relationship Id="rId14" Type="http://schemas.openxmlformats.org/officeDocument/2006/relationships/image" Target="../media/image7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5.xml"/><Relationship Id="rId18" Type="http://schemas.openxmlformats.org/officeDocument/2006/relationships/image" Target="../media/image7.png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4.xml"/><Relationship Id="rId17" Type="http://schemas.openxmlformats.org/officeDocument/2006/relationships/image" Target="../media/image6.jpeg"/><Relationship Id="rId2" Type="http://schemas.openxmlformats.org/officeDocument/2006/relationships/slide" Target="slide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5" Type="http://schemas.openxmlformats.org/officeDocument/2006/relationships/slide" Target="slide12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9.sv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5" Type="http://schemas.openxmlformats.org/officeDocument/2006/relationships/image" Target="../media/image21.sv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15.sv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12" Type="http://schemas.openxmlformats.org/officeDocument/2006/relationships/image" Target="../media/image32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svg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0" Type="http://schemas.openxmlformats.org/officeDocument/2006/relationships/image" Target="../media/image30.svg"/><Relationship Id="rId4" Type="http://schemas.openxmlformats.org/officeDocument/2006/relationships/image" Target="../media/image24.svg"/><Relationship Id="rId9" Type="http://schemas.openxmlformats.org/officeDocument/2006/relationships/image" Target="../media/image19.png"/><Relationship Id="rId14" Type="http://schemas.openxmlformats.org/officeDocument/2006/relationships/image" Target="../media/image34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chart" Target="../charts/chart2.xml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36.svg"/><Relationship Id="rId4" Type="http://schemas.openxmlformats.org/officeDocument/2006/relationships/image" Target="../media/image22.png"/><Relationship Id="rId9" Type="http://schemas.openxmlformats.org/officeDocument/2006/relationships/image" Target="../media/image4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30.png"/><Relationship Id="rId18" Type="http://schemas.openxmlformats.org/officeDocument/2006/relationships/image" Target="../media/image56.svg"/><Relationship Id="rId3" Type="http://schemas.openxmlformats.org/officeDocument/2006/relationships/image" Target="../media/image25.png"/><Relationship Id="rId21" Type="http://schemas.openxmlformats.org/officeDocument/2006/relationships/image" Target="../media/image33.png"/><Relationship Id="rId7" Type="http://schemas.openxmlformats.org/officeDocument/2006/relationships/image" Target="../media/image27.png"/><Relationship Id="rId12" Type="http://schemas.openxmlformats.org/officeDocument/2006/relationships/image" Target="../media/image50.sv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4.svg"/><Relationship Id="rId20" Type="http://schemas.openxmlformats.org/officeDocument/2006/relationships/image" Target="../media/image5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svg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0" Type="http://schemas.openxmlformats.org/officeDocument/2006/relationships/image" Target="../media/image48.svg"/><Relationship Id="rId19" Type="http://schemas.openxmlformats.org/officeDocument/2006/relationships/image" Target="../media/image32.png"/><Relationship Id="rId4" Type="http://schemas.openxmlformats.org/officeDocument/2006/relationships/image" Target="../media/image42.svg"/><Relationship Id="rId9" Type="http://schemas.openxmlformats.org/officeDocument/2006/relationships/image" Target="../media/image28.png"/><Relationship Id="rId14" Type="http://schemas.openxmlformats.org/officeDocument/2006/relationships/image" Target="../media/image5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svg"/><Relationship Id="rId5" Type="http://schemas.openxmlformats.org/officeDocument/2006/relationships/image" Target="../media/image35.png"/><Relationship Id="rId10" Type="http://schemas.openxmlformats.org/officeDocument/2006/relationships/image" Target="../media/image66.svg"/><Relationship Id="rId4" Type="http://schemas.openxmlformats.org/officeDocument/2006/relationships/image" Target="../media/image60.sv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78.svg"/><Relationship Id="rId3" Type="http://schemas.openxmlformats.org/officeDocument/2006/relationships/image" Target="../media/image68.svg"/><Relationship Id="rId7" Type="http://schemas.openxmlformats.org/officeDocument/2006/relationships/image" Target="../media/image72.svg"/><Relationship Id="rId12" Type="http://schemas.openxmlformats.org/officeDocument/2006/relationships/image" Target="../media/image43.png"/><Relationship Id="rId17" Type="http://schemas.openxmlformats.org/officeDocument/2006/relationships/image" Target="../media/image82.svg"/><Relationship Id="rId2" Type="http://schemas.openxmlformats.org/officeDocument/2006/relationships/image" Target="../media/image38.png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76.svg"/><Relationship Id="rId5" Type="http://schemas.openxmlformats.org/officeDocument/2006/relationships/image" Target="../media/image70.svg"/><Relationship Id="rId15" Type="http://schemas.openxmlformats.org/officeDocument/2006/relationships/image" Target="../media/image80.svg"/><Relationship Id="rId10" Type="http://schemas.openxmlformats.org/officeDocument/2006/relationships/image" Target="../media/image42.png"/><Relationship Id="rId4" Type="http://schemas.openxmlformats.org/officeDocument/2006/relationships/image" Target="../media/image39.png"/><Relationship Id="rId9" Type="http://schemas.openxmlformats.org/officeDocument/2006/relationships/image" Target="../media/image74.svg"/><Relationship Id="rId1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26" r="3434"/>
          <a:stretch/>
        </p:blipFill>
        <p:spPr bwMode="auto">
          <a:xfrm>
            <a:off x="442458" y="1180622"/>
            <a:ext cx="6888718" cy="2896381"/>
          </a:xfrm>
          <a:prstGeom prst="round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F35A2E48-CBA7-81AD-1A95-7B102E7F945B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КУРСКАЯ ОБЛАСТЬ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="" xmlns:a16="http://schemas.microsoft.com/office/drawing/2014/main" id="{F5C67211-303C-B1E1-A395-221ED7DB4133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016963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>
                <a:latin typeface="Arial" panose="020B0604020202020204" pitchFamily="34" charset="0"/>
                <a:cs typeface="Arial" panose="020B0604020202020204" pitchFamily="34" charset="0"/>
              </a:rPr>
              <a:t>Дмитриевского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района Курской области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A48A14C-7E6E-E9C5-E8DE-FFE2EB5D9135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0E6E5C1B-F635-43E6-ACA3-EE72DD99B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  <p:pic>
        <p:nvPicPr>
          <p:cNvPr id="10" name="Рисунок 9">
            <a:hlinkClick r:id="rId4"/>
            <a:extLst>
              <a:ext uri="{FF2B5EF4-FFF2-40B4-BE49-F238E27FC236}">
                <a16:creationId xmlns="" xmlns:a16="http://schemas.microsoft.com/office/drawing/2014/main" id="{D0C50080-EF86-4E1E-8E77-F800082C59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7326" y="5951010"/>
            <a:ext cx="460867" cy="460867"/>
          </a:xfrm>
          <a:prstGeom prst="rect">
            <a:avLst/>
          </a:prstGeom>
        </p:spPr>
      </p:pic>
      <p:pic>
        <p:nvPicPr>
          <p:cNvPr id="11" name="Рисунок 10">
            <a:hlinkClick r:id="rId6"/>
            <a:extLst>
              <a:ext uri="{FF2B5EF4-FFF2-40B4-BE49-F238E27FC236}">
                <a16:creationId xmlns="" xmlns:a16="http://schemas.microsoft.com/office/drawing/2014/main" id="{EC166916-C7A7-44B4-961F-BEB381C13C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015" y="5951010"/>
            <a:ext cx="460867" cy="4608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351" y="1256554"/>
            <a:ext cx="2179629" cy="28963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88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Скругленный прямоугольник 131">
            <a:extLst>
              <a:ext uri="{FF2B5EF4-FFF2-40B4-BE49-F238E27FC236}">
                <a16:creationId xmlns="" xmlns:a16="http://schemas.microsoft.com/office/drawing/2014/main" id="{965B5596-9886-1EDD-8689-79E3A0147044}"/>
              </a:ext>
            </a:extLst>
          </p:cNvPr>
          <p:cNvSpPr/>
          <p:nvPr/>
        </p:nvSpPr>
        <p:spPr>
          <a:xfrm>
            <a:off x="627016" y="1401546"/>
            <a:ext cx="6056289" cy="4906277"/>
          </a:xfrm>
          <a:prstGeom prst="roundRect">
            <a:avLst>
              <a:gd name="adj" fmla="val 502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8" name="Скругленный прямоугольник 167">
            <a:extLst>
              <a:ext uri="{FF2B5EF4-FFF2-40B4-BE49-F238E27FC236}">
                <a16:creationId xmlns="" xmlns:a16="http://schemas.microsoft.com/office/drawing/2014/main" id="{406DE531-59AB-987E-57EA-AF99FD6084E2}"/>
              </a:ext>
            </a:extLst>
          </p:cNvPr>
          <p:cNvSpPr/>
          <p:nvPr/>
        </p:nvSpPr>
        <p:spPr>
          <a:xfrm>
            <a:off x="750639" y="1525351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9E01259-2065-7227-B8B0-4773C59A07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19" r="37348" b="5882"/>
          <a:stretch>
            <a:fillRect/>
          </a:stretch>
        </p:blipFill>
        <p:spPr>
          <a:xfrm>
            <a:off x="750638" y="1516186"/>
            <a:ext cx="1444508" cy="1486822"/>
          </a:xfrm>
          <a:custGeom>
            <a:avLst/>
            <a:gdLst>
              <a:gd name="connsiteX0" fmla="*/ 228122 w 1368704"/>
              <a:gd name="connsiteY0" fmla="*/ 0 h 1639396"/>
              <a:gd name="connsiteX1" fmla="*/ 1368704 w 1368704"/>
              <a:gd name="connsiteY1" fmla="*/ 0 h 1639396"/>
              <a:gd name="connsiteX2" fmla="*/ 1368704 w 1368704"/>
              <a:gd name="connsiteY2" fmla="*/ 1639396 h 1639396"/>
              <a:gd name="connsiteX3" fmla="*/ 228122 w 1368704"/>
              <a:gd name="connsiteY3" fmla="*/ 1639396 h 1639396"/>
              <a:gd name="connsiteX4" fmla="*/ 0 w 1368704"/>
              <a:gd name="connsiteY4" fmla="*/ 1411274 h 1639396"/>
              <a:gd name="connsiteX5" fmla="*/ 0 w 1368704"/>
              <a:gd name="connsiteY5" fmla="*/ 228122 h 1639396"/>
              <a:gd name="connsiteX6" fmla="*/ 228122 w 1368704"/>
              <a:gd name="connsiteY6" fmla="*/ 0 h 1639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8704" h="1639396">
                <a:moveTo>
                  <a:pt x="228122" y="0"/>
                </a:moveTo>
                <a:lnTo>
                  <a:pt x="1368704" y="0"/>
                </a:lnTo>
                <a:lnTo>
                  <a:pt x="1368704" y="1639396"/>
                </a:lnTo>
                <a:lnTo>
                  <a:pt x="228122" y="1639396"/>
                </a:lnTo>
                <a:cubicBezTo>
                  <a:pt x="102134" y="1639396"/>
                  <a:pt x="0" y="1537262"/>
                  <a:pt x="0" y="1411274"/>
                </a:cubicBezTo>
                <a:lnTo>
                  <a:pt x="0" y="228122"/>
                </a:lnTo>
                <a:cubicBezTo>
                  <a:pt x="0" y="102134"/>
                  <a:pt x="102134" y="0"/>
                  <a:pt x="228122" y="0"/>
                </a:cubicBezTo>
                <a:close/>
              </a:path>
            </a:pathLst>
          </a:custGeom>
        </p:spPr>
      </p:pic>
      <p:sp>
        <p:nvSpPr>
          <p:cNvPr id="173" name="Скругленный прямоугольник 172">
            <a:extLst>
              <a:ext uri="{FF2B5EF4-FFF2-40B4-BE49-F238E27FC236}">
                <a16:creationId xmlns="" xmlns:a16="http://schemas.microsoft.com/office/drawing/2014/main" id="{EB7D65FA-C463-3087-D7E8-6B8E7319F8D2}"/>
              </a:ext>
            </a:extLst>
          </p:cNvPr>
          <p:cNvSpPr/>
          <p:nvPr/>
        </p:nvSpPr>
        <p:spPr>
          <a:xfrm>
            <a:off x="3722882" y="1525351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1" name="Скругленный прямоугольник 190">
            <a:extLst>
              <a:ext uri="{FF2B5EF4-FFF2-40B4-BE49-F238E27FC236}">
                <a16:creationId xmlns="" xmlns:a16="http://schemas.microsoft.com/office/drawing/2014/main" id="{3DAEEDE2-CD4E-EEAA-1E55-446D41A95687}"/>
              </a:ext>
            </a:extLst>
          </p:cNvPr>
          <p:cNvSpPr/>
          <p:nvPr/>
        </p:nvSpPr>
        <p:spPr>
          <a:xfrm>
            <a:off x="737396" y="4714888"/>
            <a:ext cx="285002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2" name="Скругленный прямоугольник 191">
            <a:extLst>
              <a:ext uri="{FF2B5EF4-FFF2-40B4-BE49-F238E27FC236}">
                <a16:creationId xmlns="" xmlns:a16="http://schemas.microsoft.com/office/drawing/2014/main" id="{08E356B1-B150-5CBC-DA11-99103B9B0653}"/>
              </a:ext>
            </a:extLst>
          </p:cNvPr>
          <p:cNvSpPr/>
          <p:nvPr/>
        </p:nvSpPr>
        <p:spPr>
          <a:xfrm>
            <a:off x="3722881" y="4714888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="" xmlns:a16="http://schemas.microsoft.com/office/drawing/2014/main" id="{EA0DAF6A-ED29-E9EF-CDF0-F42C5E4B92F5}"/>
              </a:ext>
            </a:extLst>
          </p:cNvPr>
          <p:cNvSpPr/>
          <p:nvPr/>
        </p:nvSpPr>
        <p:spPr>
          <a:xfrm>
            <a:off x="750638" y="3120117"/>
            <a:ext cx="2836778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98" name="Скругленный прямоугольник 197">
            <a:extLst>
              <a:ext uri="{FF2B5EF4-FFF2-40B4-BE49-F238E27FC236}">
                <a16:creationId xmlns="" xmlns:a16="http://schemas.microsoft.com/office/drawing/2014/main" id="{8D370FB6-20C6-B96E-C580-63F3005FCF57}"/>
              </a:ext>
            </a:extLst>
          </p:cNvPr>
          <p:cNvSpPr/>
          <p:nvPr/>
        </p:nvSpPr>
        <p:spPr>
          <a:xfrm>
            <a:off x="3722881" y="3120117"/>
            <a:ext cx="2836800" cy="1465200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pic>
        <p:nvPicPr>
          <p:cNvPr id="244" name="Рисунок 243" descr="Центр обработки вызовов со сплошной заливкой">
            <a:extLst>
              <a:ext uri="{FF2B5EF4-FFF2-40B4-BE49-F238E27FC236}">
                <a16:creationId xmlns="" xmlns:a16="http://schemas.microsoft.com/office/drawing/2014/main" id="{51B19BD5-3927-9DC1-E411-B1C3999E4F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52765" y="4819729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7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ГЛАВН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ЫЕ</a:t>
            </a:r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 ТУРИСТИЧЕСК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ИЕ</a:t>
            </a:r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 ДОСТОПРИМЕЧАТЕЛЬНОСТИ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ДМИТРИЕВСКОГО РАЙОНА</a:t>
            </a:r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66511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="" xmlns:a16="http://schemas.microsoft.com/office/drawing/2014/main" id="{C4AB92F1-CEB6-26D4-2A1E-FF237173ABDF}"/>
              </a:ext>
            </a:extLst>
          </p:cNvPr>
          <p:cNvSpPr/>
          <p:nvPr/>
        </p:nvSpPr>
        <p:spPr>
          <a:xfrm>
            <a:off x="6835241" y="2168459"/>
            <a:ext cx="2968121" cy="1116000"/>
          </a:xfrm>
          <a:prstGeom prst="roundRect">
            <a:avLst>
              <a:gd name="adj" fmla="val 2270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="" xmlns:a16="http://schemas.microsoft.com/office/drawing/2014/main" id="{C7EEC72E-3ED9-E267-43BA-E4A3E81CE2BE}"/>
              </a:ext>
            </a:extLst>
          </p:cNvPr>
          <p:cNvSpPr/>
          <p:nvPr/>
        </p:nvSpPr>
        <p:spPr>
          <a:xfrm>
            <a:off x="6835241" y="3419315"/>
            <a:ext cx="2968121" cy="1116000"/>
          </a:xfrm>
          <a:prstGeom prst="roundRect">
            <a:avLst>
              <a:gd name="adj" fmla="val 2448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="" xmlns:a16="http://schemas.microsoft.com/office/drawing/2014/main" id="{57911A3B-BCB5-2A47-5B07-3112694A3637}"/>
              </a:ext>
            </a:extLst>
          </p:cNvPr>
          <p:cNvSpPr/>
          <p:nvPr/>
        </p:nvSpPr>
        <p:spPr>
          <a:xfrm>
            <a:off x="6835241" y="4670171"/>
            <a:ext cx="2968121" cy="1116000"/>
          </a:xfrm>
          <a:prstGeom prst="roundRect">
            <a:avLst>
              <a:gd name="adj" fmla="val 235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88" name="TextBox 187">
            <a:extLst>
              <a:ext uri="{FF2B5EF4-FFF2-40B4-BE49-F238E27FC236}">
                <a16:creationId xmlns="" xmlns:a16="http://schemas.microsoft.com/office/drawing/2014/main" id="{AC190EDA-2C05-15EC-A1DE-437FDD6DF9D3}"/>
              </a:ext>
            </a:extLst>
          </p:cNvPr>
          <p:cNvSpPr txBox="1"/>
          <p:nvPr/>
        </p:nvSpPr>
        <p:spPr>
          <a:xfrm>
            <a:off x="2347082" y="2222153"/>
            <a:ext cx="1038307" cy="64633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Дмитриевский краеведческий музей им. А.Ф. </a:t>
            </a:r>
            <a:r>
              <a:rPr lang="ru-RU" sz="105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Вангенгейма</a:t>
            </a:r>
            <a:endParaRPr lang="ru-RU" sz="105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TextBox 202">
            <a:extLst>
              <a:ext uri="{FF2B5EF4-FFF2-40B4-BE49-F238E27FC236}">
                <a16:creationId xmlns="" xmlns:a16="http://schemas.microsoft.com/office/drawing/2014/main" id="{8F3092DA-AABD-96D8-DAB8-50B4A3BEB105}"/>
              </a:ext>
            </a:extLst>
          </p:cNvPr>
          <p:cNvSpPr txBox="1"/>
          <p:nvPr/>
        </p:nvSpPr>
        <p:spPr>
          <a:xfrm>
            <a:off x="7051059" y="264609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5870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="" xmlns:a16="http://schemas.microsoft.com/office/drawing/2014/main" id="{B405BEA9-0290-005C-0FFF-80B4B01D78C5}"/>
              </a:ext>
            </a:extLst>
          </p:cNvPr>
          <p:cNvSpPr txBox="1"/>
          <p:nvPr/>
        </p:nvSpPr>
        <p:spPr>
          <a:xfrm>
            <a:off x="7051059" y="3024111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посетило музей в </a:t>
            </a:r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</a:p>
        </p:txBody>
      </p:sp>
      <p:sp>
        <p:nvSpPr>
          <p:cNvPr id="205" name="Скругленный прямоугольник 204">
            <a:extLst>
              <a:ext uri="{FF2B5EF4-FFF2-40B4-BE49-F238E27FC236}">
                <a16:creationId xmlns="" xmlns:a16="http://schemas.microsoft.com/office/drawing/2014/main" id="{0EE3CC0B-A20D-6AAF-CF54-F2982CA05721}"/>
              </a:ext>
            </a:extLst>
          </p:cNvPr>
          <p:cNvSpPr/>
          <p:nvPr/>
        </p:nvSpPr>
        <p:spPr>
          <a:xfrm>
            <a:off x="7051059" y="229540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8" name="Рисунок 207" descr="Банк со сплошной заливкой">
            <a:extLst>
              <a:ext uri="{FF2B5EF4-FFF2-40B4-BE49-F238E27FC236}">
                <a16:creationId xmlns="" xmlns:a16="http://schemas.microsoft.com/office/drawing/2014/main" id="{76133FDC-F09D-1A40-4856-434A0276F3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40136" y="2284579"/>
            <a:ext cx="360000" cy="360000"/>
          </a:xfrm>
          <a:prstGeom prst="rect">
            <a:avLst/>
          </a:prstGeom>
        </p:spPr>
      </p:pic>
      <p:sp>
        <p:nvSpPr>
          <p:cNvPr id="210" name="TextBox 209">
            <a:extLst>
              <a:ext uri="{FF2B5EF4-FFF2-40B4-BE49-F238E27FC236}">
                <a16:creationId xmlns="" xmlns:a16="http://schemas.microsoft.com/office/drawing/2014/main" id="{31BFC30A-9CC5-E6E2-F85C-B6EFC1138044}"/>
              </a:ext>
            </a:extLst>
          </p:cNvPr>
          <p:cNvSpPr txBox="1"/>
          <p:nvPr/>
        </p:nvSpPr>
        <p:spPr>
          <a:xfrm>
            <a:off x="7051059" y="3898095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экскурсий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="" xmlns:a16="http://schemas.microsoft.com/office/drawing/2014/main" id="{93D18ECF-A386-4937-AA7D-760DB0FD36AC}"/>
              </a:ext>
            </a:extLst>
          </p:cNvPr>
          <p:cNvSpPr txBox="1"/>
          <p:nvPr/>
        </p:nvSpPr>
        <p:spPr>
          <a:xfrm>
            <a:off x="7051059" y="4276111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в </a:t>
            </a:r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</a:p>
        </p:txBody>
      </p:sp>
      <p:sp>
        <p:nvSpPr>
          <p:cNvPr id="212" name="Скругленный прямоугольник 211">
            <a:extLst>
              <a:ext uri="{FF2B5EF4-FFF2-40B4-BE49-F238E27FC236}">
                <a16:creationId xmlns="" xmlns:a16="http://schemas.microsoft.com/office/drawing/2014/main" id="{EF3E43EC-A155-BABE-59F4-F2F66FC0AFD4}"/>
              </a:ext>
            </a:extLst>
          </p:cNvPr>
          <p:cNvSpPr/>
          <p:nvPr/>
        </p:nvSpPr>
        <p:spPr>
          <a:xfrm>
            <a:off x="7051059" y="3547400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5" name="Прямая соединительная линия 214">
            <a:extLst>
              <a:ext uri="{FF2B5EF4-FFF2-40B4-BE49-F238E27FC236}">
                <a16:creationId xmlns="" xmlns:a16="http://schemas.microsoft.com/office/drawing/2014/main" id="{A1D634EA-C74C-CC81-4667-B8ECEF23337C}"/>
              </a:ext>
            </a:extLst>
          </p:cNvPr>
          <p:cNvCxnSpPr>
            <a:cxnSpLocks/>
          </p:cNvCxnSpPr>
          <p:nvPr/>
        </p:nvCxnSpPr>
        <p:spPr>
          <a:xfrm>
            <a:off x="8311139" y="3917226"/>
            <a:ext cx="0" cy="288646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TextBox 219">
            <a:extLst>
              <a:ext uri="{FF2B5EF4-FFF2-40B4-BE49-F238E27FC236}">
                <a16:creationId xmlns="" xmlns:a16="http://schemas.microsoft.com/office/drawing/2014/main" id="{7E0849A3-C1B7-174D-F8FC-4331E6E8CF51}"/>
              </a:ext>
            </a:extLst>
          </p:cNvPr>
          <p:cNvSpPr txBox="1"/>
          <p:nvPr/>
        </p:nvSpPr>
        <p:spPr>
          <a:xfrm>
            <a:off x="7051059" y="514895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1998</a:t>
            </a:r>
            <a:endParaRPr lang="ru-RU" sz="1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="" xmlns:a16="http://schemas.microsoft.com/office/drawing/2014/main" id="{274B9E21-F2CE-7A7D-DD68-76C0B7F2B2A9}"/>
              </a:ext>
            </a:extLst>
          </p:cNvPr>
          <p:cNvSpPr txBox="1"/>
          <p:nvPr/>
        </p:nvSpPr>
        <p:spPr>
          <a:xfrm>
            <a:off x="7051059" y="5526967"/>
            <a:ext cx="1481322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обслужено экскурсиями</a:t>
            </a: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="" xmlns:a16="http://schemas.microsoft.com/office/drawing/2014/main" id="{FA563426-A606-79B1-A5F7-DD5BE611BA68}"/>
              </a:ext>
            </a:extLst>
          </p:cNvPr>
          <p:cNvSpPr/>
          <p:nvPr/>
        </p:nvSpPr>
        <p:spPr>
          <a:xfrm>
            <a:off x="7051059" y="4798256"/>
            <a:ext cx="589768" cy="180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x-none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4" name="Прямая соединительная линия 223">
            <a:extLst>
              <a:ext uri="{FF2B5EF4-FFF2-40B4-BE49-F238E27FC236}">
                <a16:creationId xmlns="" xmlns:a16="http://schemas.microsoft.com/office/drawing/2014/main" id="{DCBDE1CB-3585-DE0D-B192-CCEC93B165CF}"/>
              </a:ext>
            </a:extLst>
          </p:cNvPr>
          <p:cNvCxnSpPr>
            <a:cxnSpLocks/>
          </p:cNvCxnSpPr>
          <p:nvPr/>
        </p:nvCxnSpPr>
        <p:spPr>
          <a:xfrm>
            <a:off x="8311139" y="5168082"/>
            <a:ext cx="0" cy="288646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2" name="Рисунок 241" descr="Пользователь со сплошной заливкой">
            <a:extLst>
              <a:ext uri="{FF2B5EF4-FFF2-40B4-BE49-F238E27FC236}">
                <a16:creationId xmlns="" xmlns:a16="http://schemas.microsoft.com/office/drawing/2014/main" id="{8CF82E8F-65AA-3A35-D6F5-B314FC10FB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40136" y="3514463"/>
            <a:ext cx="360000" cy="360000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76AA4D6F-5389-4E6D-BE35-10C039444944}"/>
              </a:ext>
            </a:extLst>
          </p:cNvPr>
          <p:cNvSpPr txBox="1"/>
          <p:nvPr/>
        </p:nvSpPr>
        <p:spPr>
          <a:xfrm>
            <a:off x="2371937" y="3825950"/>
            <a:ext cx="1149307" cy="64633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Храм великомученика Георгия Победоносца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E60D0008-9324-4701-BFA0-33552AC9A2F0}"/>
              </a:ext>
            </a:extLst>
          </p:cNvPr>
          <p:cNvSpPr txBox="1"/>
          <p:nvPr/>
        </p:nvSpPr>
        <p:spPr>
          <a:xfrm>
            <a:off x="2302451" y="5619815"/>
            <a:ext cx="1228249" cy="4616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Храм равноапостольной Марии Магдалины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F8B79F7F-59E0-4CFA-816F-FFFF38035FDA}"/>
              </a:ext>
            </a:extLst>
          </p:cNvPr>
          <p:cNvSpPr txBox="1"/>
          <p:nvPr/>
        </p:nvSpPr>
        <p:spPr>
          <a:xfrm>
            <a:off x="5309374" y="2251565"/>
            <a:ext cx="1158064" cy="64633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Храм великомученика Димитрия </a:t>
            </a:r>
            <a:r>
              <a:rPr lang="ru-RU" sz="105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Солунского</a:t>
            </a:r>
            <a:endParaRPr lang="ru-RU" sz="105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7E89F5F4-1F10-4AE9-A6DE-CD166A91D822}"/>
              </a:ext>
            </a:extLst>
          </p:cNvPr>
          <p:cNvSpPr txBox="1"/>
          <p:nvPr/>
        </p:nvSpPr>
        <p:spPr>
          <a:xfrm>
            <a:off x="5321768" y="4050046"/>
            <a:ext cx="1145669" cy="3231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партизанам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D98792DB-9020-41B9-90CC-814DF9FCA450}"/>
              </a:ext>
            </a:extLst>
          </p:cNvPr>
          <p:cNvSpPr txBox="1"/>
          <p:nvPr/>
        </p:nvSpPr>
        <p:spPr>
          <a:xfrm>
            <a:off x="5307019" y="5402194"/>
            <a:ext cx="1208214" cy="64633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партизанке-разведчице </a:t>
            </a:r>
            <a:endParaRPr lang="en-US" sz="105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5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Вере Терещенко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C8E6A896-EDDF-4C77-95FC-155974E818C5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2068" t="1170" r="25168" b="3477"/>
          <a:stretch>
            <a:fillRect/>
          </a:stretch>
        </p:blipFill>
        <p:spPr>
          <a:xfrm>
            <a:off x="737396" y="3126812"/>
            <a:ext cx="1482605" cy="1449477"/>
          </a:xfrm>
          <a:custGeom>
            <a:avLst/>
            <a:gdLst>
              <a:gd name="connsiteX0" fmla="*/ 240756 w 1444508"/>
              <a:gd name="connsiteY0" fmla="*/ 0 h 1603340"/>
              <a:gd name="connsiteX1" fmla="*/ 1444508 w 1444508"/>
              <a:gd name="connsiteY1" fmla="*/ 0 h 1603340"/>
              <a:gd name="connsiteX2" fmla="*/ 1444508 w 1444508"/>
              <a:gd name="connsiteY2" fmla="*/ 1603340 h 1603340"/>
              <a:gd name="connsiteX3" fmla="*/ 240756 w 1444508"/>
              <a:gd name="connsiteY3" fmla="*/ 1603340 h 1603340"/>
              <a:gd name="connsiteX4" fmla="*/ 0 w 1444508"/>
              <a:gd name="connsiteY4" fmla="*/ 1362584 h 1603340"/>
              <a:gd name="connsiteX5" fmla="*/ 0 w 1444508"/>
              <a:gd name="connsiteY5" fmla="*/ 240756 h 1603340"/>
              <a:gd name="connsiteX6" fmla="*/ 240756 w 1444508"/>
              <a:gd name="connsiteY6" fmla="*/ 0 h 160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4508" h="1603340">
                <a:moveTo>
                  <a:pt x="240756" y="0"/>
                </a:moveTo>
                <a:lnTo>
                  <a:pt x="1444508" y="0"/>
                </a:lnTo>
                <a:lnTo>
                  <a:pt x="1444508" y="1603340"/>
                </a:lnTo>
                <a:lnTo>
                  <a:pt x="240756" y="1603340"/>
                </a:lnTo>
                <a:cubicBezTo>
                  <a:pt x="107790" y="1603340"/>
                  <a:pt x="0" y="1495550"/>
                  <a:pt x="0" y="1362584"/>
                </a:cubicBezTo>
                <a:lnTo>
                  <a:pt x="0" y="240756"/>
                </a:lnTo>
                <a:cubicBezTo>
                  <a:pt x="0" y="107790"/>
                  <a:pt x="107790" y="0"/>
                  <a:pt x="240756" y="0"/>
                </a:cubicBezTo>
                <a:close/>
              </a:path>
            </a:pathLst>
          </a:cu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3EAF9A53-4887-C7E5-342A-9C895858F0BC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2713" t="1652" r="6948"/>
          <a:stretch>
            <a:fillRect/>
          </a:stretch>
        </p:blipFill>
        <p:spPr>
          <a:xfrm>
            <a:off x="720205" y="4709121"/>
            <a:ext cx="1499799" cy="1479946"/>
          </a:xfrm>
          <a:custGeom>
            <a:avLst/>
            <a:gdLst>
              <a:gd name="connsiteX0" fmla="*/ 244899 w 1469365"/>
              <a:gd name="connsiteY0" fmla="*/ 0 h 1491047"/>
              <a:gd name="connsiteX1" fmla="*/ 1469365 w 1469365"/>
              <a:gd name="connsiteY1" fmla="*/ 0 h 1491047"/>
              <a:gd name="connsiteX2" fmla="*/ 1469365 w 1469365"/>
              <a:gd name="connsiteY2" fmla="*/ 1491047 h 1491047"/>
              <a:gd name="connsiteX3" fmla="*/ 195975 w 1469365"/>
              <a:gd name="connsiteY3" fmla="*/ 1491047 h 1491047"/>
              <a:gd name="connsiteX4" fmla="*/ 195543 w 1469365"/>
              <a:gd name="connsiteY4" fmla="*/ 1491004 h 1491047"/>
              <a:gd name="connsiteX5" fmla="*/ 0 w 1469365"/>
              <a:gd name="connsiteY5" fmla="*/ 1251080 h 1491047"/>
              <a:gd name="connsiteX6" fmla="*/ 0 w 1469365"/>
              <a:gd name="connsiteY6" fmla="*/ 244899 h 1491047"/>
              <a:gd name="connsiteX7" fmla="*/ 244899 w 1469365"/>
              <a:gd name="connsiteY7" fmla="*/ 0 h 149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9365" h="1491047">
                <a:moveTo>
                  <a:pt x="244899" y="0"/>
                </a:moveTo>
                <a:lnTo>
                  <a:pt x="1469365" y="0"/>
                </a:lnTo>
                <a:lnTo>
                  <a:pt x="1469365" y="1491047"/>
                </a:lnTo>
                <a:lnTo>
                  <a:pt x="195975" y="1491047"/>
                </a:lnTo>
                <a:lnTo>
                  <a:pt x="195543" y="1491004"/>
                </a:lnTo>
                <a:cubicBezTo>
                  <a:pt x="83947" y="1468168"/>
                  <a:pt x="0" y="1369428"/>
                  <a:pt x="0" y="1251080"/>
                </a:cubicBezTo>
                <a:lnTo>
                  <a:pt x="0" y="244899"/>
                </a:lnTo>
                <a:cubicBezTo>
                  <a:pt x="0" y="109645"/>
                  <a:pt x="109645" y="0"/>
                  <a:pt x="244899" y="0"/>
                </a:cubicBezTo>
                <a:close/>
              </a:path>
            </a:pathLst>
          </a:cu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E20AF4FD-94F3-5265-2A55-090109107043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8981" t="1342" r="12044"/>
          <a:stretch>
            <a:fillRect/>
          </a:stretch>
        </p:blipFill>
        <p:spPr>
          <a:xfrm>
            <a:off x="3704543" y="1519149"/>
            <a:ext cx="1469365" cy="1465201"/>
          </a:xfrm>
          <a:custGeom>
            <a:avLst/>
            <a:gdLst>
              <a:gd name="connsiteX0" fmla="*/ 244899 w 1469365"/>
              <a:gd name="connsiteY0" fmla="*/ 0 h 1494469"/>
              <a:gd name="connsiteX1" fmla="*/ 1469365 w 1469365"/>
              <a:gd name="connsiteY1" fmla="*/ 0 h 1494469"/>
              <a:gd name="connsiteX2" fmla="*/ 1469365 w 1469365"/>
              <a:gd name="connsiteY2" fmla="*/ 1494469 h 1494469"/>
              <a:gd name="connsiteX3" fmla="*/ 229920 w 1469365"/>
              <a:gd name="connsiteY3" fmla="*/ 1494469 h 1494469"/>
              <a:gd name="connsiteX4" fmla="*/ 195543 w 1469365"/>
              <a:gd name="connsiteY4" fmla="*/ 1491004 h 1494469"/>
              <a:gd name="connsiteX5" fmla="*/ 0 w 1469365"/>
              <a:gd name="connsiteY5" fmla="*/ 1251080 h 1494469"/>
              <a:gd name="connsiteX6" fmla="*/ 0 w 1469365"/>
              <a:gd name="connsiteY6" fmla="*/ 244899 h 1494469"/>
              <a:gd name="connsiteX7" fmla="*/ 244899 w 1469365"/>
              <a:gd name="connsiteY7" fmla="*/ 0 h 1494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9365" h="1494469">
                <a:moveTo>
                  <a:pt x="244899" y="0"/>
                </a:moveTo>
                <a:lnTo>
                  <a:pt x="1469365" y="0"/>
                </a:lnTo>
                <a:lnTo>
                  <a:pt x="1469365" y="1494469"/>
                </a:lnTo>
                <a:lnTo>
                  <a:pt x="229920" y="1494469"/>
                </a:lnTo>
                <a:lnTo>
                  <a:pt x="195543" y="1491004"/>
                </a:lnTo>
                <a:cubicBezTo>
                  <a:pt x="83947" y="1468168"/>
                  <a:pt x="0" y="1369427"/>
                  <a:pt x="0" y="1251080"/>
                </a:cubicBezTo>
                <a:lnTo>
                  <a:pt x="0" y="244899"/>
                </a:lnTo>
                <a:cubicBezTo>
                  <a:pt x="0" y="109645"/>
                  <a:pt x="109645" y="0"/>
                  <a:pt x="244899" y="0"/>
                </a:cubicBezTo>
                <a:close/>
              </a:path>
            </a:pathLst>
          </a:cu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9AB0C11B-6299-4AA5-95B3-25EDB6DF49EF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6181" t="1349" r="13070" b="162"/>
          <a:stretch>
            <a:fillRect/>
          </a:stretch>
        </p:blipFill>
        <p:spPr>
          <a:xfrm>
            <a:off x="3700467" y="3120118"/>
            <a:ext cx="1469365" cy="1464076"/>
          </a:xfrm>
          <a:custGeom>
            <a:avLst/>
            <a:gdLst>
              <a:gd name="connsiteX0" fmla="*/ 244899 w 1469365"/>
              <a:gd name="connsiteY0" fmla="*/ 0 h 1495979"/>
              <a:gd name="connsiteX1" fmla="*/ 1469365 w 1469365"/>
              <a:gd name="connsiteY1" fmla="*/ 0 h 1495979"/>
              <a:gd name="connsiteX2" fmla="*/ 1469365 w 1469365"/>
              <a:gd name="connsiteY2" fmla="*/ 1495979 h 1495979"/>
              <a:gd name="connsiteX3" fmla="*/ 244899 w 1469365"/>
              <a:gd name="connsiteY3" fmla="*/ 1495979 h 1495979"/>
              <a:gd name="connsiteX4" fmla="*/ 0 w 1469365"/>
              <a:gd name="connsiteY4" fmla="*/ 1251080 h 1495979"/>
              <a:gd name="connsiteX5" fmla="*/ 0 w 1469365"/>
              <a:gd name="connsiteY5" fmla="*/ 244899 h 1495979"/>
              <a:gd name="connsiteX6" fmla="*/ 244899 w 1469365"/>
              <a:gd name="connsiteY6" fmla="*/ 0 h 149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9365" h="1495979">
                <a:moveTo>
                  <a:pt x="244899" y="0"/>
                </a:moveTo>
                <a:lnTo>
                  <a:pt x="1469365" y="0"/>
                </a:lnTo>
                <a:lnTo>
                  <a:pt x="1469365" y="1495979"/>
                </a:lnTo>
                <a:lnTo>
                  <a:pt x="244899" y="1495979"/>
                </a:lnTo>
                <a:cubicBezTo>
                  <a:pt x="109645" y="1495979"/>
                  <a:pt x="0" y="1386334"/>
                  <a:pt x="0" y="1251080"/>
                </a:cubicBezTo>
                <a:lnTo>
                  <a:pt x="0" y="244899"/>
                </a:lnTo>
                <a:cubicBezTo>
                  <a:pt x="0" y="109645"/>
                  <a:pt x="109645" y="0"/>
                  <a:pt x="244899" y="0"/>
                </a:cubicBezTo>
                <a:close/>
              </a:path>
            </a:pathLst>
          </a:cu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29008A9C-A34D-45DF-8800-0E5434D492D9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4157" t="1237" r="18379" b="1237"/>
          <a:stretch>
            <a:fillRect/>
          </a:stretch>
        </p:blipFill>
        <p:spPr>
          <a:xfrm>
            <a:off x="3709196" y="4718248"/>
            <a:ext cx="1469365" cy="1476411"/>
          </a:xfrm>
          <a:custGeom>
            <a:avLst/>
            <a:gdLst>
              <a:gd name="connsiteX0" fmla="*/ 244899 w 1469365"/>
              <a:gd name="connsiteY0" fmla="*/ 0 h 1495979"/>
              <a:gd name="connsiteX1" fmla="*/ 1469365 w 1469365"/>
              <a:gd name="connsiteY1" fmla="*/ 0 h 1495979"/>
              <a:gd name="connsiteX2" fmla="*/ 1469365 w 1469365"/>
              <a:gd name="connsiteY2" fmla="*/ 1495979 h 1495979"/>
              <a:gd name="connsiteX3" fmla="*/ 244899 w 1469365"/>
              <a:gd name="connsiteY3" fmla="*/ 1495979 h 1495979"/>
              <a:gd name="connsiteX4" fmla="*/ 0 w 1469365"/>
              <a:gd name="connsiteY4" fmla="*/ 1251080 h 1495979"/>
              <a:gd name="connsiteX5" fmla="*/ 0 w 1469365"/>
              <a:gd name="connsiteY5" fmla="*/ 244899 h 1495979"/>
              <a:gd name="connsiteX6" fmla="*/ 244899 w 1469365"/>
              <a:gd name="connsiteY6" fmla="*/ 0 h 149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9365" h="1495979">
                <a:moveTo>
                  <a:pt x="244899" y="0"/>
                </a:moveTo>
                <a:lnTo>
                  <a:pt x="1469365" y="0"/>
                </a:lnTo>
                <a:lnTo>
                  <a:pt x="1469365" y="1495979"/>
                </a:lnTo>
                <a:lnTo>
                  <a:pt x="244899" y="1495979"/>
                </a:lnTo>
                <a:cubicBezTo>
                  <a:pt x="109645" y="1495979"/>
                  <a:pt x="0" y="1386334"/>
                  <a:pt x="0" y="1251080"/>
                </a:cubicBezTo>
                <a:lnTo>
                  <a:pt x="0" y="244899"/>
                </a:lnTo>
                <a:cubicBezTo>
                  <a:pt x="0" y="109645"/>
                  <a:pt x="109645" y="0"/>
                  <a:pt x="244899" y="0"/>
                </a:cubicBezTo>
                <a:close/>
              </a:path>
            </a:pathLst>
          </a:cu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870AD17-9762-F794-8B26-009D55DB7228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</a:p>
        </p:txBody>
      </p:sp>
    </p:spTree>
    <p:extLst>
      <p:ext uri="{BB962C8B-B14F-4D97-AF65-F5344CB8AC3E}">
        <p14:creationId xmlns="" xmlns:p14="http://schemas.microsoft.com/office/powerpoint/2010/main" val="1503428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D49A0D2-0039-5241-13CE-AA046594A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="" xmlns:a16="http://schemas.microsoft.com/office/drawing/2014/main" id="{B0BF2B5B-D07E-4C64-A867-D2A033F8E587}"/>
              </a:ext>
            </a:extLst>
          </p:cNvPr>
          <p:cNvSpPr/>
          <p:nvPr/>
        </p:nvSpPr>
        <p:spPr>
          <a:xfrm>
            <a:off x="520335" y="1956987"/>
            <a:ext cx="9136387" cy="3346533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="" xmlns:a16="http://schemas.microsoft.com/office/drawing/2014/main" id="{8AB45174-ADCB-CCB8-91FD-0B8FE60A37FB}"/>
              </a:ext>
            </a:extLst>
          </p:cNvPr>
          <p:cNvSpPr/>
          <p:nvPr/>
        </p:nvSpPr>
        <p:spPr>
          <a:xfrm>
            <a:off x="527956" y="1401546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BEBCFC9-2094-4D30-5E88-AD2AAC9910B5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47F25DC1-0EF0-8FCE-EC12-BF13D24215FF}"/>
              </a:ext>
            </a:extLst>
          </p:cNvPr>
          <p:cNvSpPr/>
          <p:nvPr/>
        </p:nvSpPr>
        <p:spPr>
          <a:xfrm>
            <a:off x="627017" y="163628"/>
            <a:ext cx="147610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E161D04-B6AE-6DB3-3015-74CAE5E93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5F0312A7-08F5-BB4E-B2B0-C7A184546B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19537393"/>
              </p:ext>
            </p:extLst>
          </p:nvPr>
        </p:nvGraphicFramePr>
        <p:xfrm>
          <a:off x="527955" y="1376762"/>
          <a:ext cx="9136390" cy="3688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2925">
                  <a:extLst>
                    <a:ext uri="{9D8B030D-6E8A-4147-A177-3AD203B41FA5}">
                      <a16:colId xmlns="" xmlns:a16="http://schemas.microsoft.com/office/drawing/2014/main" val="3163916451"/>
                    </a:ext>
                  </a:extLst>
                </a:gridCol>
                <a:gridCol w="3142925">
                  <a:extLst>
                    <a:ext uri="{9D8B030D-6E8A-4147-A177-3AD203B41FA5}">
                      <a16:colId xmlns="" xmlns:a16="http://schemas.microsoft.com/office/drawing/2014/main" val="2399887350"/>
                    </a:ext>
                  </a:extLst>
                </a:gridCol>
                <a:gridCol w="1425270">
                  <a:extLst>
                    <a:ext uri="{9D8B030D-6E8A-4147-A177-3AD203B41FA5}">
                      <a16:colId xmlns="" xmlns:a16="http://schemas.microsoft.com/office/drawing/2014/main" val="223652072"/>
                    </a:ext>
                  </a:extLst>
                </a:gridCol>
                <a:gridCol w="1425270">
                  <a:extLst>
                    <a:ext uri="{9D8B030D-6E8A-4147-A177-3AD203B41FA5}">
                      <a16:colId xmlns="" xmlns:a16="http://schemas.microsoft.com/office/drawing/2014/main" val="4168060387"/>
                    </a:ext>
                  </a:extLst>
                </a:gridCol>
              </a:tblGrid>
              <a:tr h="804102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ВЫРУЧКА 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РАБОЧИЕ </a:t>
                      </a:r>
                    </a:p>
                    <a:p>
                      <a:pPr algn="ctr"/>
                      <a:r>
                        <a:rPr lang="x-none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чел.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0089541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«Агрокультура Курск»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(кроме риса), зернобобовых культур и семян масличных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 млрд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6618720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«Дмитриев-агро-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инвест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 млрд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0192513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Неварь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Выращивание зерновых (кроме риса), зернобобовых культур и семян масличных культур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877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1548693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Дмитриевбетон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товарного бетона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299,3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3048518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Фатеевка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Смешанное сельское хозяйство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 млн.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7148240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«ПРМК» 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прочих металлических цистерн, резервуаров и </a:t>
                      </a:r>
                      <a:r>
                        <a:rPr lang="ru-RU" sz="900" b="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емкосте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47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5045943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«Долголетие»</a:t>
                      </a:r>
                      <a:endParaRPr lang="x-none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Торговля розничная лекарственными средствами в специализированных магазинах (аптеках)</a:t>
                      </a:r>
                      <a:endParaRPr lang="x-none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млн рублей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x-none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018307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F127894-A823-802A-D158-07CFF374686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856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CAE4DF3-4069-426F-765E-1A32C16EE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="" xmlns:a16="http://schemas.microsoft.com/office/drawing/2014/main" id="{A7D13D97-88D9-27E6-6C22-29FB7739103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A09EC2F-CF31-786D-D4D8-C17159FE658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СПЕЦИАЛИЗАЦИЯ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 ТРЕНДЫ РАЗВИТИЯ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4F7A3946-1845-FA66-5792-4AAE01563317}"/>
              </a:ext>
            </a:extLst>
          </p:cNvPr>
          <p:cNvSpPr/>
          <p:nvPr/>
        </p:nvSpPr>
        <p:spPr>
          <a:xfrm>
            <a:off x="627017" y="163628"/>
            <a:ext cx="1430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округа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9BF11437-93BC-C50D-E4F1-D7C848057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8DFD040F-E768-5ADE-B5B2-62A957EAB713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СПЕЦИАЛИЗАЦИЯ</a:t>
            </a:r>
            <a:endParaRPr lang="x-none" dirty="0">
              <a:solidFill>
                <a:srgbClr val="4756A0"/>
              </a:solidFill>
            </a:endParaRPr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="" xmlns:a16="http://schemas.microsoft.com/office/drawing/2014/main" id="{E892DF85-E276-19EC-9AE4-EDF25C1DD3F8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ТРЕНД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="" xmlns:a16="http://schemas.microsoft.com/office/drawing/2014/main" id="{11A4B8E0-BDA8-FF6A-9BD0-97F7BBC9403A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ЭФФЕКТЫ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="" xmlns:a16="http://schemas.microsoft.com/office/drawing/2014/main" id="{C02EF7BD-C028-6329-5305-8F88F1AC95F6}"/>
              </a:ext>
            </a:extLst>
          </p:cNvPr>
          <p:cNvSpPr/>
          <p:nvPr/>
        </p:nvSpPr>
        <p:spPr>
          <a:xfrm>
            <a:off x="621447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СЕЛЬСКОЕ ХОЗЯЙСТВО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="" xmlns:a16="http://schemas.microsoft.com/office/drawing/2014/main" id="{7BE4B10B-9BE5-5535-7DC1-84A76C3E4FF9}"/>
              </a:ext>
            </a:extLst>
          </p:cNvPr>
          <p:cNvSpPr/>
          <p:nvPr/>
        </p:nvSpPr>
        <p:spPr>
          <a:xfrm>
            <a:off x="2954593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следование концепции устойчивого развития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="" xmlns:a16="http://schemas.microsoft.com/office/drawing/2014/main" id="{9CD9B1A4-5B87-CACD-4C89-1F5A2879F8A7}"/>
              </a:ext>
            </a:extLst>
          </p:cNvPr>
          <p:cNvSpPr/>
          <p:nvPr/>
        </p:nvSpPr>
        <p:spPr>
          <a:xfrm>
            <a:off x="2954593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программы комплексного импортозамещения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="" xmlns:a16="http://schemas.microsoft.com/office/drawing/2014/main" id="{451F4428-9FCA-5063-D656-8F80EF03FD67}"/>
              </a:ext>
            </a:extLst>
          </p:cNvPr>
          <p:cNvSpPr/>
          <p:nvPr/>
        </p:nvSpPr>
        <p:spPr>
          <a:xfrm>
            <a:off x="2954593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всестороннее развитие туризма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="" xmlns:a16="http://schemas.microsoft.com/office/drawing/2014/main" id="{FC8CF6C8-81DD-8B71-71E1-5A623F4AF195}"/>
              </a:ext>
            </a:extLst>
          </p:cNvPr>
          <p:cNvSpPr/>
          <p:nvPr/>
        </p:nvSpPr>
        <p:spPr>
          <a:xfrm>
            <a:off x="2954593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спроса на услуги доставки, а также на грузоперевозки и складирование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="" xmlns:a16="http://schemas.microsoft.com/office/drawing/2014/main" id="{446787C7-71E0-4401-A234-F9D01230A173}"/>
              </a:ext>
            </a:extLst>
          </p:cNvPr>
          <p:cNvSpPr/>
          <p:nvPr/>
        </p:nvSpPr>
        <p:spPr>
          <a:xfrm>
            <a:off x="5287739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формирование имиджа социально-ответственной компании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="" xmlns:a16="http://schemas.microsoft.com/office/drawing/2014/main" id="{E4CA7EB7-C354-EF11-6D62-CF3433AAF3E7}"/>
              </a:ext>
            </a:extLst>
          </p:cNvPr>
          <p:cNvSpPr/>
          <p:nvPr/>
        </p:nvSpPr>
        <p:spPr>
          <a:xfrm>
            <a:off x="5287739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технологичности производства и функциональности оборудования и машин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="" xmlns:a16="http://schemas.microsoft.com/office/drawing/2014/main" id="{39C3BFB0-AC8C-DC51-95F1-FC5B2E117CFA}"/>
              </a:ext>
            </a:extLst>
          </p:cNvPr>
          <p:cNvSpPr/>
          <p:nvPr/>
        </p:nvSpPr>
        <p:spPr>
          <a:xfrm>
            <a:off x="5287739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популярности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района, 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 также увеличение интереса трудоспособного   к работе в местных организациях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="" xmlns:a16="http://schemas.microsoft.com/office/drawing/2014/main" id="{02194ADC-533C-CC03-C944-087B4BB49763}"/>
              </a:ext>
            </a:extLst>
          </p:cNvPr>
          <p:cNvSpPr/>
          <p:nvPr/>
        </p:nvSpPr>
        <p:spPr>
          <a:xfrm>
            <a:off x="5287739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доходов от логистических услуг, увеличение спроса на качественную дорожно-транспортную инфраструктуру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="" xmlns:a16="http://schemas.microsoft.com/office/drawing/2014/main" id="{620A350A-0C83-6169-7BB7-91190AAC56AA}"/>
              </a:ext>
            </a:extLst>
          </p:cNvPr>
          <p:cNvSpPr/>
          <p:nvPr/>
        </p:nvSpPr>
        <p:spPr>
          <a:xfrm>
            <a:off x="7620885" y="226182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новых рабочих мест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="" xmlns:a16="http://schemas.microsoft.com/office/drawing/2014/main" id="{5E94A2F5-2793-E16F-26F2-58AAB470AE7B}"/>
              </a:ext>
            </a:extLst>
          </p:cNvPr>
          <p:cNvSpPr/>
          <p:nvPr/>
        </p:nvSpPr>
        <p:spPr>
          <a:xfrm>
            <a:off x="7620885" y="3307294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рост объёмов производства                  и доходов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позиции местных предприятий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="" xmlns:a16="http://schemas.microsoft.com/office/drawing/2014/main" id="{5A205FB9-C2AC-0FA9-A12E-99D0E94D43CB}"/>
              </a:ext>
            </a:extLst>
          </p:cNvPr>
          <p:cNvSpPr/>
          <p:nvPr/>
        </p:nvSpPr>
        <p:spPr>
          <a:xfrm>
            <a:off x="7620885" y="4352762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увеличение туристического потока, </a:t>
            </a: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привлечение кадров на предприятия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туристической привлекательности округа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="" xmlns:a16="http://schemas.microsoft.com/office/drawing/2014/main" id="{3B98B1CF-4517-BBF5-E0FD-1FF08E092530}"/>
              </a:ext>
            </a:extLst>
          </p:cNvPr>
          <p:cNvSpPr/>
          <p:nvPr/>
        </p:nvSpPr>
        <p:spPr>
          <a:xfrm>
            <a:off x="7620885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логистических путей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lang="ru-RU" sz="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расширение рынков сбыта местных предприятий</a:t>
            </a: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4756A0"/>
              </a:buClr>
              <a:buFont typeface="Arial" panose="020B0604020202020204" pitchFamily="34" charset="0"/>
              <a:buChar char="•"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повышение инвестиционной привлекательности</a:t>
            </a:r>
            <a:endParaRPr lang="ru-RU" sz="7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="" xmlns:a16="http://schemas.microsoft.com/office/drawing/2014/main" id="{0B159CCD-8DCC-35D9-D343-F8D7980C00D8}"/>
              </a:ext>
            </a:extLst>
          </p:cNvPr>
          <p:cNvSpPr/>
          <p:nvPr/>
        </p:nvSpPr>
        <p:spPr>
          <a:xfrm>
            <a:off x="621447" y="330815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ОБРАБАТЫВАЮЩЕЕ ПРОИЗВОДСТВО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производство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готовых металлических изделий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="" xmlns:a16="http://schemas.microsoft.com/office/drawing/2014/main" id="{8EA64575-B412-1ABF-E226-D9E08A3F70D2}"/>
              </a:ext>
            </a:extLst>
          </p:cNvPr>
          <p:cNvSpPr/>
          <p:nvPr/>
        </p:nvSpPr>
        <p:spPr>
          <a:xfrm>
            <a:off x="621447" y="4351906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ДЕЯТЕЛЬНОСТЬ АДМИНИСТРАТИВНАЯ</a:t>
            </a:r>
          </a:p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СОПУСТВУЮЩИЕ ДОПОЛНИТЕЛЬНЫЕ УСЛУГИ</a:t>
            </a:r>
          </a:p>
          <a:p>
            <a:endParaRPr kumimoji="0" lang="ru-RU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туризм</a:t>
            </a:r>
            <a:endParaRPr kumimoji="0" lang="x-none" sz="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="" xmlns:a16="http://schemas.microsoft.com/office/drawing/2014/main" id="{21FF861E-9E86-E5A4-972D-4CB1732EF982}"/>
              </a:ext>
            </a:extLst>
          </p:cNvPr>
          <p:cNvSpPr/>
          <p:nvPr/>
        </p:nvSpPr>
        <p:spPr>
          <a:xfrm>
            <a:off x="621447" y="5398230"/>
            <a:ext cx="2195998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ТРАНСПОРТИРОВКА                     И ХРАНЕНИЕ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2" name="Рисунок 61" descr="Мишень со сплошной заливкой">
            <a:extLst>
              <a:ext uri="{FF2B5EF4-FFF2-40B4-BE49-F238E27FC236}">
                <a16:creationId xmlns="" xmlns:a16="http://schemas.microsoft.com/office/drawing/2014/main" id="{00CC93DE-FC64-D56E-17C6-6E314509E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270" y="3593582"/>
            <a:ext cx="360000" cy="360000"/>
          </a:xfrm>
          <a:prstGeom prst="rect">
            <a:avLst/>
          </a:prstGeom>
        </p:spPr>
      </p:pic>
      <p:pic>
        <p:nvPicPr>
          <p:cNvPr id="65" name="Рисунок 64" descr="Щит со сплошной заливкой">
            <a:extLst>
              <a:ext uri="{FF2B5EF4-FFF2-40B4-BE49-F238E27FC236}">
                <a16:creationId xmlns="" xmlns:a16="http://schemas.microsoft.com/office/drawing/2014/main" id="{E8A80F92-20F9-65E4-220C-991DF547B2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3270" y="4639906"/>
            <a:ext cx="360000" cy="360000"/>
          </a:xfrm>
          <a:prstGeom prst="rect">
            <a:avLst/>
          </a:prstGeom>
        </p:spPr>
      </p:pic>
      <p:pic>
        <p:nvPicPr>
          <p:cNvPr id="67" name="Рисунок 66" descr="Золотые слитки со сплошной заливкой">
            <a:extLst>
              <a:ext uri="{FF2B5EF4-FFF2-40B4-BE49-F238E27FC236}">
                <a16:creationId xmlns="" xmlns:a16="http://schemas.microsoft.com/office/drawing/2014/main" id="{B0CC6219-D947-1401-0A40-495B03354A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3270" y="5686230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2BDE69E-A303-DD58-85DA-DBCA1EA2B97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765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3566BDC-3FDF-7E19-F2FB-6BEC5633E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>
            <a:extLst>
              <a:ext uri="{FF2B5EF4-FFF2-40B4-BE49-F238E27FC236}">
                <a16:creationId xmlns="" xmlns:a16="http://schemas.microsoft.com/office/drawing/2014/main" id="{E7DE80EC-0D5E-2CE5-A253-1B23860C0938}"/>
              </a:ext>
            </a:extLst>
          </p:cNvPr>
          <p:cNvSpPr/>
          <p:nvPr/>
        </p:nvSpPr>
        <p:spPr>
          <a:xfrm>
            <a:off x="627016" y="1401546"/>
            <a:ext cx="2951999" cy="775597"/>
          </a:xfrm>
          <a:prstGeom prst="roundRect">
            <a:avLst>
              <a:gd name="adj" fmla="val 3240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C234438-277E-E93E-9F0B-6A07A103DC9E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ПОДРАЗУМЕВАЮЩИЕ ИНТЕГРАЦИОННЫЕ РЕШЕНИЯ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A36DF5A3-29D2-433D-5105-9AE66CAD081F}"/>
              </a:ext>
            </a:extLst>
          </p:cNvPr>
          <p:cNvSpPr/>
          <p:nvPr/>
        </p:nvSpPr>
        <p:spPr>
          <a:xfrm>
            <a:off x="627016" y="163628"/>
            <a:ext cx="146304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Номер слайда 50">
            <a:extLst>
              <a:ext uri="{FF2B5EF4-FFF2-40B4-BE49-F238E27FC236}">
                <a16:creationId xmlns="" xmlns:a16="http://schemas.microsoft.com/office/drawing/2014/main" id="{FB40795E-ECF7-9484-3869-35FAD00FA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DCFE9C40-B962-807E-4F57-B06931E7A9CF}"/>
              </a:ext>
            </a:extLst>
          </p:cNvPr>
          <p:cNvSpPr/>
          <p:nvPr/>
        </p:nvSpPr>
        <p:spPr>
          <a:xfrm>
            <a:off x="3715186" y="1401546"/>
            <a:ext cx="2968120" cy="775597"/>
          </a:xfrm>
          <a:prstGeom prst="roundRect">
            <a:avLst>
              <a:gd name="adj" fmla="val 331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ПРЕДПОСЫЛКИ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="" xmlns:a16="http://schemas.microsoft.com/office/drawing/2014/main" id="{D7DFB136-02A2-AE0A-8B68-20139327D9C7}"/>
              </a:ext>
            </a:extLst>
          </p:cNvPr>
          <p:cNvSpPr/>
          <p:nvPr/>
        </p:nvSpPr>
        <p:spPr>
          <a:xfrm>
            <a:off x="3716905" y="2294500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Возможность расширения функциональности существующих предприятий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3" name="Скругленный прямоугольник 72">
            <a:extLst>
              <a:ext uri="{FF2B5EF4-FFF2-40B4-BE49-F238E27FC236}">
                <a16:creationId xmlns="" xmlns:a16="http://schemas.microsoft.com/office/drawing/2014/main" id="{2F060A51-0F2B-363B-5CB8-B01458A861EB}"/>
              </a:ext>
            </a:extLst>
          </p:cNvPr>
          <p:cNvSpPr/>
          <p:nvPr/>
        </p:nvSpPr>
        <p:spPr>
          <a:xfrm>
            <a:off x="6819477" y="1401546"/>
            <a:ext cx="2968120" cy="775597"/>
          </a:xfrm>
          <a:prstGeom prst="roundRect">
            <a:avLst>
              <a:gd name="adj" fmla="val 3310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ПОЯСНЕНИЕ</a:t>
            </a:r>
            <a:endParaRPr kumimoji="0" lang="x-none" sz="11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="" xmlns:a16="http://schemas.microsoft.com/office/drawing/2014/main" id="{BD2D95E1-482D-ED49-3278-F9B13CD646F5}"/>
              </a:ext>
            </a:extLst>
          </p:cNvPr>
          <p:cNvSpPr/>
          <p:nvPr/>
        </p:nvSpPr>
        <p:spPr>
          <a:xfrm>
            <a:off x="621446" y="2284898"/>
            <a:ext cx="2934749" cy="912927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ПЕРЕРАБОТКА СЕЛЬСКОХОЗЯЙСТВЕННОЙ ПРОДУКЦИИ</a:t>
            </a:r>
            <a:endParaRPr lang="ru-RU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15DA7B63-15C3-8BD4-B69B-67FC0FF2FF1C}"/>
              </a:ext>
            </a:extLst>
          </p:cNvPr>
          <p:cNvSpPr/>
          <p:nvPr/>
        </p:nvSpPr>
        <p:spPr>
          <a:xfrm>
            <a:off x="621446" y="3308150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СТРОИТЕЛЬСТВО МНОГОКВАРТИРНЫХ ДОМОВ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="" xmlns:a16="http://schemas.microsoft.com/office/drawing/2014/main" id="{167C0716-A05D-1621-2CBB-28E172CCB494}"/>
              </a:ext>
            </a:extLst>
          </p:cNvPr>
          <p:cNvSpPr/>
          <p:nvPr/>
        </p:nvSpPr>
        <p:spPr>
          <a:xfrm>
            <a:off x="621446" y="4351906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ОТКРЫТИЕ </a:t>
            </a:r>
            <a:r>
              <a:rPr kumimoji="0" lang="ru-RU" sz="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БИЗНЕСА ПО ПРЕДОСТАВЛЕНИЮ БЫТОВЫХ УСЛУГ НАСЕЛЕНИЮ</a:t>
            </a:r>
            <a:endParaRPr kumimoji="0" lang="x-none" sz="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="" xmlns:a16="http://schemas.microsoft.com/office/drawing/2014/main" id="{5B831CE5-5EF6-D2B0-B1EA-7CCDE35543AD}"/>
              </a:ext>
            </a:extLst>
          </p:cNvPr>
          <p:cNvSpPr/>
          <p:nvPr/>
        </p:nvSpPr>
        <p:spPr>
          <a:xfrm>
            <a:off x="621446" y="5398230"/>
            <a:ext cx="2934749" cy="936000"/>
          </a:xfrm>
          <a:prstGeom prst="roundRect">
            <a:avLst>
              <a:gd name="adj" fmla="val 248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Ins="108000" rtlCol="0" anchor="ctr"/>
          <a:lstStyle/>
          <a:p>
            <a:r>
              <a:rPr lang="ru-RU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ПРЕДПРИЯТИЙ ПО ПРОИЗВОДСТВУ СТРОИТЕЛЬНЫХ МАТЕРИАЛОВ</a:t>
            </a:r>
            <a:endParaRPr kumimoji="0" lang="x-none" sz="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43C9A40C-119F-3EC0-18BB-806107FE5491}"/>
              </a:ext>
            </a:extLst>
          </p:cNvPr>
          <p:cNvSpPr txBox="1"/>
          <p:nvPr/>
        </p:nvSpPr>
        <p:spPr>
          <a:xfrm>
            <a:off x="632590" y="6365207"/>
            <a:ext cx="680773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*Данные решения выбраны на основе сфер деятельности предприятий, возможностей интеграций и потенциалу развития покупала компаний и отраслей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="" xmlns:a16="http://schemas.microsoft.com/office/drawing/2014/main" id="{07A62703-E669-90E7-14C5-24861E469126}"/>
              </a:ext>
            </a:extLst>
          </p:cNvPr>
          <p:cNvSpPr/>
          <p:nvPr/>
        </p:nvSpPr>
        <p:spPr>
          <a:xfrm>
            <a:off x="3724106" y="3339968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граждан, признанных в установленном</a:t>
            </a:r>
            <a:r>
              <a:rPr kumimoji="0" lang="ru-RU" sz="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порядке нуждающимися в жилых помещениях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="" xmlns:a16="http://schemas.microsoft.com/office/drawing/2014/main" id="{CA26F835-0B95-897E-6063-4F93BAC8FD94}"/>
              </a:ext>
            </a:extLst>
          </p:cNvPr>
          <p:cNvSpPr/>
          <p:nvPr/>
        </p:nvSpPr>
        <p:spPr>
          <a:xfrm>
            <a:off x="3724106" y="4385436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Потребность населения в предоставлении бытовых услуг, отсутствие конкуренции, возможность заключения социального контракта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="" xmlns:a16="http://schemas.microsoft.com/office/drawing/2014/main" id="{8A45D0F1-B7AD-B411-0327-CE1C4017B2D4}"/>
              </a:ext>
            </a:extLst>
          </p:cNvPr>
          <p:cNvSpPr/>
          <p:nvPr/>
        </p:nvSpPr>
        <p:spPr>
          <a:xfrm>
            <a:off x="3731307" y="5430904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месторождений полезных ископаемых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="" xmlns:a16="http://schemas.microsoft.com/office/drawing/2014/main" id="{9EEA01EE-7DB6-0FD9-25A5-44A7A7285E21}"/>
              </a:ext>
            </a:extLst>
          </p:cNvPr>
          <p:cNvSpPr/>
          <p:nvPr/>
        </p:nvSpPr>
        <p:spPr>
          <a:xfrm>
            <a:off x="6819477" y="2289848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Расширений производства и увеличение доходов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Создание новых рабочих мест</a:t>
            </a:r>
            <a:endParaRPr kumimoji="0" lang="ru-RU" sz="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="" xmlns:a16="http://schemas.microsoft.com/office/drawing/2014/main" id="{12A29E5A-1FC1-A504-AD05-3731BB6D4051}"/>
              </a:ext>
            </a:extLst>
          </p:cNvPr>
          <p:cNvSpPr/>
          <p:nvPr/>
        </p:nvSpPr>
        <p:spPr>
          <a:xfrm>
            <a:off x="6819477" y="3335316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улучшения жилищных условий жителей района</a:t>
            </a:r>
            <a:endParaRPr kumimoji="0" lang="en-US" sz="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="" xmlns:a16="http://schemas.microsoft.com/office/drawing/2014/main" id="{C00317B0-C8FD-EE5D-4E82-1DAABC8B9F1D}"/>
              </a:ext>
            </a:extLst>
          </p:cNvPr>
          <p:cNvSpPr/>
          <p:nvPr/>
        </p:nvSpPr>
        <p:spPr>
          <a:xfrm>
            <a:off x="6819477" y="4380784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</a:t>
            </a:r>
            <a:r>
              <a:rPr kumimoji="0" lang="ru-RU" sz="800" i="0" u="none" strike="noStrike" kern="1200" cap="none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самозанятости</a:t>
            </a:r>
            <a:endParaRPr kumimoji="0" lang="ru-RU" sz="800" i="0" u="none" strike="noStrike" kern="1200" cap="none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Удовлетворение спроса населения на некоторые виды услуг</a:t>
            </a:r>
            <a:endParaRPr kumimoji="0" lang="ru-RU" sz="800" i="0" u="none" strike="noStrike" kern="1200" cap="none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>
            <a:extLst>
              <a:ext uri="{FF2B5EF4-FFF2-40B4-BE49-F238E27FC236}">
                <a16:creationId xmlns="" xmlns:a16="http://schemas.microsoft.com/office/drawing/2014/main" id="{650FD8A6-963A-5995-BA9F-9B78037E8BC9}"/>
              </a:ext>
            </a:extLst>
          </p:cNvPr>
          <p:cNvSpPr/>
          <p:nvPr/>
        </p:nvSpPr>
        <p:spPr>
          <a:xfrm>
            <a:off x="6819477" y="5426252"/>
            <a:ext cx="2966400" cy="903326"/>
          </a:xfrm>
          <a:prstGeom prst="roundRect">
            <a:avLst>
              <a:gd name="adj" fmla="val 2901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i="0" u="none" strike="noStrike" kern="1200" cap="none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Создание новых рабочих мест</a:t>
            </a:r>
            <a:endParaRPr kumimoji="0" lang="ru-RU" sz="800" i="0" u="none" strike="noStrike" kern="1200" cap="none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2BDDE5A-DDA1-CD42-B7BB-B75755FD0DB9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025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Скругленный прямоугольник 71">
            <a:extLst>
              <a:ext uri="{FF2B5EF4-FFF2-40B4-BE49-F238E27FC236}">
                <a16:creationId xmlns="" xmlns:a16="http://schemas.microsoft.com/office/drawing/2014/main" id="{46267D65-761F-46C2-A842-C8BBE62E225D}"/>
              </a:ext>
            </a:extLst>
          </p:cNvPr>
          <p:cNvSpPr/>
          <p:nvPr/>
        </p:nvSpPr>
        <p:spPr>
          <a:xfrm>
            <a:off x="5765519" y="1037561"/>
            <a:ext cx="4044634" cy="4723159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196992D0-EC34-4917-A7CD-1EF73FD45A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64"/>
          <a:stretch>
            <a:fillRect/>
          </a:stretch>
        </p:blipFill>
        <p:spPr>
          <a:xfrm>
            <a:off x="5765519" y="1038468"/>
            <a:ext cx="4056014" cy="3662944"/>
          </a:xfrm>
          <a:custGeom>
            <a:avLst/>
            <a:gdLst>
              <a:gd name="connsiteX0" fmla="*/ 277972 w 4056014"/>
              <a:gd name="connsiteY0" fmla="*/ 0 h 3662944"/>
              <a:gd name="connsiteX1" fmla="*/ 3769679 w 4056014"/>
              <a:gd name="connsiteY1" fmla="*/ 0 h 3662944"/>
              <a:gd name="connsiteX2" fmla="*/ 4056014 w 4056014"/>
              <a:gd name="connsiteY2" fmla="*/ 286335 h 3662944"/>
              <a:gd name="connsiteX3" fmla="*/ 4056014 w 4056014"/>
              <a:gd name="connsiteY3" fmla="*/ 3662944 h 3662944"/>
              <a:gd name="connsiteX4" fmla="*/ 0 w 4056014"/>
              <a:gd name="connsiteY4" fmla="*/ 3662944 h 3662944"/>
              <a:gd name="connsiteX5" fmla="*/ 0 w 4056014"/>
              <a:gd name="connsiteY5" fmla="*/ 220428 h 3662944"/>
              <a:gd name="connsiteX6" fmla="*/ 14139 w 4056014"/>
              <a:gd name="connsiteY6" fmla="*/ 174881 h 3662944"/>
              <a:gd name="connsiteX7" fmla="*/ 277972 w 4056014"/>
              <a:gd name="connsiteY7" fmla="*/ 0 h 3662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56014" h="3662944">
                <a:moveTo>
                  <a:pt x="277972" y="0"/>
                </a:moveTo>
                <a:lnTo>
                  <a:pt x="3769679" y="0"/>
                </a:lnTo>
                <a:cubicBezTo>
                  <a:pt x="3927817" y="0"/>
                  <a:pt x="4056014" y="128197"/>
                  <a:pt x="4056014" y="286335"/>
                </a:cubicBezTo>
                <a:lnTo>
                  <a:pt x="4056014" y="3662944"/>
                </a:lnTo>
                <a:lnTo>
                  <a:pt x="0" y="3662944"/>
                </a:lnTo>
                <a:lnTo>
                  <a:pt x="0" y="220428"/>
                </a:lnTo>
                <a:lnTo>
                  <a:pt x="14139" y="174881"/>
                </a:lnTo>
                <a:cubicBezTo>
                  <a:pt x="57607" y="72111"/>
                  <a:pt x="159369" y="0"/>
                  <a:pt x="277972" y="0"/>
                </a:cubicBezTo>
                <a:close/>
              </a:path>
            </a:pathLst>
          </a:cu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2CA7548-6045-4ECD-4A16-A7415314D93C}"/>
              </a:ext>
            </a:extLst>
          </p:cNvPr>
          <p:cNvSpPr/>
          <p:nvPr/>
        </p:nvSpPr>
        <p:spPr>
          <a:xfrm>
            <a:off x="621668" y="4941668"/>
            <a:ext cx="5050516" cy="630000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Ознакомиться с подробной информацией о площадках, точках подключения,          ресурсных мощностях, транспортной и инженерной инфраструктуре можно                          на сайте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/>
              </a:rPr>
              <a:t>Инвестиционной карты России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7" name="Рисунок 176" descr="Протекающий кран со сплошной заливкой">
            <a:extLst>
              <a:ext uri="{FF2B5EF4-FFF2-40B4-BE49-F238E27FC236}">
                <a16:creationId xmlns="" xmlns:a16="http://schemas.microsoft.com/office/drawing/2014/main" id="{CA8B5039-688D-6BC4-F5B2-17D48DBC27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270" y="3824239"/>
            <a:ext cx="360000" cy="360000"/>
          </a:xfrm>
          <a:prstGeom prst="rect">
            <a:avLst/>
          </a:prstGeom>
        </p:spPr>
      </p:pic>
      <p:pic>
        <p:nvPicPr>
          <p:cNvPr id="176" name="Рисунок 175" descr="Протекающий кран со сплошной заливкой">
            <a:extLst>
              <a:ext uri="{FF2B5EF4-FFF2-40B4-BE49-F238E27FC236}">
                <a16:creationId xmlns="" xmlns:a16="http://schemas.microsoft.com/office/drawing/2014/main" id="{3E68B0A0-4742-F882-8E9C-7A80A16BF3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9313" y="3327380"/>
            <a:ext cx="360000" cy="36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592778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6" y="163628"/>
            <a:ext cx="2320959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627015" y="1401547"/>
            <a:ext cx="5045169" cy="1253923"/>
          </a:xfrm>
          <a:prstGeom prst="roundRect">
            <a:avLst>
              <a:gd name="adj" fmla="val 22570"/>
            </a:avLst>
          </a:prstGeom>
          <a:solidFill>
            <a:srgbClr val="4756A0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59B17874-7392-F85E-5379-718FAA06C17E}"/>
              </a:ext>
            </a:extLst>
          </p:cNvPr>
          <p:cNvSpPr txBox="1"/>
          <p:nvPr/>
        </p:nvSpPr>
        <p:spPr>
          <a:xfrm>
            <a:off x="6104294" y="5174277"/>
            <a:ext cx="172926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Свободная инвестиционная площадка</a:t>
            </a:r>
          </a:p>
        </p:txBody>
      </p:sp>
      <p:sp>
        <p:nvSpPr>
          <p:cNvPr id="83" name="Скругленный прямоугольник 82">
            <a:extLst>
              <a:ext uri="{FF2B5EF4-FFF2-40B4-BE49-F238E27FC236}">
                <a16:creationId xmlns="" xmlns:a16="http://schemas.microsoft.com/office/drawing/2014/main" id="{50403483-55E7-7CD7-1A34-AF319242838E}"/>
              </a:ext>
            </a:extLst>
          </p:cNvPr>
          <p:cNvSpPr/>
          <p:nvPr/>
        </p:nvSpPr>
        <p:spPr>
          <a:xfrm>
            <a:off x="7484174" y="2819226"/>
            <a:ext cx="349382" cy="367215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algn="ctr"/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Скругленный прямоугольник 122">
            <a:extLst>
              <a:ext uri="{FF2B5EF4-FFF2-40B4-BE49-F238E27FC236}">
                <a16:creationId xmlns="" xmlns:a16="http://schemas.microsoft.com/office/drawing/2014/main" id="{ED5127D8-F80B-2E74-96D7-6C60603119FC}"/>
              </a:ext>
            </a:extLst>
          </p:cNvPr>
          <p:cNvSpPr/>
          <p:nvPr/>
        </p:nvSpPr>
        <p:spPr>
          <a:xfrm>
            <a:off x="621668" y="2760771"/>
            <a:ext cx="5050516" cy="2075596"/>
          </a:xfrm>
          <a:prstGeom prst="roundRect">
            <a:avLst>
              <a:gd name="adj" fmla="val 1252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25" name="TextBox 124">
            <a:extLst>
              <a:ext uri="{FF2B5EF4-FFF2-40B4-BE49-F238E27FC236}">
                <a16:creationId xmlns="" xmlns:a16="http://schemas.microsoft.com/office/drawing/2014/main" id="{1D28A327-E730-2B92-6BD0-2BE87DFA2691}"/>
              </a:ext>
            </a:extLst>
          </p:cNvPr>
          <p:cNvSpPr txBox="1"/>
          <p:nvPr/>
        </p:nvSpPr>
        <p:spPr>
          <a:xfrm>
            <a:off x="622937" y="3002834"/>
            <a:ext cx="504924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ТАРИФЫ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="" xmlns:a16="http://schemas.microsoft.com/office/drawing/2014/main" id="{E6D9E1F9-3174-97AD-989C-6D9ADCBE2F71}"/>
              </a:ext>
            </a:extLst>
          </p:cNvPr>
          <p:cNvSpPr txBox="1"/>
          <p:nvPr/>
        </p:nvSpPr>
        <p:spPr>
          <a:xfrm>
            <a:off x="821550" y="1582759"/>
            <a:ext cx="44898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x-none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="" xmlns:a16="http://schemas.microsoft.com/office/drawing/2014/main" id="{58C2C973-5563-55D5-F202-5DA06EA91736}"/>
              </a:ext>
            </a:extLst>
          </p:cNvPr>
          <p:cNvSpPr txBox="1"/>
          <p:nvPr/>
        </p:nvSpPr>
        <p:spPr>
          <a:xfrm>
            <a:off x="821550" y="2052325"/>
            <a:ext cx="162796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ИНВЕСТИЦИОННЫХ ПЛОЩАДОК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="" xmlns:a16="http://schemas.microsoft.com/office/drawing/2014/main" id="{BF9C8859-F013-A538-9366-16B50B18E28A}"/>
              </a:ext>
            </a:extLst>
          </p:cNvPr>
          <p:cNvSpPr txBox="1"/>
          <p:nvPr/>
        </p:nvSpPr>
        <p:spPr>
          <a:xfrm>
            <a:off x="3437634" y="1545372"/>
            <a:ext cx="15589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="" xmlns:a16="http://schemas.microsoft.com/office/drawing/2014/main" id="{96A49500-EAEA-5490-FDFA-7F357F14D08C}"/>
              </a:ext>
            </a:extLst>
          </p:cNvPr>
          <p:cNvSpPr txBox="1"/>
          <p:nvPr/>
        </p:nvSpPr>
        <p:spPr>
          <a:xfrm>
            <a:off x="3670709" y="1588846"/>
            <a:ext cx="235416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промышленный парк</a:t>
            </a:r>
          </a:p>
        </p:txBody>
      </p:sp>
      <p:cxnSp>
        <p:nvCxnSpPr>
          <p:cNvPr id="137" name="Прямая соединительная линия 136">
            <a:extLst>
              <a:ext uri="{FF2B5EF4-FFF2-40B4-BE49-F238E27FC236}">
                <a16:creationId xmlns="" xmlns:a16="http://schemas.microsoft.com/office/drawing/2014/main" id="{232EBB5B-D463-93FE-88A2-B246377A86B1}"/>
              </a:ext>
            </a:extLst>
          </p:cNvPr>
          <p:cNvCxnSpPr>
            <a:cxnSpLocks/>
          </p:cNvCxnSpPr>
          <p:nvPr/>
        </p:nvCxnSpPr>
        <p:spPr>
          <a:xfrm>
            <a:off x="3270704" y="1600649"/>
            <a:ext cx="0" cy="85571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="" xmlns:a16="http://schemas.microsoft.com/office/drawing/2014/main" id="{988ACE5A-6D1B-F8A8-DF02-1D7D941D0CDF}"/>
              </a:ext>
            </a:extLst>
          </p:cNvPr>
          <p:cNvSpPr txBox="1"/>
          <p:nvPr/>
        </p:nvSpPr>
        <p:spPr>
          <a:xfrm>
            <a:off x="3394224" y="1894492"/>
            <a:ext cx="24271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="" xmlns:a16="http://schemas.microsoft.com/office/drawing/2014/main" id="{30D9C8C4-A496-33F2-C518-0068D65EEB43}"/>
              </a:ext>
            </a:extLst>
          </p:cNvPr>
          <p:cNvSpPr txBox="1"/>
          <p:nvPr/>
        </p:nvSpPr>
        <p:spPr>
          <a:xfrm>
            <a:off x="3670709" y="1937966"/>
            <a:ext cx="235416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Greenfield </a:t>
            </a:r>
            <a:r>
              <a:rPr lang="ru-RU" sz="1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="" xmlns:a16="http://schemas.microsoft.com/office/drawing/2014/main" id="{E28CB67B-99F6-62CC-86C1-A8ABE0B7D973}"/>
              </a:ext>
            </a:extLst>
          </p:cNvPr>
          <p:cNvSpPr txBox="1"/>
          <p:nvPr/>
        </p:nvSpPr>
        <p:spPr>
          <a:xfrm>
            <a:off x="3392783" y="2236558"/>
            <a:ext cx="15589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="" xmlns:a16="http://schemas.microsoft.com/office/drawing/2014/main" id="{905818B8-E10D-8BD3-4D88-DBED1EE7520E}"/>
              </a:ext>
            </a:extLst>
          </p:cNvPr>
          <p:cNvSpPr txBox="1"/>
          <p:nvPr/>
        </p:nvSpPr>
        <p:spPr>
          <a:xfrm>
            <a:off x="3670709" y="2287087"/>
            <a:ext cx="235416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" sz="1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Brownfield'a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="" xmlns:a16="http://schemas.microsoft.com/office/drawing/2014/main" id="{6654FC60-0AEC-4D72-3067-D5804B890430}"/>
              </a:ext>
            </a:extLst>
          </p:cNvPr>
          <p:cNvSpPr txBox="1"/>
          <p:nvPr/>
        </p:nvSpPr>
        <p:spPr>
          <a:xfrm>
            <a:off x="1168749" y="3338103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28,29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горячая вода (м3)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="" xmlns:a16="http://schemas.microsoft.com/office/drawing/2014/main" id="{48F919B7-90B8-C9E2-4B26-E6EE9FAC0F10}"/>
              </a:ext>
            </a:extLst>
          </p:cNvPr>
          <p:cNvSpPr txBox="1"/>
          <p:nvPr/>
        </p:nvSpPr>
        <p:spPr>
          <a:xfrm>
            <a:off x="1168749" y="3827655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28,29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холодная вода (м3)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="" xmlns:a16="http://schemas.microsoft.com/office/drawing/2014/main" id="{90DEA080-6B2C-362A-231A-C9436F916D74}"/>
              </a:ext>
            </a:extLst>
          </p:cNvPr>
          <p:cNvSpPr txBox="1"/>
          <p:nvPr/>
        </p:nvSpPr>
        <p:spPr>
          <a:xfrm>
            <a:off x="1164855" y="4323130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21,99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водоотведение (м3)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="" xmlns:a16="http://schemas.microsoft.com/office/drawing/2014/main" id="{EA739D09-46B0-1DCC-5AF6-CC88281C6D1B}"/>
              </a:ext>
            </a:extLst>
          </p:cNvPr>
          <p:cNvSpPr txBox="1"/>
          <p:nvPr/>
        </p:nvSpPr>
        <p:spPr>
          <a:xfrm>
            <a:off x="3561826" y="3343641"/>
            <a:ext cx="163886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7,11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природный газ (м3)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="" xmlns:a16="http://schemas.microsoft.com/office/drawing/2014/main" id="{2C4EF67B-79D6-EF4B-9677-0966A8E74B66}"/>
              </a:ext>
            </a:extLst>
          </p:cNvPr>
          <p:cNvSpPr txBox="1"/>
          <p:nvPr/>
        </p:nvSpPr>
        <p:spPr>
          <a:xfrm>
            <a:off x="3561826" y="3833193"/>
            <a:ext cx="192227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4,19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электроэнергия (кВт ч.)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="" xmlns:a16="http://schemas.microsoft.com/office/drawing/2014/main" id="{AED396BB-12B2-75E3-FB8C-029EA35F4927}"/>
              </a:ext>
            </a:extLst>
          </p:cNvPr>
          <p:cNvSpPr txBox="1"/>
          <p:nvPr/>
        </p:nvSpPr>
        <p:spPr>
          <a:xfrm>
            <a:off x="3557931" y="4328668"/>
            <a:ext cx="197364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2311,37 руб.</a:t>
            </a:r>
          </a:p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отопление (за  ед. энергии)</a:t>
            </a:r>
          </a:p>
        </p:txBody>
      </p:sp>
      <p:pic>
        <p:nvPicPr>
          <p:cNvPr id="171" name="Рисунок 170" descr="Интернет со сплошной заливкой">
            <a:extLst>
              <a:ext uri="{FF2B5EF4-FFF2-40B4-BE49-F238E27FC236}">
                <a16:creationId xmlns="" xmlns:a16="http://schemas.microsoft.com/office/drawing/2014/main" id="{00F6B643-AEC0-8141-3916-0C9E8889AC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3270" y="5079738"/>
            <a:ext cx="360000" cy="360000"/>
          </a:xfrm>
          <a:prstGeom prst="rect">
            <a:avLst/>
          </a:prstGeom>
        </p:spPr>
      </p:pic>
      <p:pic>
        <p:nvPicPr>
          <p:cNvPr id="173" name="Рисунок 172" descr="Электрическая опора со сплошной заливкой">
            <a:extLst>
              <a:ext uri="{FF2B5EF4-FFF2-40B4-BE49-F238E27FC236}">
                <a16:creationId xmlns="" xmlns:a16="http://schemas.microsoft.com/office/drawing/2014/main" id="{FEA428CD-D6DA-61F4-7EBB-968108BFDB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38496" y="3824239"/>
            <a:ext cx="360000" cy="360000"/>
          </a:xfrm>
          <a:prstGeom prst="rect">
            <a:avLst/>
          </a:prstGeom>
        </p:spPr>
      </p:pic>
      <p:pic>
        <p:nvPicPr>
          <p:cNvPr id="179" name="Рисунок 178" descr="Пожарный гидрант со сплошной заливкой">
            <a:extLst>
              <a:ext uri="{FF2B5EF4-FFF2-40B4-BE49-F238E27FC236}">
                <a16:creationId xmlns="" xmlns:a16="http://schemas.microsoft.com/office/drawing/2014/main" id="{26CFD593-1555-3116-29C0-D51F46C0647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53270" y="4322442"/>
            <a:ext cx="360000" cy="360000"/>
          </a:xfrm>
          <a:prstGeom prst="rect">
            <a:avLst/>
          </a:prstGeom>
        </p:spPr>
      </p:pic>
      <p:pic>
        <p:nvPicPr>
          <p:cNvPr id="174" name="Рисунок 173" descr="Огонь со сплошной заливкой">
            <a:extLst>
              <a:ext uri="{FF2B5EF4-FFF2-40B4-BE49-F238E27FC236}">
                <a16:creationId xmlns="" xmlns:a16="http://schemas.microsoft.com/office/drawing/2014/main" id="{4E6702C2-FCBA-D354-8453-B85C8EB372E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38496" y="3311961"/>
            <a:ext cx="360000" cy="360000"/>
          </a:xfrm>
          <a:prstGeom prst="rect">
            <a:avLst/>
          </a:prstGeom>
        </p:spPr>
      </p:pic>
      <p:pic>
        <p:nvPicPr>
          <p:cNvPr id="185" name="Рисунок 184" descr="Термометр со сплошной заливкой">
            <a:extLst>
              <a:ext uri="{FF2B5EF4-FFF2-40B4-BE49-F238E27FC236}">
                <a16:creationId xmlns="" xmlns:a16="http://schemas.microsoft.com/office/drawing/2014/main" id="{21BB5F51-A94F-2FA1-7F61-917E20038F7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136172" y="4324726"/>
            <a:ext cx="360000" cy="36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A573855-2890-5E85-14C0-7DA28851F63A}"/>
              </a:ext>
            </a:extLst>
          </p:cNvPr>
          <p:cNvSpPr txBox="1"/>
          <p:nvPr/>
        </p:nvSpPr>
        <p:spPr>
          <a:xfrm>
            <a:off x="729384" y="6513429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</a:p>
        </p:txBody>
      </p:sp>
      <p:pic>
        <p:nvPicPr>
          <p:cNvPr id="94" name="Рисунок 93" descr="Маркер со сплошной заливкой">
            <a:extLst>
              <a:ext uri="{FF2B5EF4-FFF2-40B4-BE49-F238E27FC236}">
                <a16:creationId xmlns="" xmlns:a16="http://schemas.microsoft.com/office/drawing/2014/main" id="{710E45E7-9BD0-49DF-9D3F-138DF8DFC2D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800782" y="5088470"/>
            <a:ext cx="246954" cy="246954"/>
          </a:xfrm>
          <a:prstGeom prst="rect">
            <a:avLst/>
          </a:prstGeom>
        </p:spPr>
      </p:pic>
      <p:pic>
        <p:nvPicPr>
          <p:cNvPr id="95" name="Рисунок 94" descr="Маркер со сплошной заливкой">
            <a:extLst>
              <a:ext uri="{FF2B5EF4-FFF2-40B4-BE49-F238E27FC236}">
                <a16:creationId xmlns="" xmlns:a16="http://schemas.microsoft.com/office/drawing/2014/main" id="{5F1CB102-9A6D-4D0D-8E5C-F4F78A70806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32164" y="2878430"/>
            <a:ext cx="246954" cy="246954"/>
          </a:xfrm>
          <a:prstGeom prst="rect">
            <a:avLst/>
          </a:prstGeom>
        </p:spPr>
      </p:pic>
      <p:pic>
        <p:nvPicPr>
          <p:cNvPr id="53" name="Рисунок 52" descr="Маркер со сплошной заливкой">
            <a:extLst>
              <a:ext uri="{FF2B5EF4-FFF2-40B4-BE49-F238E27FC236}">
                <a16:creationId xmlns="" xmlns:a16="http://schemas.microsoft.com/office/drawing/2014/main" id="{3F6FE848-1770-4890-A276-BF52FFF6CA7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884544" y="2163610"/>
            <a:ext cx="246954" cy="246954"/>
          </a:xfrm>
          <a:prstGeom prst="rect">
            <a:avLst/>
          </a:prstGeom>
        </p:spPr>
      </p:pic>
      <p:pic>
        <p:nvPicPr>
          <p:cNvPr id="54" name="Рисунок 53" descr="Маркер со сплошной заливкой">
            <a:extLst>
              <a:ext uri="{FF2B5EF4-FFF2-40B4-BE49-F238E27FC236}">
                <a16:creationId xmlns="" xmlns:a16="http://schemas.microsoft.com/office/drawing/2014/main" id="{4D567974-0576-4E93-A3B2-ED4655A534C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008021" y="2618288"/>
            <a:ext cx="246954" cy="246954"/>
          </a:xfrm>
          <a:prstGeom prst="rect">
            <a:avLst/>
          </a:prstGeom>
        </p:spPr>
      </p:pic>
      <p:pic>
        <p:nvPicPr>
          <p:cNvPr id="55" name="Рисунок 54" descr="Маркер со сплошной заливкой">
            <a:extLst>
              <a:ext uri="{FF2B5EF4-FFF2-40B4-BE49-F238E27FC236}">
                <a16:creationId xmlns="" xmlns:a16="http://schemas.microsoft.com/office/drawing/2014/main" id="{5AFF9D0A-3585-4B1B-AE39-8CCA68FF1FE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841339" y="2650994"/>
            <a:ext cx="246954" cy="2469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8203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МЕРЫ ГОСУДАРСТВЕННОЙ ПОДДЕРЖКИ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34562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hlinkClick r:id="rId3"/>
            <a:extLst>
              <a:ext uri="{FF2B5EF4-FFF2-40B4-BE49-F238E27FC236}">
                <a16:creationId xmlns="" xmlns:a16="http://schemas.microsoft.com/office/drawing/2014/main" id="{959288B3-6129-0F6E-2F82-BEEB0DD1000F}"/>
              </a:ext>
            </a:extLst>
          </p:cNvPr>
          <p:cNvSpPr/>
          <p:nvPr/>
        </p:nvSpPr>
        <p:spPr>
          <a:xfrm>
            <a:off x="627014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="" xmlns:a16="http://schemas.microsoft.com/office/drawing/2014/main" id="{536BD308-6967-8AF5-7432-C3280FD3FCAB}"/>
              </a:ext>
            </a:extLst>
          </p:cNvPr>
          <p:cNvSpPr/>
          <p:nvPr/>
        </p:nvSpPr>
        <p:spPr>
          <a:xfrm>
            <a:off x="74550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20" name="Скругленный прямоугольник 19">
            <a:hlinkClick r:id="rId4"/>
            <a:extLst>
              <a:ext uri="{FF2B5EF4-FFF2-40B4-BE49-F238E27FC236}">
                <a16:creationId xmlns="" xmlns:a16="http://schemas.microsoft.com/office/drawing/2014/main" id="{74865467-DC3F-30ED-A2E2-AE772E0BB58C}"/>
              </a:ext>
            </a:extLst>
          </p:cNvPr>
          <p:cNvSpPr/>
          <p:nvPr/>
        </p:nvSpPr>
        <p:spPr>
          <a:xfrm>
            <a:off x="2485202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1" name="Скругленный прямоугольник 20">
            <a:hlinkClick r:id="rId5"/>
            <a:extLst>
              <a:ext uri="{FF2B5EF4-FFF2-40B4-BE49-F238E27FC236}">
                <a16:creationId xmlns="" xmlns:a16="http://schemas.microsoft.com/office/drawing/2014/main" id="{6035FA24-3445-92D9-8779-8906CA8356A4}"/>
              </a:ext>
            </a:extLst>
          </p:cNvPr>
          <p:cNvSpPr/>
          <p:nvPr/>
        </p:nvSpPr>
        <p:spPr>
          <a:xfrm>
            <a:off x="4343390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2" name="Скругленный прямоугольник 21">
            <a:hlinkClick r:id="rId6"/>
            <a:extLst>
              <a:ext uri="{FF2B5EF4-FFF2-40B4-BE49-F238E27FC236}">
                <a16:creationId xmlns="" xmlns:a16="http://schemas.microsoft.com/office/drawing/2014/main" id="{A930814C-6C32-C14B-E8DE-92769C490880}"/>
              </a:ext>
            </a:extLst>
          </p:cNvPr>
          <p:cNvSpPr/>
          <p:nvPr/>
        </p:nvSpPr>
        <p:spPr>
          <a:xfrm>
            <a:off x="6201578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3" name="Скругленный прямоугольник 22">
            <a:hlinkClick r:id="rId7"/>
            <a:extLst>
              <a:ext uri="{FF2B5EF4-FFF2-40B4-BE49-F238E27FC236}">
                <a16:creationId xmlns="" xmlns:a16="http://schemas.microsoft.com/office/drawing/2014/main" id="{01182952-42FD-E2F5-AE20-138C900DE067}"/>
              </a:ext>
            </a:extLst>
          </p:cNvPr>
          <p:cNvSpPr/>
          <p:nvPr/>
        </p:nvSpPr>
        <p:spPr>
          <a:xfrm>
            <a:off x="8059764" y="1401545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="" xmlns:a16="http://schemas.microsoft.com/office/drawing/2014/main" id="{737CB4FA-74E4-CF19-B214-F7A2247C9D35}"/>
              </a:ext>
            </a:extLst>
          </p:cNvPr>
          <p:cNvSpPr/>
          <p:nvPr/>
        </p:nvSpPr>
        <p:spPr>
          <a:xfrm>
            <a:off x="627014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="" xmlns:a16="http://schemas.microsoft.com/office/drawing/2014/main" id="{7DBBEF72-E326-F688-F2DF-29A8A297810A}"/>
              </a:ext>
            </a:extLst>
          </p:cNvPr>
          <p:cNvSpPr/>
          <p:nvPr/>
        </p:nvSpPr>
        <p:spPr>
          <a:xfrm>
            <a:off x="2485202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="" xmlns:a16="http://schemas.microsoft.com/office/drawing/2014/main" id="{1F094A80-5BAE-32C7-EA15-5459001EDA76}"/>
              </a:ext>
            </a:extLst>
          </p:cNvPr>
          <p:cNvSpPr/>
          <p:nvPr/>
        </p:nvSpPr>
        <p:spPr>
          <a:xfrm>
            <a:off x="4343390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="" xmlns:a16="http://schemas.microsoft.com/office/drawing/2014/main" id="{A39F93CA-3AA3-0119-407F-5C489857FB7F}"/>
              </a:ext>
            </a:extLst>
          </p:cNvPr>
          <p:cNvSpPr/>
          <p:nvPr/>
        </p:nvSpPr>
        <p:spPr>
          <a:xfrm>
            <a:off x="6201578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="" xmlns:a16="http://schemas.microsoft.com/office/drawing/2014/main" id="{44ADC4D1-8BC2-CA35-A570-1D20527B0079}"/>
              </a:ext>
            </a:extLst>
          </p:cNvPr>
          <p:cNvSpPr/>
          <p:nvPr/>
        </p:nvSpPr>
        <p:spPr>
          <a:xfrm>
            <a:off x="8059764" y="3265924"/>
            <a:ext cx="1710000" cy="1710000"/>
          </a:xfrm>
          <a:prstGeom prst="roundRect">
            <a:avLst>
              <a:gd name="adj" fmla="val 1643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DAC0CC6E-70E5-5156-8AC0-98DA024669CB}"/>
              </a:ext>
            </a:extLst>
          </p:cNvPr>
          <p:cNvSpPr txBox="1"/>
          <p:nvPr/>
        </p:nvSpPr>
        <p:spPr>
          <a:xfrm>
            <a:off x="745509" y="2209962"/>
            <a:ext cx="145691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МОЙ БИЗНЕС 46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="" xmlns:a16="http://schemas.microsoft.com/office/drawing/2014/main" id="{3DA13379-7070-0B20-1B13-073470D0CFB7}"/>
              </a:ext>
            </a:extLst>
          </p:cNvPr>
          <p:cNvSpPr/>
          <p:nvPr/>
        </p:nvSpPr>
        <p:spPr>
          <a:xfrm>
            <a:off x="1053107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="" xmlns:a16="http://schemas.microsoft.com/office/drawing/2014/main" id="{FDD239D5-900C-057A-54CE-1A882E44D0FF}"/>
              </a:ext>
            </a:extLst>
          </p:cNvPr>
          <p:cNvSpPr/>
          <p:nvPr/>
        </p:nvSpPr>
        <p:spPr>
          <a:xfrm>
            <a:off x="2603696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733857DB-2DA8-E6E3-4AD9-3428BA1DD7BC}"/>
              </a:ext>
            </a:extLst>
          </p:cNvPr>
          <p:cNvSpPr txBox="1"/>
          <p:nvPr/>
        </p:nvSpPr>
        <p:spPr>
          <a:xfrm>
            <a:off x="2603697" y="2209962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КОРПОРАЦИЯ РАЗВИТИЯ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="" xmlns:a16="http://schemas.microsoft.com/office/drawing/2014/main" id="{FEB17594-FA55-5D4B-A29C-3B4D61CD6D8D}"/>
              </a:ext>
            </a:extLst>
          </p:cNvPr>
          <p:cNvSpPr/>
          <p:nvPr/>
        </p:nvSpPr>
        <p:spPr>
          <a:xfrm>
            <a:off x="2911295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="" xmlns:a16="http://schemas.microsoft.com/office/drawing/2014/main" id="{56B14C1F-90BD-1C90-73F6-6C9F59151716}"/>
              </a:ext>
            </a:extLst>
          </p:cNvPr>
          <p:cNvSpPr/>
          <p:nvPr/>
        </p:nvSpPr>
        <p:spPr>
          <a:xfrm>
            <a:off x="443219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8E951FBD-1E74-BE7C-D4A3-F35376CDAEF3}"/>
              </a:ext>
            </a:extLst>
          </p:cNvPr>
          <p:cNvSpPr txBox="1"/>
          <p:nvPr/>
        </p:nvSpPr>
        <p:spPr>
          <a:xfrm>
            <a:off x="4432191" y="2209962"/>
            <a:ext cx="1456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ФОНД РАЗВИТИЯ ПРОМЫШЛЕННОСТИ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="" xmlns:a16="http://schemas.microsoft.com/office/drawing/2014/main" id="{B81A249F-DCE3-08A0-4B87-C67630735136}"/>
              </a:ext>
            </a:extLst>
          </p:cNvPr>
          <p:cNvSpPr/>
          <p:nvPr/>
        </p:nvSpPr>
        <p:spPr>
          <a:xfrm>
            <a:off x="4739789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="" xmlns:a16="http://schemas.microsoft.com/office/drawing/2014/main" id="{639E1C2B-6618-B164-86D8-41D1A9B3E5DC}"/>
              </a:ext>
            </a:extLst>
          </p:cNvPr>
          <p:cNvSpPr/>
          <p:nvPr/>
        </p:nvSpPr>
        <p:spPr>
          <a:xfrm>
            <a:off x="6324558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1627D5FE-F318-9DC8-513C-A48C26710BE8}"/>
              </a:ext>
            </a:extLst>
          </p:cNvPr>
          <p:cNvSpPr txBox="1"/>
          <p:nvPr/>
        </p:nvSpPr>
        <p:spPr>
          <a:xfrm>
            <a:off x="6324559" y="2209961"/>
            <a:ext cx="89920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АНО «ЦЕНТР РАЗВИТИЯ ЭКСПОРТА НИЖЕГОРОДСКОЙ ОБЛАСТИ» 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="" xmlns:a16="http://schemas.microsoft.com/office/drawing/2014/main" id="{3FEF74B3-ADEE-BCE6-D097-03A5BBB0295C}"/>
              </a:ext>
            </a:extLst>
          </p:cNvPr>
          <p:cNvSpPr/>
          <p:nvPr/>
        </p:nvSpPr>
        <p:spPr>
          <a:xfrm>
            <a:off x="6632157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="" xmlns:a16="http://schemas.microsoft.com/office/drawing/2014/main" id="{93908C34-23FF-B6FD-A734-FA3A4DEFBF2C}"/>
              </a:ext>
            </a:extLst>
          </p:cNvPr>
          <p:cNvSpPr/>
          <p:nvPr/>
        </p:nvSpPr>
        <p:spPr>
          <a:xfrm>
            <a:off x="8183500" y="1526428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EBB85D94-72EE-69FE-106A-E428B04FDA7C}"/>
              </a:ext>
            </a:extLst>
          </p:cNvPr>
          <p:cNvSpPr txBox="1"/>
          <p:nvPr/>
        </p:nvSpPr>
        <p:spPr>
          <a:xfrm>
            <a:off x="8183501" y="2209962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Союз «Торгово-промышленная палата»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="" xmlns:a16="http://schemas.microsoft.com/office/drawing/2014/main" id="{CCE1A1AC-DAEB-CCA8-8C14-0F60DB7AEE2B}"/>
              </a:ext>
            </a:extLst>
          </p:cNvPr>
          <p:cNvSpPr/>
          <p:nvPr/>
        </p:nvSpPr>
        <p:spPr>
          <a:xfrm>
            <a:off x="8491099" y="2818126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="" xmlns:a16="http://schemas.microsoft.com/office/drawing/2014/main" id="{9FD35FDE-44D5-69AA-B56A-DAAC1C428CDD}"/>
              </a:ext>
            </a:extLst>
          </p:cNvPr>
          <p:cNvSpPr/>
          <p:nvPr/>
        </p:nvSpPr>
        <p:spPr>
          <a:xfrm>
            <a:off x="745508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D08ECDEF-3F43-3975-0B80-A87602F13F61}"/>
              </a:ext>
            </a:extLst>
          </p:cNvPr>
          <p:cNvSpPr txBox="1"/>
          <p:nvPr/>
        </p:nvSpPr>
        <p:spPr>
          <a:xfrm>
            <a:off x="745509" y="4074341"/>
            <a:ext cx="14569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ПРОМЫШЛЕННОСТИ, ТОРГОВЛИ И ПРЕДПРИНИМАТЕЛЬСТВА </a:t>
            </a:r>
          </a:p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кругленный прямоугольник 56">
            <a:extLst>
              <a:ext uri="{FF2B5EF4-FFF2-40B4-BE49-F238E27FC236}">
                <a16:creationId xmlns="" xmlns:a16="http://schemas.microsoft.com/office/drawing/2014/main" id="{0C8E6F72-ACE9-B06A-C36F-14240F9C08ED}"/>
              </a:ext>
            </a:extLst>
          </p:cNvPr>
          <p:cNvSpPr/>
          <p:nvPr/>
        </p:nvSpPr>
        <p:spPr>
          <a:xfrm>
            <a:off x="1053107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="" xmlns:a16="http://schemas.microsoft.com/office/drawing/2014/main" id="{E95975D5-91C3-3E7B-853F-21C2CD5F1A04}"/>
              </a:ext>
            </a:extLst>
          </p:cNvPr>
          <p:cNvSpPr/>
          <p:nvPr/>
        </p:nvSpPr>
        <p:spPr>
          <a:xfrm>
            <a:off x="2603696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8E8AC662-A2F8-BE41-67F7-2E05358356A9}"/>
              </a:ext>
            </a:extLst>
          </p:cNvPr>
          <p:cNvSpPr txBox="1"/>
          <p:nvPr/>
        </p:nvSpPr>
        <p:spPr>
          <a:xfrm>
            <a:off x="2603697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СЕЛЬСКОГО ХОЗЯЙСТВА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Скругленный прямоугольник 59">
            <a:extLst>
              <a:ext uri="{FF2B5EF4-FFF2-40B4-BE49-F238E27FC236}">
                <a16:creationId xmlns="" xmlns:a16="http://schemas.microsoft.com/office/drawing/2014/main" id="{4799F6AF-2D83-0543-6070-AD3C85DAE524}"/>
              </a:ext>
            </a:extLst>
          </p:cNvPr>
          <p:cNvSpPr/>
          <p:nvPr/>
        </p:nvSpPr>
        <p:spPr>
          <a:xfrm>
            <a:off x="2911295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Скругленный прямоугольник 61">
            <a:extLst>
              <a:ext uri="{FF2B5EF4-FFF2-40B4-BE49-F238E27FC236}">
                <a16:creationId xmlns="" xmlns:a16="http://schemas.microsoft.com/office/drawing/2014/main" id="{33B0C178-5D40-A28A-2614-96914272F53B}"/>
              </a:ext>
            </a:extLst>
          </p:cNvPr>
          <p:cNvSpPr/>
          <p:nvPr/>
        </p:nvSpPr>
        <p:spPr>
          <a:xfrm>
            <a:off x="4432190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DDE765BB-949A-B404-9239-345EA25CC23C}"/>
              </a:ext>
            </a:extLst>
          </p:cNvPr>
          <p:cNvSpPr txBox="1"/>
          <p:nvPr/>
        </p:nvSpPr>
        <p:spPr>
          <a:xfrm>
            <a:off x="4432191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Скругленный прямоугольник 63">
            <a:extLst>
              <a:ext uri="{FF2B5EF4-FFF2-40B4-BE49-F238E27FC236}">
                <a16:creationId xmlns="" xmlns:a16="http://schemas.microsoft.com/office/drawing/2014/main" id="{B18BBBB6-B986-F405-356C-1830AD96E294}"/>
              </a:ext>
            </a:extLst>
          </p:cNvPr>
          <p:cNvSpPr/>
          <p:nvPr/>
        </p:nvSpPr>
        <p:spPr>
          <a:xfrm>
            <a:off x="4739789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Скругленный прямоугольник 65">
            <a:extLst>
              <a:ext uri="{FF2B5EF4-FFF2-40B4-BE49-F238E27FC236}">
                <a16:creationId xmlns="" xmlns:a16="http://schemas.microsoft.com/office/drawing/2014/main" id="{A889ECA0-D41C-F7E4-3A53-A7BAC8E9D284}"/>
              </a:ext>
            </a:extLst>
          </p:cNvPr>
          <p:cNvSpPr/>
          <p:nvPr/>
        </p:nvSpPr>
        <p:spPr>
          <a:xfrm>
            <a:off x="6324558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1C6FCB94-9D24-6DD4-BDD3-EA1459C62D8D}"/>
              </a:ext>
            </a:extLst>
          </p:cNvPr>
          <p:cNvSpPr txBox="1"/>
          <p:nvPr/>
        </p:nvSpPr>
        <p:spPr>
          <a:xfrm>
            <a:off x="6324559" y="4074341"/>
            <a:ext cx="145691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ИМУЩЕСТВА </a:t>
            </a:r>
            <a:b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Скругленный прямоугольник 67">
            <a:extLst>
              <a:ext uri="{FF2B5EF4-FFF2-40B4-BE49-F238E27FC236}">
                <a16:creationId xmlns="" xmlns:a16="http://schemas.microsoft.com/office/drawing/2014/main" id="{B026FA2E-3031-2846-D206-E2E40D670DD5}"/>
              </a:ext>
            </a:extLst>
          </p:cNvPr>
          <p:cNvSpPr/>
          <p:nvPr/>
        </p:nvSpPr>
        <p:spPr>
          <a:xfrm>
            <a:off x="6632157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="" xmlns:a16="http://schemas.microsoft.com/office/drawing/2014/main" id="{6841A548-C249-DE1A-6B4E-2631A272228B}"/>
              </a:ext>
            </a:extLst>
          </p:cNvPr>
          <p:cNvSpPr/>
          <p:nvPr/>
        </p:nvSpPr>
        <p:spPr>
          <a:xfrm>
            <a:off x="8183500" y="3390807"/>
            <a:ext cx="1456918" cy="586798"/>
          </a:xfrm>
          <a:prstGeom prst="roundRect">
            <a:avLst>
              <a:gd name="adj" fmla="val 29906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70073448-8747-6D8A-73C5-5F95CEF649BB}"/>
              </a:ext>
            </a:extLst>
          </p:cNvPr>
          <p:cNvSpPr txBox="1"/>
          <p:nvPr/>
        </p:nvSpPr>
        <p:spPr>
          <a:xfrm>
            <a:off x="8183501" y="4074341"/>
            <a:ext cx="14569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ЦИФРОВОГО РАЗВИТИЯ И СВЯЗИ</a:t>
            </a:r>
            <a:b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КУРСКОЙ ОБЛАСТИ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="" xmlns:a16="http://schemas.microsoft.com/office/drawing/2014/main" id="{34A64A6B-D22A-7DF3-6ECE-D890B8000BAF}"/>
              </a:ext>
            </a:extLst>
          </p:cNvPr>
          <p:cNvSpPr/>
          <p:nvPr/>
        </p:nvSpPr>
        <p:spPr>
          <a:xfrm>
            <a:off x="8491099" y="4682505"/>
            <a:ext cx="841719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3" name="Picture 2" descr="логотип Мой бизнес | С 1 января 2023 года Администрация Чарышского района  Алтайского края преобразована в Администрацию муниципального округа  Чарышский район Алтайского края.">
            <a:extLst>
              <a:ext uri="{FF2B5EF4-FFF2-40B4-BE49-F238E27FC236}">
                <a16:creationId xmlns="" xmlns:a16="http://schemas.microsoft.com/office/drawing/2014/main" id="{CB9E44DB-1C66-11F1-4DA7-8FAD32372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748" y="1614226"/>
            <a:ext cx="943068" cy="42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BE7F107-914B-B9BF-CAFF-6741C2D8E326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(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НАИМЕНОВАНИЕ ВАШЕГО МУНИЦИПАЛИТЕТА)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45CBDC2-52D4-49DD-9D94-EA55ECA880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7650" y="1610001"/>
            <a:ext cx="1337871" cy="4210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F9EA566-CAD8-4E08-A754-697609A20F7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88976" y="1588106"/>
            <a:ext cx="1327419" cy="42515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AD6B65DA-C76F-4264-845D-30BC551610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63118" y="1610001"/>
            <a:ext cx="1246929" cy="3857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DC59E150-D1A0-45AD-BD55-4571B71ED52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75355" y="1561890"/>
            <a:ext cx="510532" cy="490080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="" xmlns:a16="http://schemas.microsoft.com/office/drawing/2014/main" id="{7A9DEEE1-F1FA-44A9-8337-602CED7702E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35027" y="3432013"/>
            <a:ext cx="477877" cy="487949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="" xmlns:a16="http://schemas.microsoft.com/office/drawing/2014/main" id="{29303BEE-6854-498F-89F4-173916C6F78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87646" y="3433910"/>
            <a:ext cx="477877" cy="487949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="" xmlns:a16="http://schemas.microsoft.com/office/drawing/2014/main" id="{2454F4C3-CF46-4B48-BE61-E0E77629E21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13746" y="3426158"/>
            <a:ext cx="477877" cy="487949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="" xmlns:a16="http://schemas.microsoft.com/office/drawing/2014/main" id="{A291849C-63FE-4F84-B81E-973EAD49286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4077" y="3418528"/>
            <a:ext cx="477877" cy="487949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="" xmlns:a16="http://schemas.microsoft.com/office/drawing/2014/main" id="{E4EF224E-3846-424F-B622-64620FCC014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91682" y="3418528"/>
            <a:ext cx="477877" cy="4879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0505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>
            <a:extLst>
              <a:ext uri="{FF2B5EF4-FFF2-40B4-BE49-F238E27FC236}">
                <a16:creationId xmlns="" xmlns:a16="http://schemas.microsoft.com/office/drawing/2014/main" id="{D84C0EFA-ABA5-6E13-FD8E-3B66EAED5F92}"/>
              </a:ext>
            </a:extLst>
          </p:cNvPr>
          <p:cNvSpPr/>
          <p:nvPr/>
        </p:nvSpPr>
        <p:spPr>
          <a:xfrm>
            <a:off x="2159287" y="2181383"/>
            <a:ext cx="5684111" cy="4024162"/>
          </a:xfrm>
          <a:prstGeom prst="roundRect">
            <a:avLst>
              <a:gd name="adj" fmla="val 457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988BECAB-AF68-DF91-9FAF-9F98980FC488}"/>
              </a:ext>
            </a:extLst>
          </p:cNvPr>
          <p:cNvSpPr/>
          <p:nvPr/>
        </p:nvSpPr>
        <p:spPr>
          <a:xfrm>
            <a:off x="627018" y="771914"/>
            <a:ext cx="9160579" cy="775597"/>
          </a:xfrm>
          <a:prstGeom prst="roundRect">
            <a:avLst>
              <a:gd name="adj" fmla="val 262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ПРЕДСТАВИТЕЛИ АДМИНИСТРАЦИИ ДМИТРИЕВСКОГО РАЙОНА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516337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 рабочей группы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4B40DCB-4C31-03F5-B5B8-282F39AA97FE}"/>
              </a:ext>
            </a:extLst>
          </p:cNvPr>
          <p:cNvSpPr txBox="1"/>
          <p:nvPr/>
        </p:nvSpPr>
        <p:spPr>
          <a:xfrm>
            <a:off x="5106718" y="2739176"/>
            <a:ext cx="2196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Ливенцев Сергей Анатольевич</a:t>
            </a:r>
            <a:endParaRPr lang="x-none" sz="14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694DB7C7-429D-AAE0-DF5B-BE58CD71E43A}"/>
              </a:ext>
            </a:extLst>
          </p:cNvPr>
          <p:cNvSpPr txBox="1"/>
          <p:nvPr/>
        </p:nvSpPr>
        <p:spPr>
          <a:xfrm>
            <a:off x="5178046" y="3312000"/>
            <a:ext cx="2196000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Глава Дмитриевского района</a:t>
            </a:r>
            <a:endParaRPr lang="x-none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="" xmlns:a16="http://schemas.microsoft.com/office/drawing/2014/main" id="{A12F499E-F54D-B300-3108-B922DB39BF1B}"/>
              </a:ext>
            </a:extLst>
          </p:cNvPr>
          <p:cNvSpPr/>
          <p:nvPr/>
        </p:nvSpPr>
        <p:spPr>
          <a:xfrm>
            <a:off x="794999" y="899205"/>
            <a:ext cx="551343" cy="551343"/>
          </a:xfrm>
          <a:prstGeom prst="roundRect">
            <a:avLst>
              <a:gd name="adj" fmla="val 50000"/>
            </a:avLst>
          </a:prstGeom>
          <a:solidFill>
            <a:srgbClr val="FEFEFE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6D9CDDB-E9D5-565C-BD28-8C61EB0F6DF3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3731C86E-208A-4C54-9260-197931410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410" y="978851"/>
            <a:ext cx="304522" cy="409809"/>
          </a:xfrm>
          <a:prstGeom prst="rect">
            <a:avLst/>
          </a:prstGeom>
        </p:spPr>
      </p:pic>
      <p:pic>
        <p:nvPicPr>
          <p:cNvPr id="34" name="Рисунок 33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5DAB3068-C1FE-43FC-8F3F-500FD1AE7C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95772" y="5133893"/>
            <a:ext cx="284319" cy="28431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02B917FA-78D7-4FDB-8AEA-5D35EA975E1B}"/>
              </a:ext>
            </a:extLst>
          </p:cNvPr>
          <p:cNvSpPr txBox="1"/>
          <p:nvPr/>
        </p:nvSpPr>
        <p:spPr>
          <a:xfrm>
            <a:off x="3662551" y="5194409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(47150) 2-12-37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Рисунок 35" descr="Конверт со сплошной заливкой">
            <a:extLst>
              <a:ext uri="{FF2B5EF4-FFF2-40B4-BE49-F238E27FC236}">
                <a16:creationId xmlns="" xmlns:a16="http://schemas.microsoft.com/office/drawing/2014/main" id="{CCBAAAA8-B0E0-4FDF-9740-DA3A98E98D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87146" y="5609946"/>
            <a:ext cx="300513" cy="30051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EEC8B77D-E0D5-494F-8E04-FF250BDCA320}"/>
              </a:ext>
            </a:extLst>
          </p:cNvPr>
          <p:cNvSpPr txBox="1"/>
          <p:nvPr/>
        </p:nvSpPr>
        <p:spPr>
          <a:xfrm>
            <a:off x="3679806" y="5681866"/>
            <a:ext cx="142015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dmitriev-rayon@mail.ru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Рисунок 38">
            <a:hlinkClick r:id="rId8"/>
            <a:extLst>
              <a:ext uri="{FF2B5EF4-FFF2-40B4-BE49-F238E27FC236}">
                <a16:creationId xmlns="" xmlns:a16="http://schemas.microsoft.com/office/drawing/2014/main" id="{371BC08F-557B-4F12-9E22-97715AE9C9F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48226" y="5081039"/>
            <a:ext cx="365238" cy="365238"/>
          </a:xfrm>
          <a:prstGeom prst="rect">
            <a:avLst/>
          </a:prstGeom>
        </p:spPr>
      </p:pic>
      <p:pic>
        <p:nvPicPr>
          <p:cNvPr id="41" name="Рисунок 40">
            <a:hlinkClick r:id="rId10"/>
            <a:extLst>
              <a:ext uri="{FF2B5EF4-FFF2-40B4-BE49-F238E27FC236}">
                <a16:creationId xmlns="" xmlns:a16="http://schemas.microsoft.com/office/drawing/2014/main" id="{E15D49EF-76B2-4142-B111-24B7DFDEC70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48225" y="5633806"/>
            <a:ext cx="365239" cy="3652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8188C2FC-31E0-CE84-C4F1-24CE099F3111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1835" t="1592" r="1835" b="2598"/>
          <a:stretch>
            <a:fillRect/>
          </a:stretch>
        </p:blipFill>
        <p:spPr>
          <a:xfrm>
            <a:off x="2143354" y="2097484"/>
            <a:ext cx="1960141" cy="2463053"/>
          </a:xfrm>
          <a:custGeom>
            <a:avLst/>
            <a:gdLst>
              <a:gd name="connsiteX0" fmla="*/ 301931 w 1811552"/>
              <a:gd name="connsiteY0" fmla="*/ 0 h 2189346"/>
              <a:gd name="connsiteX1" fmla="*/ 1811552 w 1811552"/>
              <a:gd name="connsiteY1" fmla="*/ 0 h 2189346"/>
              <a:gd name="connsiteX2" fmla="*/ 1811552 w 1811552"/>
              <a:gd name="connsiteY2" fmla="*/ 2189346 h 2189346"/>
              <a:gd name="connsiteX3" fmla="*/ 301931 w 1811552"/>
              <a:gd name="connsiteY3" fmla="*/ 2189346 h 2189346"/>
              <a:gd name="connsiteX4" fmla="*/ 0 w 1811552"/>
              <a:gd name="connsiteY4" fmla="*/ 1887415 h 2189346"/>
              <a:gd name="connsiteX5" fmla="*/ 0 w 1811552"/>
              <a:gd name="connsiteY5" fmla="*/ 301931 h 2189346"/>
              <a:gd name="connsiteX6" fmla="*/ 301931 w 1811552"/>
              <a:gd name="connsiteY6" fmla="*/ 0 h 218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1552" h="2189346">
                <a:moveTo>
                  <a:pt x="301931" y="0"/>
                </a:moveTo>
                <a:lnTo>
                  <a:pt x="1811552" y="0"/>
                </a:lnTo>
                <a:lnTo>
                  <a:pt x="1811552" y="2189346"/>
                </a:lnTo>
                <a:lnTo>
                  <a:pt x="301931" y="2189346"/>
                </a:lnTo>
                <a:cubicBezTo>
                  <a:pt x="135179" y="2189346"/>
                  <a:pt x="0" y="2054167"/>
                  <a:pt x="0" y="1887415"/>
                </a:cubicBezTo>
                <a:lnTo>
                  <a:pt x="0" y="301931"/>
                </a:lnTo>
                <a:cubicBezTo>
                  <a:pt x="0" y="135179"/>
                  <a:pt x="135179" y="0"/>
                  <a:pt x="301931" y="0"/>
                </a:cubicBezTo>
                <a:close/>
              </a:path>
            </a:pathLst>
          </a:cu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11214AF-E0BB-C2DC-2E12-5621A3ED1C1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10" y="978850"/>
            <a:ext cx="304522" cy="4098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503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757166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Скругленный прямоугольник 91">
            <a:extLst>
              <a:ext uri="{FF2B5EF4-FFF2-40B4-BE49-F238E27FC236}">
                <a16:creationId xmlns="" xmlns:a16="http://schemas.microsoft.com/office/drawing/2014/main" id="{43CFB82D-B6E0-4602-D294-1E834D997346}"/>
              </a:ext>
            </a:extLst>
          </p:cNvPr>
          <p:cNvSpPr/>
          <p:nvPr/>
        </p:nvSpPr>
        <p:spPr>
          <a:xfrm>
            <a:off x="370068" y="1420631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34C27CBF-BE07-07F1-AC06-BD6A89B9C6B3}"/>
              </a:ext>
            </a:extLst>
          </p:cNvPr>
          <p:cNvSpPr txBox="1"/>
          <p:nvPr/>
        </p:nvSpPr>
        <p:spPr>
          <a:xfrm>
            <a:off x="615876" y="1659887"/>
            <a:ext cx="227548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«Корпорация развития Курской области»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Скругленный прямоугольник 94">
            <a:extLst>
              <a:ext uri="{FF2B5EF4-FFF2-40B4-BE49-F238E27FC236}">
                <a16:creationId xmlns="" xmlns:a16="http://schemas.microsoft.com/office/drawing/2014/main" id="{AA2070FC-B2AE-831D-D4F9-D130744CB387}"/>
              </a:ext>
            </a:extLst>
          </p:cNvPr>
          <p:cNvSpPr/>
          <p:nvPr/>
        </p:nvSpPr>
        <p:spPr>
          <a:xfrm>
            <a:off x="370068" y="3140346"/>
            <a:ext cx="4497842" cy="1530000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96" name="Рисунок 95" descr="Маркер со сплошной заливкой">
            <a:extLst>
              <a:ext uri="{FF2B5EF4-FFF2-40B4-BE49-F238E27FC236}">
                <a16:creationId xmlns="" xmlns:a16="http://schemas.microsoft.com/office/drawing/2014/main" id="{AA3C7A9D-0CD2-B002-37C0-492EAB806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5876" y="2255047"/>
            <a:ext cx="180000" cy="180000"/>
          </a:xfrm>
          <a:prstGeom prst="rect">
            <a:avLst/>
          </a:prstGeom>
        </p:spPr>
      </p:pic>
      <p:pic>
        <p:nvPicPr>
          <p:cNvPr id="97" name="Рисунок 96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5FD3091E-30D1-1898-AF91-772644E197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91359" y="2255047"/>
            <a:ext cx="180000" cy="180000"/>
          </a:xfrm>
          <a:prstGeom prst="rect">
            <a:avLst/>
          </a:prstGeom>
        </p:spPr>
      </p:pic>
      <p:pic>
        <p:nvPicPr>
          <p:cNvPr id="98" name="Рисунок 97" descr="Конверт со сплошной заливкой">
            <a:extLst>
              <a:ext uri="{FF2B5EF4-FFF2-40B4-BE49-F238E27FC236}">
                <a16:creationId xmlns="" xmlns:a16="http://schemas.microsoft.com/office/drawing/2014/main" id="{4731CE34-B72C-34A9-AE0D-CFCA7D786F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91359" y="2539639"/>
            <a:ext cx="180000" cy="180000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2F2B9486-26DF-374A-FFFA-6392A5B5FAA8}"/>
              </a:ext>
            </a:extLst>
          </p:cNvPr>
          <p:cNvSpPr txBox="1"/>
          <p:nvPr/>
        </p:nvSpPr>
        <p:spPr>
          <a:xfrm>
            <a:off x="899866" y="2275797"/>
            <a:ext cx="18108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305000 Курская область, г. Курск, ул. Димитрова, д. 59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5E102E39-639E-3C66-DA5E-C210980FCAF4}"/>
              </a:ext>
            </a:extLst>
          </p:cNvPr>
          <p:cNvSpPr txBox="1"/>
          <p:nvPr/>
        </p:nvSpPr>
        <p:spPr>
          <a:xfrm>
            <a:off x="3236820" y="227579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(4712) 70-70-47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="" xmlns:a16="http://schemas.microsoft.com/office/drawing/2014/main" id="{43C4A894-8B64-3AFF-9699-BF3CB1DC5528}"/>
              </a:ext>
            </a:extLst>
          </p:cNvPr>
          <p:cNvSpPr txBox="1"/>
          <p:nvPr/>
        </p:nvSpPr>
        <p:spPr>
          <a:xfrm>
            <a:off x="3236820" y="256637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info@kursk.in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Скругленный прямоугольник 101">
            <a:extLst>
              <a:ext uri="{FF2B5EF4-FFF2-40B4-BE49-F238E27FC236}">
                <a16:creationId xmlns="" xmlns:a16="http://schemas.microsoft.com/office/drawing/2014/main" id="{D76D3B17-D1DC-4C2D-0858-016C18C26F0A}"/>
              </a:ext>
            </a:extLst>
          </p:cNvPr>
          <p:cNvSpPr/>
          <p:nvPr/>
        </p:nvSpPr>
        <p:spPr>
          <a:xfrm>
            <a:off x="5113718" y="1434279"/>
            <a:ext cx="4497842" cy="1530000"/>
          </a:xfrm>
          <a:prstGeom prst="roundRect">
            <a:avLst>
              <a:gd name="adj" fmla="val 1726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DD6D9819-4A1F-9F5A-6D0B-B65AE8044B91}"/>
              </a:ext>
            </a:extLst>
          </p:cNvPr>
          <p:cNvSpPr txBox="1"/>
          <p:nvPr/>
        </p:nvSpPr>
        <p:spPr>
          <a:xfrm>
            <a:off x="5393153" y="3264193"/>
            <a:ext cx="3367976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 развития Курской области (управление инвестиционной политики и ГЧП)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4" name="Рисунок 103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6E463AA3-4DC9-E904-A89C-90569C2A2F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11045" y="2269975"/>
            <a:ext cx="180000" cy="180000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="" xmlns:a16="http://schemas.microsoft.com/office/drawing/2014/main" id="{EB2D7B61-649A-1419-25DD-524D69E49D41}"/>
              </a:ext>
            </a:extLst>
          </p:cNvPr>
          <p:cNvSpPr txBox="1"/>
          <p:nvPr/>
        </p:nvSpPr>
        <p:spPr>
          <a:xfrm>
            <a:off x="8156506" y="395873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(4712) 33-07-50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7CE70322-5299-BAFB-9D25-A77A515063F3}"/>
              </a:ext>
            </a:extLst>
          </p:cNvPr>
          <p:cNvSpPr txBox="1"/>
          <p:nvPr/>
        </p:nvSpPr>
        <p:spPr>
          <a:xfrm>
            <a:off x="615310" y="3374134"/>
            <a:ext cx="408074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Приёмная главы Дмитриевского района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8B2905DD-B764-4690-38FB-2431D9518D7C}"/>
              </a:ext>
            </a:extLst>
          </p:cNvPr>
          <p:cNvSpPr txBox="1"/>
          <p:nvPr/>
        </p:nvSpPr>
        <p:spPr>
          <a:xfrm>
            <a:off x="832713" y="4967685"/>
            <a:ext cx="433220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 Курской области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1" name="Рисунок 110" descr="Маркер со сплошной заливкой">
            <a:extLst>
              <a:ext uri="{FF2B5EF4-FFF2-40B4-BE49-F238E27FC236}">
                <a16:creationId xmlns="" xmlns:a16="http://schemas.microsoft.com/office/drawing/2014/main" id="{92658D91-4F1A-1013-617D-AC88E6FD4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5876" y="3969294"/>
            <a:ext cx="180000" cy="180000"/>
          </a:xfrm>
          <a:prstGeom prst="rect">
            <a:avLst/>
          </a:prstGeom>
        </p:spPr>
      </p:pic>
      <p:pic>
        <p:nvPicPr>
          <p:cNvPr id="112" name="Рисунок 111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5944BED6-27AA-8456-5FE5-59D0D2C718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91359" y="3969294"/>
            <a:ext cx="180000" cy="180000"/>
          </a:xfrm>
          <a:prstGeom prst="rect">
            <a:avLst/>
          </a:prstGeom>
        </p:spPr>
      </p:pic>
      <p:pic>
        <p:nvPicPr>
          <p:cNvPr id="113" name="Рисунок 112" descr="Конверт со сплошной заливкой">
            <a:extLst>
              <a:ext uri="{FF2B5EF4-FFF2-40B4-BE49-F238E27FC236}">
                <a16:creationId xmlns="" xmlns:a16="http://schemas.microsoft.com/office/drawing/2014/main" id="{E947C747-D55E-C59C-CF17-86D66C0DC7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91359" y="4253886"/>
            <a:ext cx="180000" cy="180000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E506FE83-E43F-D5FE-C569-AAFD741095BB}"/>
              </a:ext>
            </a:extLst>
          </p:cNvPr>
          <p:cNvSpPr txBox="1"/>
          <p:nvPr/>
        </p:nvSpPr>
        <p:spPr>
          <a:xfrm>
            <a:off x="899866" y="3990044"/>
            <a:ext cx="18108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307500, г. Дмитриев, </a:t>
            </a:r>
          </a:p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Ленина, д.44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50529039-4229-11E7-959A-27667A61D1C6}"/>
              </a:ext>
            </a:extLst>
          </p:cNvPr>
          <p:cNvSpPr txBox="1"/>
          <p:nvPr/>
        </p:nvSpPr>
        <p:spPr>
          <a:xfrm>
            <a:off x="3236819" y="3990044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(47150) 2-10-35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279D6FDC-FDEE-BD4F-4A25-B7646B86629F}"/>
              </a:ext>
            </a:extLst>
          </p:cNvPr>
          <p:cNvSpPr txBox="1"/>
          <p:nvPr/>
        </p:nvSpPr>
        <p:spPr>
          <a:xfrm>
            <a:off x="3236819" y="4280624"/>
            <a:ext cx="137069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dmitriev-rayon@mail.ru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7" name="Рисунок 116" descr="Маркер со сплошной заливкой">
            <a:extLst>
              <a:ext uri="{FF2B5EF4-FFF2-40B4-BE49-F238E27FC236}">
                <a16:creationId xmlns="" xmlns:a16="http://schemas.microsoft.com/office/drawing/2014/main" id="{7AEB7BDC-832C-9A62-9941-04879F5EA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2824" y="5612238"/>
            <a:ext cx="180000" cy="180000"/>
          </a:xfrm>
          <a:prstGeom prst="rect">
            <a:avLst/>
          </a:prstGeom>
        </p:spPr>
      </p:pic>
      <p:pic>
        <p:nvPicPr>
          <p:cNvPr id="118" name="Рисунок 117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8FD9D260-D463-34A4-718B-C085B76BE1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48307" y="5612238"/>
            <a:ext cx="180000" cy="180000"/>
          </a:xfrm>
          <a:prstGeom prst="rect">
            <a:avLst/>
          </a:prstGeom>
        </p:spPr>
      </p:pic>
      <p:pic>
        <p:nvPicPr>
          <p:cNvPr id="119" name="Рисунок 118" descr="Конверт со сплошной заливкой">
            <a:extLst>
              <a:ext uri="{FF2B5EF4-FFF2-40B4-BE49-F238E27FC236}">
                <a16:creationId xmlns="" xmlns:a16="http://schemas.microsoft.com/office/drawing/2014/main" id="{1F5CAFCB-AE4F-4EB2-1316-9620E09C53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48307" y="5896830"/>
            <a:ext cx="180000" cy="180000"/>
          </a:xfrm>
          <a:prstGeom prst="rect">
            <a:avLst/>
          </a:prstGeom>
        </p:spPr>
      </p:pic>
      <p:sp>
        <p:nvSpPr>
          <p:cNvPr id="120" name="TextBox 119">
            <a:extLst>
              <a:ext uri="{FF2B5EF4-FFF2-40B4-BE49-F238E27FC236}">
                <a16:creationId xmlns="" xmlns:a16="http://schemas.microsoft.com/office/drawing/2014/main" id="{9D1CF503-7447-E298-2516-E4BD72457399}"/>
              </a:ext>
            </a:extLst>
          </p:cNvPr>
          <p:cNvSpPr txBox="1"/>
          <p:nvPr/>
        </p:nvSpPr>
        <p:spPr>
          <a:xfrm>
            <a:off x="1156814" y="5632988"/>
            <a:ext cx="181083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полный адрес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="" xmlns:a16="http://schemas.microsoft.com/office/drawing/2014/main" id="{7E94770E-689F-2C9E-757E-15C8471B1841}"/>
              </a:ext>
            </a:extLst>
          </p:cNvPr>
          <p:cNvSpPr txBox="1"/>
          <p:nvPr/>
        </p:nvSpPr>
        <p:spPr>
          <a:xfrm>
            <a:off x="3493768" y="5632988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…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="" xmlns:a16="http://schemas.microsoft.com/office/drawing/2014/main" id="{B5340265-A72B-D72A-4088-C5E5C7971A51}"/>
              </a:ext>
            </a:extLst>
          </p:cNvPr>
          <p:cNvSpPr txBox="1"/>
          <p:nvPr/>
        </p:nvSpPr>
        <p:spPr>
          <a:xfrm>
            <a:off x="3493768" y="5923568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почта</a:t>
            </a:r>
            <a:endParaRPr lang="x-non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3" name="Рисунок 122" descr="Конверт со сплошной заливкой">
            <a:extLst>
              <a:ext uri="{FF2B5EF4-FFF2-40B4-BE49-F238E27FC236}">
                <a16:creationId xmlns="" xmlns:a16="http://schemas.microsoft.com/office/drawing/2014/main" id="{CC37DAF8-D2ED-1E08-BC5E-D17357E7DA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11045" y="2560349"/>
            <a:ext cx="180000" cy="180000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="" xmlns:a16="http://schemas.microsoft.com/office/drawing/2014/main" id="{F3CE63E3-54E5-AE2A-240A-3A0666F88A26}"/>
              </a:ext>
            </a:extLst>
          </p:cNvPr>
          <p:cNvSpPr txBox="1"/>
          <p:nvPr/>
        </p:nvSpPr>
        <p:spPr>
          <a:xfrm>
            <a:off x="8156506" y="2296507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(4712) 54-07-06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="" xmlns:a16="http://schemas.microsoft.com/office/drawing/2014/main" id="{08B959E2-D59B-C8AE-5076-93CE546FF814}"/>
              </a:ext>
            </a:extLst>
          </p:cNvPr>
          <p:cNvSpPr txBox="1"/>
          <p:nvPr/>
        </p:nvSpPr>
        <p:spPr>
          <a:xfrm>
            <a:off x="8156506" y="2587087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cpp46@mail.ru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101">
            <a:extLst>
              <a:ext uri="{FF2B5EF4-FFF2-40B4-BE49-F238E27FC236}">
                <a16:creationId xmlns="" xmlns:a16="http://schemas.microsoft.com/office/drawing/2014/main" id="{C1BB89A4-980F-45AB-B5A4-AAFA0DA9F987}"/>
              </a:ext>
            </a:extLst>
          </p:cNvPr>
          <p:cNvSpPr/>
          <p:nvPr/>
        </p:nvSpPr>
        <p:spPr>
          <a:xfrm>
            <a:off x="5140280" y="3110270"/>
            <a:ext cx="4497842" cy="1530000"/>
          </a:xfrm>
          <a:prstGeom prst="roundRect">
            <a:avLst>
              <a:gd name="adj" fmla="val 1726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27FD5952-51F2-4683-8140-351AB1E04653}"/>
              </a:ext>
            </a:extLst>
          </p:cNvPr>
          <p:cNvSpPr txBox="1"/>
          <p:nvPr/>
        </p:nvSpPr>
        <p:spPr>
          <a:xfrm>
            <a:off x="5498167" y="1740111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 Курской области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9" name="Рисунок 48" descr="Телефонная трубка со сплошной заливкой">
            <a:extLst>
              <a:ext uri="{FF2B5EF4-FFF2-40B4-BE49-F238E27FC236}">
                <a16:creationId xmlns="" xmlns:a16="http://schemas.microsoft.com/office/drawing/2014/main" id="{FB0DDDD3-373C-4C44-A6F5-A928B36514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11045" y="3952056"/>
            <a:ext cx="180000" cy="180000"/>
          </a:xfrm>
          <a:prstGeom prst="rect">
            <a:avLst/>
          </a:prstGeom>
        </p:spPr>
      </p:pic>
      <p:pic>
        <p:nvPicPr>
          <p:cNvPr id="52" name="Рисунок 51" descr="Конверт со сплошной заливкой">
            <a:extLst>
              <a:ext uri="{FF2B5EF4-FFF2-40B4-BE49-F238E27FC236}">
                <a16:creationId xmlns="" xmlns:a16="http://schemas.microsoft.com/office/drawing/2014/main" id="{18C23AA5-A044-407F-94D5-D18E4831F1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11045" y="4242430"/>
            <a:ext cx="180000" cy="180000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6A4137D5-FCC7-48E7-8B9E-0E8E085C8FDE}"/>
              </a:ext>
            </a:extLst>
          </p:cNvPr>
          <p:cNvSpPr txBox="1"/>
          <p:nvPr/>
        </p:nvSpPr>
        <p:spPr>
          <a:xfrm>
            <a:off x="8156506" y="4269168"/>
            <a:ext cx="15853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r.econom@rkursk.ru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Рисунок 54" descr="Маркер со сплошной заливкой">
            <a:extLst>
              <a:ext uri="{FF2B5EF4-FFF2-40B4-BE49-F238E27FC236}">
                <a16:creationId xmlns="" xmlns:a16="http://schemas.microsoft.com/office/drawing/2014/main" id="{97263154-63B5-4926-944C-1DC4412205F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93153" y="2427869"/>
            <a:ext cx="222218" cy="222218"/>
          </a:xfrm>
          <a:prstGeom prst="rect">
            <a:avLst/>
          </a:prstGeom>
        </p:spPr>
      </p:pic>
      <p:pic>
        <p:nvPicPr>
          <p:cNvPr id="56" name="Рисунок 55" descr="Маркер со сплошной заливкой">
            <a:extLst>
              <a:ext uri="{FF2B5EF4-FFF2-40B4-BE49-F238E27FC236}">
                <a16:creationId xmlns="" xmlns:a16="http://schemas.microsoft.com/office/drawing/2014/main" id="{42B31318-F5B8-47CA-AEB1-D6BEC51B58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400897" y="4017731"/>
            <a:ext cx="242331" cy="242331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8528266F-EDEE-4045-9F72-3008FF858C78}"/>
              </a:ext>
            </a:extLst>
          </p:cNvPr>
          <p:cNvSpPr txBox="1"/>
          <p:nvPr/>
        </p:nvSpPr>
        <p:spPr>
          <a:xfrm>
            <a:off x="5725959" y="2421064"/>
            <a:ext cx="158537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305000, г. Курск, ул. Горького, д. 34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25694EF2-14C9-431E-AAAB-D11D87CCD079}"/>
              </a:ext>
            </a:extLst>
          </p:cNvPr>
          <p:cNvSpPr txBox="1"/>
          <p:nvPr/>
        </p:nvSpPr>
        <p:spPr>
          <a:xfrm>
            <a:off x="5725959" y="4036638"/>
            <a:ext cx="158537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305007, г. Курск, ул. </a:t>
            </a:r>
            <a:r>
              <a:rPr lang="ru-RU" sz="9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Моковская</a:t>
            </a:r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д. 11а</a:t>
            </a:r>
            <a:endParaRPr lang="x-none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28091CF-EDCB-42AC-D269-1AAACADB0669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</a:p>
        </p:txBody>
      </p:sp>
    </p:spTree>
    <p:extLst>
      <p:ext uri="{BB962C8B-B14F-4D97-AF65-F5344CB8AC3E}">
        <p14:creationId xmlns="" xmlns:p14="http://schemas.microsoft.com/office/powerpoint/2010/main" val="927409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427946F-179A-49B4-0BB0-96B2051D4ABE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5F0592A3-CCBC-26A7-8134-12102FCA435F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Курская область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CBF2EC44-B93A-6DD0-E7E6-F2814E9FD082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8" name="Рисунок 7" descr="Изображение выглядит как корона, дизайн, иллюстрация&#10;&#10;Автоматически созданное описание">
            <a:extLst>
              <a:ext uri="{FF2B5EF4-FFF2-40B4-BE49-F238E27FC236}">
                <a16:creationId xmlns="" xmlns:a16="http://schemas.microsoft.com/office/drawing/2014/main" id="{5DF69267-6C5B-8359-AC53-115BDC2CD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5650" y="224205"/>
            <a:ext cx="434709" cy="5687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F41634F-B590-1C7B-2CDF-507C1847707F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x-none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CD3FE1E9-ACBB-456E-A33D-B2B4166BDB1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8491" t="19766" r="3647" b="18286"/>
          <a:stretch>
            <a:fillRect/>
          </a:stretch>
        </p:blipFill>
        <p:spPr>
          <a:xfrm>
            <a:off x="1278385" y="1273324"/>
            <a:ext cx="5511554" cy="2912936"/>
          </a:xfrm>
          <a:custGeom>
            <a:avLst/>
            <a:gdLst>
              <a:gd name="connsiteX0" fmla="*/ 4765091 w 5511554"/>
              <a:gd name="connsiteY0" fmla="*/ 15867 h 2912936"/>
              <a:gd name="connsiteX1" fmla="*/ 5117978 w 5511554"/>
              <a:gd name="connsiteY1" fmla="*/ 15867 h 2912936"/>
              <a:gd name="connsiteX2" fmla="*/ 5000349 w 5511554"/>
              <a:gd name="connsiteY2" fmla="*/ 2912936 h 2912936"/>
              <a:gd name="connsiteX3" fmla="*/ 4647462 w 5511554"/>
              <a:gd name="connsiteY3" fmla="*/ 2912936 h 2912936"/>
              <a:gd name="connsiteX4" fmla="*/ 5158667 w 5511554"/>
              <a:gd name="connsiteY4" fmla="*/ 0 h 2912936"/>
              <a:gd name="connsiteX5" fmla="*/ 5511554 w 5511554"/>
              <a:gd name="connsiteY5" fmla="*/ 0 h 2912936"/>
              <a:gd name="connsiteX6" fmla="*/ 5393925 w 5511554"/>
              <a:gd name="connsiteY6" fmla="*/ 2897069 h 2912936"/>
              <a:gd name="connsiteX7" fmla="*/ 5041038 w 5511554"/>
              <a:gd name="connsiteY7" fmla="*/ 2897069 h 2912936"/>
              <a:gd name="connsiteX8" fmla="*/ 4380393 w 5511554"/>
              <a:gd name="connsiteY8" fmla="*/ 0 h 2912936"/>
              <a:gd name="connsiteX9" fmla="*/ 4733280 w 5511554"/>
              <a:gd name="connsiteY9" fmla="*/ 0 h 2912936"/>
              <a:gd name="connsiteX10" fmla="*/ 4615651 w 5511554"/>
              <a:gd name="connsiteY10" fmla="*/ 2897069 h 2912936"/>
              <a:gd name="connsiteX11" fmla="*/ 4262764 w 5511554"/>
              <a:gd name="connsiteY11" fmla="*/ 2897069 h 2912936"/>
              <a:gd name="connsiteX12" fmla="*/ 3985321 w 5511554"/>
              <a:gd name="connsiteY12" fmla="*/ 0 h 2912936"/>
              <a:gd name="connsiteX13" fmla="*/ 4338208 w 5511554"/>
              <a:gd name="connsiteY13" fmla="*/ 0 h 2912936"/>
              <a:gd name="connsiteX14" fmla="*/ 4220579 w 5511554"/>
              <a:gd name="connsiteY14" fmla="*/ 2897069 h 2912936"/>
              <a:gd name="connsiteX15" fmla="*/ 3867692 w 5511554"/>
              <a:gd name="connsiteY15" fmla="*/ 2897069 h 2912936"/>
              <a:gd name="connsiteX16" fmla="*/ 3594707 w 5511554"/>
              <a:gd name="connsiteY16" fmla="*/ 0 h 2912936"/>
              <a:gd name="connsiteX17" fmla="*/ 3947594 w 5511554"/>
              <a:gd name="connsiteY17" fmla="*/ 0 h 2912936"/>
              <a:gd name="connsiteX18" fmla="*/ 3829965 w 5511554"/>
              <a:gd name="connsiteY18" fmla="*/ 2897069 h 2912936"/>
              <a:gd name="connsiteX19" fmla="*/ 3477078 w 5511554"/>
              <a:gd name="connsiteY19" fmla="*/ 2897069 h 2912936"/>
              <a:gd name="connsiteX20" fmla="*/ 3210009 w 5511554"/>
              <a:gd name="connsiteY20" fmla="*/ 0 h 2912936"/>
              <a:gd name="connsiteX21" fmla="*/ 3562896 w 5511554"/>
              <a:gd name="connsiteY21" fmla="*/ 0 h 2912936"/>
              <a:gd name="connsiteX22" fmla="*/ 3445267 w 5511554"/>
              <a:gd name="connsiteY22" fmla="*/ 2897069 h 2912936"/>
              <a:gd name="connsiteX23" fmla="*/ 3092380 w 5511554"/>
              <a:gd name="connsiteY23" fmla="*/ 2897069 h 2912936"/>
              <a:gd name="connsiteX24" fmla="*/ 2822351 w 5511554"/>
              <a:gd name="connsiteY24" fmla="*/ 0 h 2912936"/>
              <a:gd name="connsiteX25" fmla="*/ 3175238 w 5511554"/>
              <a:gd name="connsiteY25" fmla="*/ 0 h 2912936"/>
              <a:gd name="connsiteX26" fmla="*/ 3057609 w 5511554"/>
              <a:gd name="connsiteY26" fmla="*/ 2897069 h 2912936"/>
              <a:gd name="connsiteX27" fmla="*/ 2704722 w 5511554"/>
              <a:gd name="connsiteY27" fmla="*/ 2897069 h 2912936"/>
              <a:gd name="connsiteX28" fmla="*/ 2446531 w 5511554"/>
              <a:gd name="connsiteY28" fmla="*/ 0 h 2912936"/>
              <a:gd name="connsiteX29" fmla="*/ 2799418 w 5511554"/>
              <a:gd name="connsiteY29" fmla="*/ 0 h 2912936"/>
              <a:gd name="connsiteX30" fmla="*/ 2681789 w 5511554"/>
              <a:gd name="connsiteY30" fmla="*/ 2897069 h 2912936"/>
              <a:gd name="connsiteX31" fmla="*/ 2328902 w 5511554"/>
              <a:gd name="connsiteY31" fmla="*/ 2897069 h 2912936"/>
              <a:gd name="connsiteX32" fmla="*/ 2058873 w 5511554"/>
              <a:gd name="connsiteY32" fmla="*/ 0 h 2912936"/>
              <a:gd name="connsiteX33" fmla="*/ 2411760 w 5511554"/>
              <a:gd name="connsiteY33" fmla="*/ 0 h 2912936"/>
              <a:gd name="connsiteX34" fmla="*/ 2294131 w 5511554"/>
              <a:gd name="connsiteY34" fmla="*/ 2897069 h 2912936"/>
              <a:gd name="connsiteX35" fmla="*/ 1941244 w 5511554"/>
              <a:gd name="connsiteY35" fmla="*/ 2897069 h 2912936"/>
              <a:gd name="connsiteX36" fmla="*/ 1671218 w 5511554"/>
              <a:gd name="connsiteY36" fmla="*/ 0 h 2912936"/>
              <a:gd name="connsiteX37" fmla="*/ 2024105 w 5511554"/>
              <a:gd name="connsiteY37" fmla="*/ 0 h 2912936"/>
              <a:gd name="connsiteX38" fmla="*/ 1906476 w 5511554"/>
              <a:gd name="connsiteY38" fmla="*/ 2897069 h 2912936"/>
              <a:gd name="connsiteX39" fmla="*/ 1553589 w 5511554"/>
              <a:gd name="connsiteY39" fmla="*/ 2897069 h 2912936"/>
              <a:gd name="connsiteX40" fmla="*/ 1286520 w 5511554"/>
              <a:gd name="connsiteY40" fmla="*/ 0 h 2912936"/>
              <a:gd name="connsiteX41" fmla="*/ 1639407 w 5511554"/>
              <a:gd name="connsiteY41" fmla="*/ 0 h 2912936"/>
              <a:gd name="connsiteX42" fmla="*/ 1521778 w 5511554"/>
              <a:gd name="connsiteY42" fmla="*/ 2897069 h 2912936"/>
              <a:gd name="connsiteX43" fmla="*/ 1168891 w 5511554"/>
              <a:gd name="connsiteY43" fmla="*/ 2897069 h 2912936"/>
              <a:gd name="connsiteX44" fmla="*/ 898862 w 5511554"/>
              <a:gd name="connsiteY44" fmla="*/ 0 h 2912936"/>
              <a:gd name="connsiteX45" fmla="*/ 1251749 w 5511554"/>
              <a:gd name="connsiteY45" fmla="*/ 0 h 2912936"/>
              <a:gd name="connsiteX46" fmla="*/ 1134121 w 5511554"/>
              <a:gd name="connsiteY46" fmla="*/ 2897069 h 2912936"/>
              <a:gd name="connsiteX47" fmla="*/ 781234 w 5511554"/>
              <a:gd name="connsiteY47" fmla="*/ 2897069 h 2912936"/>
              <a:gd name="connsiteX48" fmla="*/ 505287 w 5511554"/>
              <a:gd name="connsiteY48" fmla="*/ 0 h 2912936"/>
              <a:gd name="connsiteX49" fmla="*/ 858173 w 5511554"/>
              <a:gd name="connsiteY49" fmla="*/ 0 h 2912936"/>
              <a:gd name="connsiteX50" fmla="*/ 740544 w 5511554"/>
              <a:gd name="connsiteY50" fmla="*/ 2897069 h 2912936"/>
              <a:gd name="connsiteX51" fmla="*/ 387658 w 5511554"/>
              <a:gd name="connsiteY51" fmla="*/ 2897069 h 2912936"/>
              <a:gd name="connsiteX52" fmla="*/ 117629 w 5511554"/>
              <a:gd name="connsiteY52" fmla="*/ 0 h 2912936"/>
              <a:gd name="connsiteX53" fmla="*/ 470515 w 5511554"/>
              <a:gd name="connsiteY53" fmla="*/ 0 h 2912936"/>
              <a:gd name="connsiteX54" fmla="*/ 352886 w 5511554"/>
              <a:gd name="connsiteY54" fmla="*/ 2897069 h 2912936"/>
              <a:gd name="connsiteX55" fmla="*/ 0 w 5511554"/>
              <a:gd name="connsiteY55" fmla="*/ 2897069 h 291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511554" h="2912936">
                <a:moveTo>
                  <a:pt x="4765091" y="15867"/>
                </a:moveTo>
                <a:lnTo>
                  <a:pt x="5117978" y="15867"/>
                </a:lnTo>
                <a:lnTo>
                  <a:pt x="5000349" y="2912936"/>
                </a:lnTo>
                <a:lnTo>
                  <a:pt x="4647462" y="2912936"/>
                </a:lnTo>
                <a:close/>
                <a:moveTo>
                  <a:pt x="5158667" y="0"/>
                </a:moveTo>
                <a:lnTo>
                  <a:pt x="5511554" y="0"/>
                </a:lnTo>
                <a:lnTo>
                  <a:pt x="5393925" y="2897069"/>
                </a:lnTo>
                <a:lnTo>
                  <a:pt x="5041038" y="2897069"/>
                </a:lnTo>
                <a:close/>
                <a:moveTo>
                  <a:pt x="4380393" y="0"/>
                </a:moveTo>
                <a:lnTo>
                  <a:pt x="4733280" y="0"/>
                </a:lnTo>
                <a:lnTo>
                  <a:pt x="4615651" y="2897069"/>
                </a:lnTo>
                <a:lnTo>
                  <a:pt x="4262764" y="2897069"/>
                </a:lnTo>
                <a:close/>
                <a:moveTo>
                  <a:pt x="3985321" y="0"/>
                </a:moveTo>
                <a:lnTo>
                  <a:pt x="4338208" y="0"/>
                </a:lnTo>
                <a:lnTo>
                  <a:pt x="4220579" y="2897069"/>
                </a:lnTo>
                <a:lnTo>
                  <a:pt x="3867692" y="2897069"/>
                </a:lnTo>
                <a:close/>
                <a:moveTo>
                  <a:pt x="3594707" y="0"/>
                </a:moveTo>
                <a:lnTo>
                  <a:pt x="3947594" y="0"/>
                </a:lnTo>
                <a:lnTo>
                  <a:pt x="3829965" y="2897069"/>
                </a:lnTo>
                <a:lnTo>
                  <a:pt x="3477078" y="2897069"/>
                </a:lnTo>
                <a:close/>
                <a:moveTo>
                  <a:pt x="3210009" y="0"/>
                </a:moveTo>
                <a:lnTo>
                  <a:pt x="3562896" y="0"/>
                </a:lnTo>
                <a:lnTo>
                  <a:pt x="3445267" y="2897069"/>
                </a:lnTo>
                <a:lnTo>
                  <a:pt x="3092380" y="2897069"/>
                </a:lnTo>
                <a:close/>
                <a:moveTo>
                  <a:pt x="2822351" y="0"/>
                </a:moveTo>
                <a:lnTo>
                  <a:pt x="3175238" y="0"/>
                </a:lnTo>
                <a:lnTo>
                  <a:pt x="3057609" y="2897069"/>
                </a:lnTo>
                <a:lnTo>
                  <a:pt x="2704722" y="2897069"/>
                </a:lnTo>
                <a:close/>
                <a:moveTo>
                  <a:pt x="2446531" y="0"/>
                </a:moveTo>
                <a:lnTo>
                  <a:pt x="2799418" y="0"/>
                </a:lnTo>
                <a:lnTo>
                  <a:pt x="2681789" y="2897069"/>
                </a:lnTo>
                <a:lnTo>
                  <a:pt x="2328902" y="2897069"/>
                </a:lnTo>
                <a:close/>
                <a:moveTo>
                  <a:pt x="2058873" y="0"/>
                </a:moveTo>
                <a:lnTo>
                  <a:pt x="2411760" y="0"/>
                </a:lnTo>
                <a:lnTo>
                  <a:pt x="2294131" y="2897069"/>
                </a:lnTo>
                <a:lnTo>
                  <a:pt x="1941244" y="2897069"/>
                </a:lnTo>
                <a:close/>
                <a:moveTo>
                  <a:pt x="1671218" y="0"/>
                </a:moveTo>
                <a:lnTo>
                  <a:pt x="2024105" y="0"/>
                </a:lnTo>
                <a:lnTo>
                  <a:pt x="1906476" y="2897069"/>
                </a:lnTo>
                <a:lnTo>
                  <a:pt x="1553589" y="2897069"/>
                </a:lnTo>
                <a:close/>
                <a:moveTo>
                  <a:pt x="1286520" y="0"/>
                </a:moveTo>
                <a:lnTo>
                  <a:pt x="1639407" y="0"/>
                </a:lnTo>
                <a:lnTo>
                  <a:pt x="1521778" y="2897069"/>
                </a:lnTo>
                <a:lnTo>
                  <a:pt x="1168891" y="2897069"/>
                </a:lnTo>
                <a:close/>
                <a:moveTo>
                  <a:pt x="898862" y="0"/>
                </a:moveTo>
                <a:lnTo>
                  <a:pt x="1251749" y="0"/>
                </a:lnTo>
                <a:lnTo>
                  <a:pt x="1134121" y="2897069"/>
                </a:lnTo>
                <a:lnTo>
                  <a:pt x="781234" y="2897069"/>
                </a:lnTo>
                <a:close/>
                <a:moveTo>
                  <a:pt x="505287" y="0"/>
                </a:moveTo>
                <a:lnTo>
                  <a:pt x="858173" y="0"/>
                </a:lnTo>
                <a:lnTo>
                  <a:pt x="740544" y="2897069"/>
                </a:lnTo>
                <a:lnTo>
                  <a:pt x="387658" y="2897069"/>
                </a:lnTo>
                <a:close/>
                <a:moveTo>
                  <a:pt x="117629" y="0"/>
                </a:moveTo>
                <a:lnTo>
                  <a:pt x="470515" y="0"/>
                </a:lnTo>
                <a:lnTo>
                  <a:pt x="352886" y="2897069"/>
                </a:lnTo>
                <a:lnTo>
                  <a:pt x="0" y="2897069"/>
                </a:lnTo>
                <a:close/>
              </a:path>
            </a:pathLst>
          </a:cu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17BCCFE7-4C69-4A38-B71D-94742CA3A2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725" y="1401180"/>
            <a:ext cx="2179629" cy="2768379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2F7CA71F-F748-493A-B790-FB2F135A0B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6852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6295" y="1256553"/>
            <a:ext cx="121813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03</a:t>
            </a:r>
          </a:p>
        </p:txBody>
      </p:sp>
      <p:sp>
        <p:nvSpPr>
          <p:cNvPr id="4" name="Скругленный прямоугольник 3">
            <a:hlinkClick r:id="rId3" action="ppaction://hlinksldjump"/>
            <a:extLst>
              <a:ext uri="{FF2B5EF4-FFF2-40B4-BE49-F238E27FC236}">
                <a16:creationId xmlns="" xmlns:a16="http://schemas.microsoft.com/office/drawing/2014/main" id="{D51024F0-9D24-278C-D9DB-39D994889EE0}"/>
              </a:ext>
            </a:extLst>
          </p:cNvPr>
          <p:cNvSpPr/>
          <p:nvPr/>
        </p:nvSpPr>
        <p:spPr>
          <a:xfrm>
            <a:off x="1955516" y="1256553"/>
            <a:ext cx="1600989" cy="273844"/>
          </a:xfrm>
          <a:prstGeom prst="roundRect">
            <a:avLst>
              <a:gd name="adj" fmla="val 50000"/>
            </a:avLst>
          </a:pr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харакетристика 04</a:t>
            </a:r>
          </a:p>
        </p:txBody>
      </p:sp>
      <p:sp>
        <p:nvSpPr>
          <p:cNvPr id="5" name="Скругленный прямоугольник 4">
            <a:hlinkClick r:id="rId4" action="ppaction://hlinksldjump"/>
            <a:extLst>
              <a:ext uri="{FF2B5EF4-FFF2-40B4-BE49-F238E27FC236}">
                <a16:creationId xmlns="" xmlns:a16="http://schemas.microsoft.com/office/drawing/2014/main" id="{423D2437-C0F6-9708-77C8-032917A40141}"/>
              </a:ext>
            </a:extLst>
          </p:cNvPr>
          <p:cNvSpPr/>
          <p:nvPr/>
        </p:nvSpPr>
        <p:spPr>
          <a:xfrm>
            <a:off x="3666868" y="1256553"/>
            <a:ext cx="2503559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 05</a:t>
            </a:r>
          </a:p>
        </p:txBody>
      </p:sp>
      <p:sp>
        <p:nvSpPr>
          <p:cNvPr id="6" name="Скругленный прямоугольник 5">
            <a:hlinkClick r:id="rId5" action="ppaction://hlinksldjump"/>
            <a:extLst>
              <a:ext uri="{FF2B5EF4-FFF2-40B4-BE49-F238E27FC236}">
                <a16:creationId xmlns="" xmlns:a16="http://schemas.microsoft.com/office/drawing/2014/main" id="{21175DD6-94A0-75A6-331B-67372335298F}"/>
              </a:ext>
            </a:extLst>
          </p:cNvPr>
          <p:cNvSpPr/>
          <p:nvPr/>
        </p:nvSpPr>
        <p:spPr>
          <a:xfrm>
            <a:off x="6280790" y="1256553"/>
            <a:ext cx="20774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 06</a:t>
            </a:r>
          </a:p>
        </p:txBody>
      </p:sp>
      <p:sp>
        <p:nvSpPr>
          <p:cNvPr id="8" name="Скругленный прямоугольник 7">
            <a:hlinkClick r:id="rId6" action="ppaction://hlinksldjump"/>
            <a:extLst>
              <a:ext uri="{FF2B5EF4-FFF2-40B4-BE49-F238E27FC236}">
                <a16:creationId xmlns="" xmlns:a16="http://schemas.microsoft.com/office/drawing/2014/main" id="{20389F1A-D8FC-11F4-6D65-354585768368}"/>
              </a:ext>
            </a:extLst>
          </p:cNvPr>
          <p:cNvSpPr/>
          <p:nvPr/>
        </p:nvSpPr>
        <p:spPr>
          <a:xfrm>
            <a:off x="8487593" y="1256553"/>
            <a:ext cx="129240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 07</a:t>
            </a:r>
          </a:p>
        </p:txBody>
      </p:sp>
      <p:sp>
        <p:nvSpPr>
          <p:cNvPr id="9" name="Скругленный прямоугольник 8">
            <a:hlinkClick r:id="rId7" action="ppaction://hlinksldjump"/>
            <a:extLst>
              <a:ext uri="{FF2B5EF4-FFF2-40B4-BE49-F238E27FC236}">
                <a16:creationId xmlns="" xmlns:a16="http://schemas.microsoft.com/office/drawing/2014/main" id="{0F9D25A8-FC83-176F-1592-722175E65FB5}"/>
              </a:ext>
            </a:extLst>
          </p:cNvPr>
          <p:cNvSpPr/>
          <p:nvPr/>
        </p:nvSpPr>
        <p:spPr>
          <a:xfrm>
            <a:off x="626295" y="1632123"/>
            <a:ext cx="202848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 08</a:t>
            </a:r>
          </a:p>
        </p:txBody>
      </p:sp>
      <p:sp>
        <p:nvSpPr>
          <p:cNvPr id="11" name="Скругленный прямоугольник 10">
            <a:hlinkClick r:id="rId8" action="ppaction://hlinksldjump"/>
            <a:extLst>
              <a:ext uri="{FF2B5EF4-FFF2-40B4-BE49-F238E27FC236}">
                <a16:creationId xmlns="" xmlns:a16="http://schemas.microsoft.com/office/drawing/2014/main" id="{DD96DA17-C3E8-B4A8-5FEE-D24D66394911}"/>
              </a:ext>
            </a:extLst>
          </p:cNvPr>
          <p:cNvSpPr/>
          <p:nvPr/>
        </p:nvSpPr>
        <p:spPr>
          <a:xfrm>
            <a:off x="2769373" y="1632123"/>
            <a:ext cx="1336125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жизни 09</a:t>
            </a:r>
          </a:p>
        </p:txBody>
      </p:sp>
      <p:sp>
        <p:nvSpPr>
          <p:cNvPr id="14" name="Скругленный прямоугольник 13">
            <a:hlinkClick r:id="rId9" action="ppaction://hlinksldjump"/>
            <a:extLst>
              <a:ext uri="{FF2B5EF4-FFF2-40B4-BE49-F238E27FC236}">
                <a16:creationId xmlns="" xmlns:a16="http://schemas.microsoft.com/office/drawing/2014/main" id="{D4234885-2CC9-FBA4-82F4-03F3F6FAF1A2}"/>
              </a:ext>
            </a:extLst>
          </p:cNvPr>
          <p:cNvSpPr/>
          <p:nvPr/>
        </p:nvSpPr>
        <p:spPr>
          <a:xfrm>
            <a:off x="4207920" y="1641204"/>
            <a:ext cx="86033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 11</a:t>
            </a:r>
          </a:p>
        </p:txBody>
      </p:sp>
      <p:sp>
        <p:nvSpPr>
          <p:cNvPr id="28" name="Скругленный прямоугольник 27">
            <a:hlinkClick r:id="rId10" action="ppaction://hlinksldjump"/>
            <a:extLst>
              <a:ext uri="{FF2B5EF4-FFF2-40B4-BE49-F238E27FC236}">
                <a16:creationId xmlns="" xmlns:a16="http://schemas.microsoft.com/office/drawing/2014/main" id="{29CB1A23-A8E5-A885-CE49-DE27A6210219}"/>
              </a:ext>
            </a:extLst>
          </p:cNvPr>
          <p:cNvSpPr/>
          <p:nvPr/>
        </p:nvSpPr>
        <p:spPr>
          <a:xfrm>
            <a:off x="5105416" y="1643397"/>
            <a:ext cx="1741690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 24</a:t>
            </a:r>
          </a:p>
        </p:txBody>
      </p:sp>
      <p:sp>
        <p:nvSpPr>
          <p:cNvPr id="30" name="Скругленный прямоугольник 29">
            <a:hlinkClick r:id="rId11" action="ppaction://hlinksldjump"/>
            <a:extLst>
              <a:ext uri="{FF2B5EF4-FFF2-40B4-BE49-F238E27FC236}">
                <a16:creationId xmlns="" xmlns:a16="http://schemas.microsoft.com/office/drawing/2014/main" id="{9E42F679-B67E-2B36-9053-A009E24085BE}"/>
              </a:ext>
            </a:extLst>
          </p:cNvPr>
          <p:cNvSpPr/>
          <p:nvPr/>
        </p:nvSpPr>
        <p:spPr>
          <a:xfrm>
            <a:off x="626294" y="2041899"/>
            <a:ext cx="2738112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 27</a:t>
            </a:r>
          </a:p>
        </p:txBody>
      </p:sp>
      <p:sp>
        <p:nvSpPr>
          <p:cNvPr id="31" name="Скругленный прямоугольник 30">
            <a:hlinkClick r:id="rId11" action="ppaction://hlinksldjump"/>
            <a:extLst>
              <a:ext uri="{FF2B5EF4-FFF2-40B4-BE49-F238E27FC236}">
                <a16:creationId xmlns="" xmlns:a16="http://schemas.microsoft.com/office/drawing/2014/main" id="{9E53BF86-1510-F8F5-9329-DC7C0BBD49F9}"/>
              </a:ext>
            </a:extLst>
          </p:cNvPr>
          <p:cNvSpPr/>
          <p:nvPr/>
        </p:nvSpPr>
        <p:spPr>
          <a:xfrm>
            <a:off x="3437435" y="2041899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 28</a:t>
            </a:r>
          </a:p>
        </p:txBody>
      </p:sp>
      <p:sp>
        <p:nvSpPr>
          <p:cNvPr id="33" name="Скругленный прямоугольник 32">
            <a:hlinkClick r:id="rId12" action="ppaction://hlinksldjump"/>
            <a:extLst>
              <a:ext uri="{FF2B5EF4-FFF2-40B4-BE49-F238E27FC236}">
                <a16:creationId xmlns="" xmlns:a16="http://schemas.microsoft.com/office/drawing/2014/main" id="{30167278-D764-DCFC-2F5E-16D4076AD1D6}"/>
              </a:ext>
            </a:extLst>
          </p:cNvPr>
          <p:cNvSpPr/>
          <p:nvPr/>
        </p:nvSpPr>
        <p:spPr>
          <a:xfrm>
            <a:off x="5378856" y="2041899"/>
            <a:ext cx="241430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 31</a:t>
            </a:r>
          </a:p>
        </p:txBody>
      </p:sp>
      <p:sp>
        <p:nvSpPr>
          <p:cNvPr id="34" name="Скругленный прямоугольник 33">
            <a:hlinkClick r:id="rId13" action="ppaction://hlinksldjump"/>
            <a:extLst>
              <a:ext uri="{FF2B5EF4-FFF2-40B4-BE49-F238E27FC236}">
                <a16:creationId xmlns="" xmlns:a16="http://schemas.microsoft.com/office/drawing/2014/main" id="{C5F7063F-CAAD-7F9A-7DB5-AB1DA07FCC1E}"/>
              </a:ext>
            </a:extLst>
          </p:cNvPr>
          <p:cNvSpPr/>
          <p:nvPr/>
        </p:nvSpPr>
        <p:spPr>
          <a:xfrm>
            <a:off x="7828864" y="2035483"/>
            <a:ext cx="159492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 33</a:t>
            </a:r>
          </a:p>
        </p:txBody>
      </p:sp>
      <p:sp>
        <p:nvSpPr>
          <p:cNvPr id="37" name="Скругленный прямоугольник 36">
            <a:hlinkClick r:id="rId14" action="ppaction://hlinksldjump"/>
            <a:extLst>
              <a:ext uri="{FF2B5EF4-FFF2-40B4-BE49-F238E27FC236}">
                <a16:creationId xmlns="" xmlns:a16="http://schemas.microsoft.com/office/drawing/2014/main" id="{47CB25E6-C738-DA08-23FB-0FEDD7D0C73A}"/>
              </a:ext>
            </a:extLst>
          </p:cNvPr>
          <p:cNvSpPr/>
          <p:nvPr/>
        </p:nvSpPr>
        <p:spPr>
          <a:xfrm>
            <a:off x="639218" y="2446238"/>
            <a:ext cx="980605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 37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hlinkClick r:id="rId15" action="ppaction://hlinksldjump"/>
            <a:extLst>
              <a:ext uri="{FF2B5EF4-FFF2-40B4-BE49-F238E27FC236}">
                <a16:creationId xmlns="" xmlns:a16="http://schemas.microsoft.com/office/drawing/2014/main" id="{795F0490-A705-4B6C-7CFA-B866052CC901}"/>
              </a:ext>
            </a:extLst>
          </p:cNvPr>
          <p:cNvSpPr/>
          <p:nvPr/>
        </p:nvSpPr>
        <p:spPr>
          <a:xfrm>
            <a:off x="6884270" y="1640046"/>
            <a:ext cx="1841976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специализация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города </a:t>
            </a:r>
            <a:r>
              <a:rPr lang="x-none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5CED2FFE-BE20-C9FC-C4FE-C7A93E57A3E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МИНИСТЕРСТВОМ ЭКОНОМИЧЕСКОГО РАЗВИТИЯ КУРСКОЙ ОБЛАСТИ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B946CC3B-E7A5-5DAB-47AC-C99330C4DCF6}"/>
              </a:ext>
            </a:extLst>
          </p:cNvPr>
          <p:cNvSpPr txBox="1"/>
          <p:nvPr/>
        </p:nvSpPr>
        <p:spPr>
          <a:xfrm>
            <a:off x="639218" y="2960045"/>
            <a:ext cx="7317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="" xmlns:a16="http://schemas.microsoft.com/office/drawing/2014/main" id="{82AD1CC4-F5F3-D50B-AD27-5325F86B9A2D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НАИМЕНОВАНИЕ ВАШЕЙ ОБЛАСТИ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="" xmlns:a16="http://schemas.microsoft.com/office/drawing/2014/main" id="{7FD2F0FA-09C3-9ABB-A3C2-00048CBF7399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9FA224B-9BC2-5081-3E3B-A8535B72A299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x-none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="" xmlns:a16="http://schemas.microsoft.com/office/drawing/2014/main" id="{6E87ED6D-D28E-4BB9-BC59-B05D8DF4C4D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112116" y="225098"/>
            <a:ext cx="581778" cy="59404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3A482F9B-95E8-4529-9D82-03F01D2828A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21540" y="3698709"/>
            <a:ext cx="4712563" cy="2668588"/>
          </a:xfrm>
          <a:prstGeom prst="rect">
            <a:avLst/>
          </a:prstGeom>
        </p:spPr>
      </p:pic>
      <p:sp>
        <p:nvSpPr>
          <p:cNvPr id="19" name="Полилиния: фигура 18">
            <a:extLst>
              <a:ext uri="{FF2B5EF4-FFF2-40B4-BE49-F238E27FC236}">
                <a16:creationId xmlns="" xmlns:a16="http://schemas.microsoft.com/office/drawing/2014/main" id="{917A6387-58F1-466F-8C78-9451A3C78563}"/>
              </a:ext>
            </a:extLst>
          </p:cNvPr>
          <p:cNvSpPr/>
          <p:nvPr/>
        </p:nvSpPr>
        <p:spPr>
          <a:xfrm>
            <a:off x="639218" y="3762886"/>
            <a:ext cx="2725188" cy="580125"/>
          </a:xfrm>
          <a:custGeom>
            <a:avLst/>
            <a:gdLst>
              <a:gd name="connsiteX0" fmla="*/ 3604334 w 3604334"/>
              <a:gd name="connsiteY0" fmla="*/ 1233996 h 1233996"/>
              <a:gd name="connsiteX1" fmla="*/ 2681057 w 3604334"/>
              <a:gd name="connsiteY1" fmla="*/ 0 h 1233996"/>
              <a:gd name="connsiteX2" fmla="*/ 0 w 3604334"/>
              <a:gd name="connsiteY2" fmla="*/ 8877 h 1233996"/>
              <a:gd name="connsiteX3" fmla="*/ 0 w 3604334"/>
              <a:gd name="connsiteY3" fmla="*/ 17755 h 123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4334" h="1233996">
                <a:moveTo>
                  <a:pt x="3604334" y="1233996"/>
                </a:moveTo>
                <a:lnTo>
                  <a:pt x="2681057" y="0"/>
                </a:lnTo>
                <a:lnTo>
                  <a:pt x="0" y="8877"/>
                </a:lnTo>
                <a:lnTo>
                  <a:pt x="0" y="17755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BF14DD16-91A9-4249-A85C-F11CA6E7A0D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07456" y="3644593"/>
            <a:ext cx="1384704" cy="11226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2003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4807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x-none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="" xmlns:a16="http://schemas.microsoft.com/office/drawing/2014/main" id="{CE42141F-7D98-843D-EDCA-082C3B2A782D}"/>
              </a:ext>
            </a:extLst>
          </p:cNvPr>
          <p:cNvSpPr/>
          <p:nvPr/>
        </p:nvSpPr>
        <p:spPr>
          <a:xfrm>
            <a:off x="3522847" y="1401546"/>
            <a:ext cx="2154686" cy="2027453"/>
          </a:xfrm>
          <a:prstGeom prst="roundRect">
            <a:avLst>
              <a:gd name="adj" fmla="val 1211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1" name="Скругленный прямоугольник 70">
            <a:extLst>
              <a:ext uri="{FF2B5EF4-FFF2-40B4-BE49-F238E27FC236}">
                <a16:creationId xmlns="" xmlns:a16="http://schemas.microsoft.com/office/drawing/2014/main" id="{D510CA90-BCEA-DCF2-1BEF-005A50692AF5}"/>
              </a:ext>
            </a:extLst>
          </p:cNvPr>
          <p:cNvSpPr/>
          <p:nvPr/>
        </p:nvSpPr>
        <p:spPr>
          <a:xfrm>
            <a:off x="627016" y="1401546"/>
            <a:ext cx="2780405" cy="2027453"/>
          </a:xfrm>
          <a:prstGeom prst="roundRect">
            <a:avLst>
              <a:gd name="adj" fmla="val 11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="" xmlns:a16="http://schemas.microsoft.com/office/drawing/2014/main" id="{1FEA1B35-77E4-A172-D1A3-AE89EA44D200}"/>
              </a:ext>
            </a:extLst>
          </p:cNvPr>
          <p:cNvSpPr/>
          <p:nvPr/>
        </p:nvSpPr>
        <p:spPr>
          <a:xfrm>
            <a:off x="5795703" y="1401546"/>
            <a:ext cx="3991893" cy="2027453"/>
          </a:xfrm>
          <a:prstGeom prst="roundRect">
            <a:avLst>
              <a:gd name="adj" fmla="val 11163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="" xmlns:a16="http://schemas.microsoft.com/office/drawing/2014/main" id="{02110037-3A58-CDB8-8B41-6D6ADB92766C}"/>
              </a:ext>
            </a:extLst>
          </p:cNvPr>
          <p:cNvSpPr/>
          <p:nvPr/>
        </p:nvSpPr>
        <p:spPr>
          <a:xfrm>
            <a:off x="2177876" y="3541703"/>
            <a:ext cx="2319363" cy="2027453"/>
          </a:xfrm>
          <a:prstGeom prst="roundRect">
            <a:avLst>
              <a:gd name="adj" fmla="val 1187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5" name="Скругленный прямоугольник 74">
            <a:extLst>
              <a:ext uri="{FF2B5EF4-FFF2-40B4-BE49-F238E27FC236}">
                <a16:creationId xmlns="" xmlns:a16="http://schemas.microsoft.com/office/drawing/2014/main" id="{7AF33646-60BD-565C-82E8-1721DFF34B21}"/>
              </a:ext>
            </a:extLst>
          </p:cNvPr>
          <p:cNvSpPr/>
          <p:nvPr/>
        </p:nvSpPr>
        <p:spPr>
          <a:xfrm>
            <a:off x="627016" y="3541702"/>
            <a:ext cx="1432688" cy="2027453"/>
          </a:xfrm>
          <a:prstGeom prst="roundRect">
            <a:avLst>
              <a:gd name="adj" fmla="val 1488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6" name="Скругленный прямоугольник 75">
            <a:extLst>
              <a:ext uri="{FF2B5EF4-FFF2-40B4-BE49-F238E27FC236}">
                <a16:creationId xmlns="" xmlns:a16="http://schemas.microsoft.com/office/drawing/2014/main" id="{A7518F92-BC1F-8F09-057D-3379ABC330B5}"/>
              </a:ext>
            </a:extLst>
          </p:cNvPr>
          <p:cNvSpPr/>
          <p:nvPr/>
        </p:nvSpPr>
        <p:spPr>
          <a:xfrm>
            <a:off x="4615409" y="3541701"/>
            <a:ext cx="1921439" cy="2027453"/>
          </a:xfrm>
          <a:prstGeom prst="roundRect">
            <a:avLst>
              <a:gd name="adj" fmla="val 1183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7" name="Скругленный прямоугольник 76">
            <a:extLst>
              <a:ext uri="{FF2B5EF4-FFF2-40B4-BE49-F238E27FC236}">
                <a16:creationId xmlns="" xmlns:a16="http://schemas.microsoft.com/office/drawing/2014/main" id="{2F86149C-6AAD-8DFE-9767-9DE085BAF799}"/>
              </a:ext>
            </a:extLst>
          </p:cNvPr>
          <p:cNvSpPr/>
          <p:nvPr/>
        </p:nvSpPr>
        <p:spPr>
          <a:xfrm>
            <a:off x="6655020" y="3541701"/>
            <a:ext cx="3132576" cy="2027453"/>
          </a:xfrm>
          <a:prstGeom prst="roundRect">
            <a:avLst>
              <a:gd name="adj" fmla="val 1175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0331F979-738B-01C4-AFA1-59731AB9D8AB}"/>
              </a:ext>
            </a:extLst>
          </p:cNvPr>
          <p:cNvSpPr txBox="1"/>
          <p:nvPr/>
        </p:nvSpPr>
        <p:spPr>
          <a:xfrm>
            <a:off x="823900" y="1576383"/>
            <a:ext cx="164723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ИСТОРИЧЕСКОЕ </a:t>
            </a:r>
            <a:b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НАСЛЕДИЕ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="" xmlns:a16="http://schemas.microsoft.com/office/drawing/2014/main" id="{6EEE53E6-9FE9-C585-387D-DE93FBD4D4A8}"/>
              </a:ext>
            </a:extLst>
          </p:cNvPr>
          <p:cNvSpPr txBox="1"/>
          <p:nvPr/>
        </p:nvSpPr>
        <p:spPr>
          <a:xfrm>
            <a:off x="3668555" y="1697529"/>
            <a:ext cx="1944205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ГОРОДА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Развитая инфраструктура: наличие качественных автодорог и </a:t>
            </a: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железнодорожная станция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EBE19CD4-5254-3EFD-22F9-39923BAB964A}"/>
              </a:ext>
            </a:extLst>
          </p:cNvPr>
          <p:cNvSpPr txBox="1"/>
          <p:nvPr/>
        </p:nvSpPr>
        <p:spPr>
          <a:xfrm>
            <a:off x="665116" y="4136905"/>
            <a:ext cx="1432687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РАЗВИТЫЙ ТУРИСТИЧЕСКИЙ ПОТЕНЦИАЛ МУНИЦИПАЛЬНОГО ОБРАЗОВАНИЯ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164C09F4-F102-F31C-7FF3-D3B5C78C77BF}"/>
              </a:ext>
            </a:extLst>
          </p:cNvPr>
          <p:cNvSpPr txBox="1"/>
          <p:nvPr/>
        </p:nvSpPr>
        <p:spPr>
          <a:xfrm>
            <a:off x="6807895" y="4090248"/>
            <a:ext cx="22520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РАЗВИТЫЙ ЭКОНОМИЧЕСКИЙ ПОТЕНЦИАЛ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0DB3605F-5D1F-38C2-F7AE-FD1D0A54328C}"/>
              </a:ext>
            </a:extLst>
          </p:cNvPr>
          <p:cNvSpPr txBox="1"/>
          <p:nvPr/>
        </p:nvSpPr>
        <p:spPr>
          <a:xfrm>
            <a:off x="4738106" y="4080266"/>
            <a:ext cx="1488980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БЛАГОПРИЯТНЫЙ ИНВЕСТИЦИОННЫЙ КЛИМАТ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6970BDB9-6572-B7E0-9276-A5A584F6DB98}"/>
              </a:ext>
            </a:extLst>
          </p:cNvPr>
          <p:cNvSpPr txBox="1"/>
          <p:nvPr/>
        </p:nvSpPr>
        <p:spPr>
          <a:xfrm>
            <a:off x="6013300" y="1611181"/>
            <a:ext cx="207407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ГОТОВАЯ ИНЖЕНЕРНАЯ</a:t>
            </a:r>
            <a:b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ИНФРАСТУКТУРА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A85F3027-8E92-FCDF-0FB4-B90608BF66B3}"/>
              </a:ext>
            </a:extLst>
          </p:cNvPr>
          <p:cNvSpPr txBox="1"/>
          <p:nvPr/>
        </p:nvSpPr>
        <p:spPr>
          <a:xfrm>
            <a:off x="2322853" y="4091185"/>
            <a:ext cx="2086654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 </a:t>
            </a: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greenfield’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а, </a:t>
            </a: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brownfield</a:t>
            </a:r>
            <a:endParaRPr lang="x-none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Производство со сплошной заливкой">
            <a:extLst>
              <a:ext uri="{FF2B5EF4-FFF2-40B4-BE49-F238E27FC236}">
                <a16:creationId xmlns="" xmlns:a16="http://schemas.microsoft.com/office/drawing/2014/main" id="{A7171B6C-EB0E-44BD-864B-013B993BE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3198" y="3665134"/>
            <a:ext cx="317061" cy="317061"/>
          </a:xfrm>
          <a:prstGeom prst="rect">
            <a:avLst/>
          </a:prstGeom>
        </p:spPr>
      </p:pic>
      <p:pic>
        <p:nvPicPr>
          <p:cNvPr id="7" name="Рисунок 6" descr="Линейчатая диаграмма со сплошной заливкой">
            <a:extLst>
              <a:ext uri="{FF2B5EF4-FFF2-40B4-BE49-F238E27FC236}">
                <a16:creationId xmlns="" xmlns:a16="http://schemas.microsoft.com/office/drawing/2014/main" id="{29725ACB-265F-F2E5-C2BB-002238ACB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38203" y="3616745"/>
            <a:ext cx="361736" cy="361736"/>
          </a:xfrm>
          <a:prstGeom prst="rect">
            <a:avLst/>
          </a:prstGeom>
        </p:spPr>
      </p:pic>
      <p:pic>
        <p:nvPicPr>
          <p:cNvPr id="9" name="Рисунок 8" descr="Ракета со сплошной заливкой">
            <a:extLst>
              <a:ext uri="{FF2B5EF4-FFF2-40B4-BE49-F238E27FC236}">
                <a16:creationId xmlns="" xmlns:a16="http://schemas.microsoft.com/office/drawing/2014/main" id="{79C47C02-F045-DB00-ED8E-FA048A96B4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88587" y="3661815"/>
            <a:ext cx="342359" cy="342359"/>
          </a:xfrm>
          <a:prstGeom prst="rect">
            <a:avLst/>
          </a:prstGeom>
        </p:spPr>
      </p:pic>
      <p:pic>
        <p:nvPicPr>
          <p:cNvPr id="11" name="Рисунок 10" descr="Щит со сплошной заливкой">
            <a:extLst>
              <a:ext uri="{FF2B5EF4-FFF2-40B4-BE49-F238E27FC236}">
                <a16:creationId xmlns="" xmlns:a16="http://schemas.microsoft.com/office/drawing/2014/main" id="{5DC5C6A3-2CCA-4FE9-A47B-9DE0EEE633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42917" y="3653947"/>
            <a:ext cx="339434" cy="339434"/>
          </a:xfrm>
          <a:prstGeom prst="rect">
            <a:avLst/>
          </a:prstGeom>
        </p:spPr>
      </p:pic>
      <p:pic>
        <p:nvPicPr>
          <p:cNvPr id="14" name="Рисунок 13" descr="Русский Каседрал со сплошной заливкой">
            <a:extLst>
              <a:ext uri="{FF2B5EF4-FFF2-40B4-BE49-F238E27FC236}">
                <a16:creationId xmlns="" xmlns:a16="http://schemas.microsoft.com/office/drawing/2014/main" id="{5EB91455-B4B9-D3A9-27F3-0A6A54CDA3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877709" y="1589178"/>
            <a:ext cx="312963" cy="312963"/>
          </a:xfrm>
          <a:prstGeom prst="rect">
            <a:avLst/>
          </a:prstGeom>
        </p:spPr>
      </p:pic>
      <p:pic>
        <p:nvPicPr>
          <p:cNvPr id="16" name="Рисунок 15" descr="Город со сплошной заливкой">
            <a:extLst>
              <a:ext uri="{FF2B5EF4-FFF2-40B4-BE49-F238E27FC236}">
                <a16:creationId xmlns="" xmlns:a16="http://schemas.microsoft.com/office/drawing/2014/main" id="{02D9FF73-34F2-A437-9AB2-47EBACCA4C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42917" y="1522078"/>
            <a:ext cx="361736" cy="361736"/>
          </a:xfrm>
          <a:prstGeom prst="rect">
            <a:avLst/>
          </a:prstGeom>
        </p:spPr>
      </p:pic>
      <p:pic>
        <p:nvPicPr>
          <p:cNvPr id="24" name="Рисунок 23" descr="Указатель со сплошной заливкой">
            <a:extLst>
              <a:ext uri="{FF2B5EF4-FFF2-40B4-BE49-F238E27FC236}">
                <a16:creationId xmlns="" xmlns:a16="http://schemas.microsoft.com/office/drawing/2014/main" id="{9C749ECD-066C-5BEC-4B20-1B23A3233D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179806" y="1514323"/>
            <a:ext cx="366413" cy="3664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B517AAE-F63A-9A1A-05EC-284F77E9721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0556BE4-7B38-E742-01B1-E675C970A39E}"/>
              </a:ext>
            </a:extLst>
          </p:cNvPr>
          <p:cNvSpPr txBox="1"/>
          <p:nvPr/>
        </p:nvSpPr>
        <p:spPr>
          <a:xfrm>
            <a:off x="627016" y="550177"/>
            <a:ext cx="883576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8B7A99B9-7E31-4EF8-874E-06BB0E6EAB15}"/>
              </a:ext>
            </a:extLst>
          </p:cNvPr>
          <p:cNvSpPr txBox="1"/>
          <p:nvPr/>
        </p:nvSpPr>
        <p:spPr>
          <a:xfrm>
            <a:off x="823900" y="1978830"/>
            <a:ext cx="2529980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территории района обнаружены археологические памятники, свидетельствующие о проживании здесь древних племен. В Дмитриеве сохранились старинные здания и храмы, представляющие культурную ценность.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44B6BD40-F6E4-404B-B924-209246EDF713}"/>
              </a:ext>
            </a:extLst>
          </p:cNvPr>
          <p:cNvSpPr txBox="1"/>
          <p:nvPr/>
        </p:nvSpPr>
        <p:spPr>
          <a:xfrm>
            <a:off x="6039792" y="2010593"/>
            <a:ext cx="3564861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муниципальном районе имеются свободные мощности  (электроснабжение, газоснабжение, водоснабжения, водоотведения).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станций и подстанций:</a:t>
            </a: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электроснабжение 12 шт. 35/110; 360 шт. 10/04, </a:t>
            </a: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газоснабжение ГРПШ - 114 шт.; ПГБ – 2 шт.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C903B06E-8288-4A60-A663-D42E57EB16EE}"/>
              </a:ext>
            </a:extLst>
          </p:cNvPr>
          <p:cNvSpPr txBox="1"/>
          <p:nvPr/>
        </p:nvSpPr>
        <p:spPr>
          <a:xfrm>
            <a:off x="4738106" y="4627498"/>
            <a:ext cx="160734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местных властей, наличие программ поддержки предпринимательства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F3212AEA-63AD-4064-9923-6A0431F7062A}"/>
              </a:ext>
            </a:extLst>
          </p:cNvPr>
          <p:cNvSpPr txBox="1"/>
          <p:nvPr/>
        </p:nvSpPr>
        <p:spPr>
          <a:xfrm>
            <a:off x="6796955" y="4636901"/>
            <a:ext cx="277445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крупных сельскохозяйственных предприятий и комплексов, : наличие крупных сельскохозяйственных </a:t>
            </a:r>
            <a:r>
              <a:rPr lang="ru-RU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предприя-тий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комплексов  </a:t>
            </a:r>
            <a:endParaRPr lang="x-none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4858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Скругленный прямоугольник 71">
            <a:extLst>
              <a:ext uri="{FF2B5EF4-FFF2-40B4-BE49-F238E27FC236}">
                <a16:creationId xmlns="" xmlns:a16="http://schemas.microsoft.com/office/drawing/2014/main" id="{A6A3288F-3E09-434B-BB96-F9CA8D32F739}"/>
              </a:ext>
            </a:extLst>
          </p:cNvPr>
          <p:cNvSpPr/>
          <p:nvPr/>
        </p:nvSpPr>
        <p:spPr>
          <a:xfrm>
            <a:off x="3932799" y="2477799"/>
            <a:ext cx="5823769" cy="4007803"/>
          </a:xfrm>
          <a:prstGeom prst="roundRect">
            <a:avLst>
              <a:gd name="adj" fmla="val 7045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55" name="Рисунок 54">
            <a:extLst>
              <a:ext uri="{FF2B5EF4-FFF2-40B4-BE49-F238E27FC236}">
                <a16:creationId xmlns="" xmlns:a16="http://schemas.microsoft.com/office/drawing/2014/main" id="{A3818A45-A9BA-4F58-97E4-6A7550BDD5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55" r="206"/>
          <a:stretch>
            <a:fillRect/>
          </a:stretch>
        </p:blipFill>
        <p:spPr>
          <a:xfrm>
            <a:off x="5132761" y="2448516"/>
            <a:ext cx="4623714" cy="4037087"/>
          </a:xfrm>
          <a:custGeom>
            <a:avLst/>
            <a:gdLst>
              <a:gd name="connsiteX0" fmla="*/ 0 w 4623714"/>
              <a:gd name="connsiteY0" fmla="*/ 0 h 4037087"/>
              <a:gd name="connsiteX1" fmla="*/ 4337713 w 4623714"/>
              <a:gd name="connsiteY1" fmla="*/ 0 h 4037087"/>
              <a:gd name="connsiteX2" fmla="*/ 4623714 w 4623714"/>
              <a:gd name="connsiteY2" fmla="*/ 286001 h 4037087"/>
              <a:gd name="connsiteX3" fmla="*/ 4623714 w 4623714"/>
              <a:gd name="connsiteY3" fmla="*/ 3773635 h 4037087"/>
              <a:gd name="connsiteX4" fmla="*/ 4497619 w 4623714"/>
              <a:gd name="connsiteY4" fmla="*/ 4010792 h 4037087"/>
              <a:gd name="connsiteX5" fmla="*/ 4449173 w 4623714"/>
              <a:gd name="connsiteY5" fmla="*/ 4037087 h 4037087"/>
              <a:gd name="connsiteX6" fmla="*/ 0 w 4623714"/>
              <a:gd name="connsiteY6" fmla="*/ 4037087 h 4037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23714" h="4037087">
                <a:moveTo>
                  <a:pt x="0" y="0"/>
                </a:moveTo>
                <a:lnTo>
                  <a:pt x="4337713" y="0"/>
                </a:lnTo>
                <a:cubicBezTo>
                  <a:pt x="4495667" y="0"/>
                  <a:pt x="4623714" y="128047"/>
                  <a:pt x="4623714" y="286001"/>
                </a:cubicBezTo>
                <a:lnTo>
                  <a:pt x="4623714" y="3773635"/>
                </a:lnTo>
                <a:cubicBezTo>
                  <a:pt x="4623714" y="3872357"/>
                  <a:pt x="4573696" y="3959395"/>
                  <a:pt x="4497619" y="4010792"/>
                </a:cubicBezTo>
                <a:lnTo>
                  <a:pt x="4449173" y="4037087"/>
                </a:lnTo>
                <a:lnTo>
                  <a:pt x="0" y="4037087"/>
                </a:lnTo>
                <a:close/>
              </a:path>
            </a:pathLst>
          </a:cu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432688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627016" y="1401547"/>
            <a:ext cx="2437906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1AE15D8A-DAB9-999D-A902-FEF6AB2B0D64}"/>
              </a:ext>
            </a:extLst>
          </p:cNvPr>
          <p:cNvSpPr/>
          <p:nvPr/>
        </p:nvSpPr>
        <p:spPr>
          <a:xfrm>
            <a:off x="3146803" y="1289410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="" xmlns:a16="http://schemas.microsoft.com/office/drawing/2014/main" id="{3FE3C0CF-5D95-1AEE-3887-AD805852FE1B}"/>
              </a:ext>
            </a:extLst>
          </p:cNvPr>
          <p:cNvSpPr/>
          <p:nvPr/>
        </p:nvSpPr>
        <p:spPr>
          <a:xfrm>
            <a:off x="627016" y="2448516"/>
            <a:ext cx="2440243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99B0BA65-2835-9851-C50D-F3202D10DA63}"/>
              </a:ext>
            </a:extLst>
          </p:cNvPr>
          <p:cNvSpPr txBox="1"/>
          <p:nvPr/>
        </p:nvSpPr>
        <p:spPr>
          <a:xfrm>
            <a:off x="685282" y="3611655"/>
            <a:ext cx="446024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 округа</a:t>
            </a:r>
            <a:endParaRPr lang="x-non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7C70D425-0601-D87C-F822-B98F9FAA1682}"/>
              </a:ext>
            </a:extLst>
          </p:cNvPr>
          <p:cNvSpPr txBox="1"/>
          <p:nvPr/>
        </p:nvSpPr>
        <p:spPr>
          <a:xfrm>
            <a:off x="826310" y="1549668"/>
            <a:ext cx="4658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13,1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2EC1A494-C31C-4490-24D4-612143D1D8DD}"/>
              </a:ext>
            </a:extLst>
          </p:cNvPr>
          <p:cNvSpPr txBox="1"/>
          <p:nvPr/>
        </p:nvSpPr>
        <p:spPr>
          <a:xfrm>
            <a:off x="1295511" y="1617734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74E6BDDD-6D8F-8017-99BE-9D45AAA1328E}"/>
              </a:ext>
            </a:extLst>
          </p:cNvPr>
          <p:cNvSpPr txBox="1"/>
          <p:nvPr/>
        </p:nvSpPr>
        <p:spPr>
          <a:xfrm>
            <a:off x="811853" y="1924097"/>
            <a:ext cx="175420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 города, 2024 г. </a:t>
            </a:r>
          </a:p>
        </p:txBody>
      </p:sp>
      <p:pic>
        <p:nvPicPr>
          <p:cNvPr id="34" name="Рисунок 33" descr="Пользователь со сплошной заливкой">
            <a:extLst>
              <a:ext uri="{FF2B5EF4-FFF2-40B4-BE49-F238E27FC236}">
                <a16:creationId xmlns="" xmlns:a16="http://schemas.microsoft.com/office/drawing/2014/main" id="{C86C1983-C8BD-89C3-7A05-138B029CF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81101" y="1496129"/>
            <a:ext cx="360000" cy="360000"/>
          </a:xfrm>
          <a:prstGeom prst="rect">
            <a:avLst/>
          </a:prstGeom>
        </p:spPr>
      </p:pic>
      <p:sp>
        <p:nvSpPr>
          <p:cNvPr id="35" name="Скругленный прямоугольник 34">
            <a:extLst>
              <a:ext uri="{FF2B5EF4-FFF2-40B4-BE49-F238E27FC236}">
                <a16:creationId xmlns="" xmlns:a16="http://schemas.microsoft.com/office/drawing/2014/main" id="{8AE7E09C-A74B-B0E9-CF94-B37DDF9C5558}"/>
              </a:ext>
            </a:extLst>
          </p:cNvPr>
          <p:cNvSpPr/>
          <p:nvPr/>
        </p:nvSpPr>
        <p:spPr>
          <a:xfrm>
            <a:off x="3171544" y="1401547"/>
            <a:ext cx="2438758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13BEBE82-3ABE-EE06-2DC9-23A64698E759}"/>
              </a:ext>
            </a:extLst>
          </p:cNvPr>
          <p:cNvSpPr txBox="1"/>
          <p:nvPr/>
        </p:nvSpPr>
        <p:spPr>
          <a:xfrm>
            <a:off x="3346683" y="1523997"/>
            <a:ext cx="3491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6,7 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8156ADA9-D124-7FB2-5ADB-A4BD1C324852}"/>
              </a:ext>
            </a:extLst>
          </p:cNvPr>
          <p:cNvSpPr txBox="1"/>
          <p:nvPr/>
        </p:nvSpPr>
        <p:spPr>
          <a:xfrm>
            <a:off x="3734464" y="1591882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F5B9663A-7C88-1310-3046-2C62DC47060A}"/>
              </a:ext>
            </a:extLst>
          </p:cNvPr>
          <p:cNvSpPr txBox="1"/>
          <p:nvPr/>
        </p:nvSpPr>
        <p:spPr>
          <a:xfrm>
            <a:off x="3338706" y="1901057"/>
            <a:ext cx="146599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трудоспособное население, 2024 г.</a:t>
            </a:r>
          </a:p>
        </p:txBody>
      </p:sp>
      <p:pic>
        <p:nvPicPr>
          <p:cNvPr id="39" name="Рисунок 38" descr="Пользователь со сплошной заливкой">
            <a:extLst>
              <a:ext uri="{FF2B5EF4-FFF2-40B4-BE49-F238E27FC236}">
                <a16:creationId xmlns="" xmlns:a16="http://schemas.microsoft.com/office/drawing/2014/main" id="{C08BC730-626D-6D1C-654C-F4EA6ADE8F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33975" y="1480555"/>
            <a:ext cx="360000" cy="36000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ED35A42D-3D27-DFA6-AB8B-DEE9DE40A08C}"/>
              </a:ext>
            </a:extLst>
          </p:cNvPr>
          <p:cNvSpPr txBox="1"/>
          <p:nvPr/>
        </p:nvSpPr>
        <p:spPr>
          <a:xfrm>
            <a:off x="826895" y="2632860"/>
            <a:ext cx="76879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127 000 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DA5A4D3C-E096-2C1F-BAEE-7A9DAFDEF1AE}"/>
              </a:ext>
            </a:extLst>
          </p:cNvPr>
          <p:cNvSpPr txBox="1"/>
          <p:nvPr/>
        </p:nvSpPr>
        <p:spPr>
          <a:xfrm>
            <a:off x="1595688" y="2700926"/>
            <a:ext cx="37425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FA94615B-DCE9-714A-3CA3-7B2922C855BA}"/>
              </a:ext>
            </a:extLst>
          </p:cNvPr>
          <p:cNvSpPr txBox="1"/>
          <p:nvPr/>
        </p:nvSpPr>
        <p:spPr>
          <a:xfrm>
            <a:off x="833500" y="2963815"/>
            <a:ext cx="15243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Дмитриевского района</a:t>
            </a:r>
          </a:p>
        </p:txBody>
      </p:sp>
      <p:pic>
        <p:nvPicPr>
          <p:cNvPr id="70" name="Рисунок 69" descr="Переместить со сплошной заливкой">
            <a:extLst>
              <a:ext uri="{FF2B5EF4-FFF2-40B4-BE49-F238E27FC236}">
                <a16:creationId xmlns="" xmlns:a16="http://schemas.microsoft.com/office/drawing/2014/main" id="{895D5543-0D78-4216-5A52-61BAC118CA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81101" y="2529103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0F7716E0-33E1-47CC-F22F-F3F1AB99120C}"/>
              </a:ext>
            </a:extLst>
          </p:cNvPr>
          <p:cNvSpPr txBox="1"/>
          <p:nvPr/>
        </p:nvSpPr>
        <p:spPr>
          <a:xfrm>
            <a:off x="826896" y="4047525"/>
            <a:ext cx="114304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автотранспорт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8DB2A8B5-932C-6F5C-9F50-499F12240835}"/>
              </a:ext>
            </a:extLst>
          </p:cNvPr>
          <p:cNvSpPr txBox="1"/>
          <p:nvPr/>
        </p:nvSpPr>
        <p:spPr>
          <a:xfrm>
            <a:off x="826895" y="4555355"/>
            <a:ext cx="109143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Курск ➝ Воронеж ➝ Москва ➝ Саратов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59B17874-7392-F85E-5379-718FAA06C17E}"/>
              </a:ext>
            </a:extLst>
          </p:cNvPr>
          <p:cNvSpPr txBox="1"/>
          <p:nvPr/>
        </p:nvSpPr>
        <p:spPr>
          <a:xfrm>
            <a:off x="4395175" y="3551550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А-142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3BAA6CB0-4167-9541-B67B-0E95357E6A5F}"/>
              </a:ext>
            </a:extLst>
          </p:cNvPr>
          <p:cNvSpPr txBox="1"/>
          <p:nvPr/>
        </p:nvSpPr>
        <p:spPr>
          <a:xfrm>
            <a:off x="4381227" y="3730011"/>
            <a:ext cx="13249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Железная  </a:t>
            </a:r>
          </a:p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дорога</a:t>
            </a: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="" xmlns:a16="http://schemas.microsoft.com/office/drawing/2014/main" id="{1857E405-1D1B-8CAF-3F86-69B823918678}"/>
              </a:ext>
            </a:extLst>
          </p:cNvPr>
          <p:cNvCxnSpPr>
            <a:cxnSpLocks/>
          </p:cNvCxnSpPr>
          <p:nvPr/>
        </p:nvCxnSpPr>
        <p:spPr>
          <a:xfrm>
            <a:off x="4041315" y="3611655"/>
            <a:ext cx="24464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>
            <a:extLst>
              <a:ext uri="{FF2B5EF4-FFF2-40B4-BE49-F238E27FC236}">
                <a16:creationId xmlns="" xmlns:a16="http://schemas.microsoft.com/office/drawing/2014/main" id="{96907F74-87A4-9F3C-1200-21D129AEF31A}"/>
              </a:ext>
            </a:extLst>
          </p:cNvPr>
          <p:cNvCxnSpPr>
            <a:cxnSpLocks/>
          </p:cNvCxnSpPr>
          <p:nvPr/>
        </p:nvCxnSpPr>
        <p:spPr>
          <a:xfrm>
            <a:off x="4041315" y="3827099"/>
            <a:ext cx="244642" cy="0"/>
          </a:xfrm>
          <a:prstGeom prst="line">
            <a:avLst/>
          </a:prstGeom>
          <a:ln w="12700" cmpd="sng">
            <a:solidFill>
              <a:srgbClr val="4756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B6A496C-B21E-5E62-E8B7-7BB436EC32DB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DB829ED-5AD9-E391-3DCA-96E4C7799FF6}"/>
              </a:ext>
            </a:extLst>
          </p:cNvPr>
          <p:cNvSpPr txBox="1"/>
          <p:nvPr/>
        </p:nvSpPr>
        <p:spPr>
          <a:xfrm>
            <a:off x="627016" y="550177"/>
            <a:ext cx="47307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7" name="Рисунок 116" descr="Поезд со сплошной заливкой">
            <a:extLst>
              <a:ext uri="{FF2B5EF4-FFF2-40B4-BE49-F238E27FC236}">
                <a16:creationId xmlns="" xmlns:a16="http://schemas.microsoft.com/office/drawing/2014/main" id="{DC0D6008-1AE5-419C-8777-AE3B7E9C20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92773" y="3085977"/>
            <a:ext cx="282980" cy="282980"/>
          </a:xfrm>
          <a:prstGeom prst="rect">
            <a:avLst/>
          </a:prstGeom>
        </p:spPr>
      </p:pic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C8C56EAC-4851-468A-BAF2-605C8EAC5376}"/>
              </a:ext>
            </a:extLst>
          </p:cNvPr>
          <p:cNvSpPr txBox="1"/>
          <p:nvPr/>
        </p:nvSpPr>
        <p:spPr>
          <a:xfrm>
            <a:off x="4360343" y="3186348"/>
            <a:ext cx="85741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ЖД станция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A57DBAC9-AAA9-46F5-A326-EDDB9D204BF4}"/>
              </a:ext>
            </a:extLst>
          </p:cNvPr>
          <p:cNvGrpSpPr/>
          <p:nvPr/>
        </p:nvGrpSpPr>
        <p:grpSpPr>
          <a:xfrm>
            <a:off x="639516" y="4937516"/>
            <a:ext cx="2532028" cy="1236576"/>
            <a:chOff x="3239049" y="4443767"/>
            <a:chExt cx="2595985" cy="1037954"/>
          </a:xfrm>
        </p:grpSpPr>
        <p:sp>
          <p:nvSpPr>
            <p:cNvPr id="22" name="Скругленный прямоугольник 21">
              <a:extLst>
                <a:ext uri="{FF2B5EF4-FFF2-40B4-BE49-F238E27FC236}">
                  <a16:creationId xmlns="" xmlns:a16="http://schemas.microsoft.com/office/drawing/2014/main" id="{33E0C760-153D-86CB-4F6E-EB7A99B9E374}"/>
                </a:ext>
              </a:extLst>
            </p:cNvPr>
            <p:cNvSpPr/>
            <p:nvPr/>
          </p:nvSpPr>
          <p:spPr>
            <a:xfrm>
              <a:off x="3239049" y="4443767"/>
              <a:ext cx="2452909" cy="1037954"/>
            </a:xfrm>
            <a:prstGeom prst="roundRect">
              <a:avLst>
                <a:gd name="adj" fmla="val 24466"/>
              </a:avLst>
            </a:prstGeom>
            <a:solidFill>
              <a:srgbClr val="4756A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="" xmlns:a16="http://schemas.microsoft.com/office/drawing/2014/main" id="{F03E8347-34B6-89F2-E98E-7F490ADEFA8C}"/>
                </a:ext>
              </a:extLst>
            </p:cNvPr>
            <p:cNvSpPr txBox="1"/>
            <p:nvPr/>
          </p:nvSpPr>
          <p:spPr>
            <a:xfrm>
              <a:off x="3360697" y="4919061"/>
              <a:ext cx="360000" cy="904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А-142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="" xmlns:a16="http://schemas.microsoft.com/office/drawing/2014/main" id="{A842B4E2-002D-4EC9-91F1-1FDBA9AE5497}"/>
                </a:ext>
              </a:extLst>
            </p:cNvPr>
            <p:cNvSpPr txBox="1"/>
            <p:nvPr/>
          </p:nvSpPr>
          <p:spPr>
            <a:xfrm>
              <a:off x="3797460" y="4486763"/>
              <a:ext cx="20375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200" b="1" spc="-3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Автомобильные </a:t>
              </a:r>
            </a:p>
            <a:p>
              <a:r>
                <a:rPr lang="ru-RU" sz="1200" b="1" spc="-3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дороги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="" xmlns:a16="http://schemas.microsoft.com/office/drawing/2014/main" id="{84C74DFD-6257-461B-B85C-6C249DD010A9}"/>
                </a:ext>
              </a:extLst>
            </p:cNvPr>
            <p:cNvSpPr txBox="1"/>
            <p:nvPr/>
          </p:nvSpPr>
          <p:spPr>
            <a:xfrm>
              <a:off x="3352289" y="5028726"/>
              <a:ext cx="2378456" cy="125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Дмитриев ➝ Берёза ➝ Меньшиков ➝ Хомутовка</a:t>
              </a:r>
            </a:p>
          </p:txBody>
        </p:sp>
        <p:pic>
          <p:nvPicPr>
            <p:cNvPr id="131" name="Рисунок 130" descr="Дорога со сплошной заливкой">
              <a:extLst>
                <a:ext uri="{FF2B5EF4-FFF2-40B4-BE49-F238E27FC236}">
                  <a16:creationId xmlns="" xmlns:a16="http://schemas.microsoft.com/office/drawing/2014/main" id="{71405442-FDF9-4290-AAED-63B5F433F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84221" y="4512888"/>
              <a:ext cx="360000" cy="360000"/>
            </a:xfrm>
            <a:prstGeom prst="rect">
              <a:avLst/>
            </a:prstGeom>
          </p:spPr>
        </p:pic>
      </p:grp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A42BE202-30A1-42C0-BB30-E458BB1FFA95}"/>
              </a:ext>
            </a:extLst>
          </p:cNvPr>
          <p:cNvGrpSpPr/>
          <p:nvPr/>
        </p:nvGrpSpPr>
        <p:grpSpPr>
          <a:xfrm>
            <a:off x="612938" y="4015618"/>
            <a:ext cx="2437906" cy="826214"/>
            <a:chOff x="625577" y="3944473"/>
            <a:chExt cx="2437906" cy="945414"/>
          </a:xfrm>
        </p:grpSpPr>
        <p:sp>
          <p:nvSpPr>
            <p:cNvPr id="23" name="Скругленный прямоугольник 22">
              <a:extLst>
                <a:ext uri="{FF2B5EF4-FFF2-40B4-BE49-F238E27FC236}">
                  <a16:creationId xmlns="" xmlns:a16="http://schemas.microsoft.com/office/drawing/2014/main" id="{334DEC60-4596-7546-82CF-16EB7993E4E7}"/>
                </a:ext>
              </a:extLst>
            </p:cNvPr>
            <p:cNvSpPr/>
            <p:nvPr/>
          </p:nvSpPr>
          <p:spPr>
            <a:xfrm>
              <a:off x="625577" y="3944473"/>
              <a:ext cx="2437906" cy="945414"/>
            </a:xfrm>
            <a:prstGeom prst="roundRect">
              <a:avLst>
                <a:gd name="adj" fmla="val 24466"/>
              </a:avLst>
            </a:prstGeom>
            <a:solidFill>
              <a:srgbClr val="4756A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grpSp>
          <p:nvGrpSpPr>
            <p:cNvPr id="10" name="Группа 9">
              <a:extLst>
                <a:ext uri="{FF2B5EF4-FFF2-40B4-BE49-F238E27FC236}">
                  <a16:creationId xmlns="" xmlns:a16="http://schemas.microsoft.com/office/drawing/2014/main" id="{56CC1780-CD47-4CC9-B4CB-CE15289FCA09}"/>
                </a:ext>
              </a:extLst>
            </p:cNvPr>
            <p:cNvGrpSpPr/>
            <p:nvPr/>
          </p:nvGrpSpPr>
          <p:grpSpPr>
            <a:xfrm>
              <a:off x="762605" y="4066395"/>
              <a:ext cx="2042705" cy="580126"/>
              <a:chOff x="716320" y="4057787"/>
              <a:chExt cx="2042705" cy="580126"/>
            </a:xfrm>
          </p:grpSpPr>
          <p:sp>
            <p:nvSpPr>
              <p:cNvPr id="24" name="TextBox 23">
                <a:extLst>
                  <a:ext uri="{FF2B5EF4-FFF2-40B4-BE49-F238E27FC236}">
                    <a16:creationId xmlns="" xmlns:a16="http://schemas.microsoft.com/office/drawing/2014/main" id="{896E86D3-C60C-F8B4-9BCE-E384B0CF5CF1}"/>
                  </a:ext>
                </a:extLst>
              </p:cNvPr>
              <p:cNvSpPr txBox="1"/>
              <p:nvPr/>
            </p:nvSpPr>
            <p:spPr>
              <a:xfrm>
                <a:off x="1033706" y="4083740"/>
                <a:ext cx="1541223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1200" b="1" spc="-3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Ж\д транспорт</a:t>
                </a:r>
              </a:p>
            </p:txBody>
          </p:sp>
          <p:pic>
            <p:nvPicPr>
              <p:cNvPr id="129" name="Рисунок 128" descr="Поезд со сплошной заливкой">
                <a:extLst>
                  <a:ext uri="{FF2B5EF4-FFF2-40B4-BE49-F238E27FC236}">
                    <a16:creationId xmlns="" xmlns:a16="http://schemas.microsoft.com/office/drawing/2014/main" id="{DBB75239-0E0A-4DED-A291-407CCAA9C0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716320" y="4057787"/>
                <a:ext cx="282980" cy="282980"/>
              </a:xfrm>
              <a:prstGeom prst="rect">
                <a:avLst/>
              </a:prstGeom>
            </p:spPr>
          </p:pic>
          <p:sp>
            <p:nvSpPr>
              <p:cNvPr id="75" name="TextBox 74">
                <a:extLst>
                  <a:ext uri="{FF2B5EF4-FFF2-40B4-BE49-F238E27FC236}">
                    <a16:creationId xmlns="" xmlns:a16="http://schemas.microsoft.com/office/drawing/2014/main" id="{BD8A03FD-B6D9-4C52-9E46-E4863FE322AC}"/>
                  </a:ext>
                </a:extLst>
              </p:cNvPr>
              <p:cNvSpPr txBox="1"/>
              <p:nvPr/>
            </p:nvSpPr>
            <p:spPr>
              <a:xfrm>
                <a:off x="778207" y="4514650"/>
                <a:ext cx="1980818" cy="1232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ru-RU" sz="7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Льгов ➝ Комаричи ➝ Брянск</a:t>
                </a:r>
              </a:p>
            </p:txBody>
          </p:sp>
        </p:grpSp>
      </p:grpSp>
      <p:sp>
        <p:nvSpPr>
          <p:cNvPr id="78" name="Скругленный прямоугольник 82">
            <a:extLst>
              <a:ext uri="{FF2B5EF4-FFF2-40B4-BE49-F238E27FC236}">
                <a16:creationId xmlns="" xmlns:a16="http://schemas.microsoft.com/office/drawing/2014/main" id="{503ABAD1-0392-46E0-8E42-0A2A6BB2C54D}"/>
              </a:ext>
            </a:extLst>
          </p:cNvPr>
          <p:cNvSpPr/>
          <p:nvPr/>
        </p:nvSpPr>
        <p:spPr>
          <a:xfrm>
            <a:off x="7208520" y="4528584"/>
            <a:ext cx="300824" cy="316881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algn="ctr"/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="" xmlns:a16="http://schemas.microsoft.com/office/drawing/2014/main" id="{90AB9529-6BAC-4777-8210-116CD4090497}"/>
              </a:ext>
            </a:extLst>
          </p:cNvPr>
          <p:cNvSpPr/>
          <p:nvPr/>
        </p:nvSpPr>
        <p:spPr>
          <a:xfrm>
            <a:off x="5791200" y="3933825"/>
            <a:ext cx="2647950" cy="1776413"/>
          </a:xfrm>
          <a:custGeom>
            <a:avLst/>
            <a:gdLst>
              <a:gd name="connsiteX0" fmla="*/ 0 w 2647950"/>
              <a:gd name="connsiteY0" fmla="*/ 1776413 h 1776413"/>
              <a:gd name="connsiteX1" fmla="*/ 352425 w 2647950"/>
              <a:gd name="connsiteY1" fmla="*/ 1557338 h 1776413"/>
              <a:gd name="connsiteX2" fmla="*/ 552450 w 2647950"/>
              <a:gd name="connsiteY2" fmla="*/ 1433513 h 1776413"/>
              <a:gd name="connsiteX3" fmla="*/ 700088 w 2647950"/>
              <a:gd name="connsiteY3" fmla="*/ 1304925 h 1776413"/>
              <a:gd name="connsiteX4" fmla="*/ 876300 w 2647950"/>
              <a:gd name="connsiteY4" fmla="*/ 1152525 h 1776413"/>
              <a:gd name="connsiteX5" fmla="*/ 1071563 w 2647950"/>
              <a:gd name="connsiteY5" fmla="*/ 981075 h 1776413"/>
              <a:gd name="connsiteX6" fmla="*/ 1257300 w 2647950"/>
              <a:gd name="connsiteY6" fmla="*/ 833438 h 1776413"/>
              <a:gd name="connsiteX7" fmla="*/ 1404938 w 2647950"/>
              <a:gd name="connsiteY7" fmla="*/ 757238 h 1776413"/>
              <a:gd name="connsiteX8" fmla="*/ 1857375 w 2647950"/>
              <a:gd name="connsiteY8" fmla="*/ 523875 h 1776413"/>
              <a:gd name="connsiteX9" fmla="*/ 2238375 w 2647950"/>
              <a:gd name="connsiteY9" fmla="*/ 304800 h 1776413"/>
              <a:gd name="connsiteX10" fmla="*/ 2400300 w 2647950"/>
              <a:gd name="connsiteY10" fmla="*/ 185738 h 1776413"/>
              <a:gd name="connsiteX11" fmla="*/ 2647950 w 2647950"/>
              <a:gd name="connsiteY11" fmla="*/ 0 h 1776413"/>
              <a:gd name="connsiteX12" fmla="*/ 2647950 w 2647950"/>
              <a:gd name="connsiteY12" fmla="*/ 0 h 17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47950" h="1776413">
                <a:moveTo>
                  <a:pt x="0" y="1776413"/>
                </a:moveTo>
                <a:lnTo>
                  <a:pt x="352425" y="1557338"/>
                </a:lnTo>
                <a:lnTo>
                  <a:pt x="552450" y="1433513"/>
                </a:lnTo>
                <a:lnTo>
                  <a:pt x="700088" y="1304925"/>
                </a:lnTo>
                <a:lnTo>
                  <a:pt x="876300" y="1152525"/>
                </a:lnTo>
                <a:lnTo>
                  <a:pt x="1071563" y="981075"/>
                </a:lnTo>
                <a:lnTo>
                  <a:pt x="1257300" y="833438"/>
                </a:lnTo>
                <a:lnTo>
                  <a:pt x="1404938" y="757238"/>
                </a:lnTo>
                <a:lnTo>
                  <a:pt x="1857375" y="523875"/>
                </a:lnTo>
                <a:lnTo>
                  <a:pt x="2238375" y="304800"/>
                </a:lnTo>
                <a:lnTo>
                  <a:pt x="2400300" y="185738"/>
                </a:lnTo>
                <a:lnTo>
                  <a:pt x="2647950" y="0"/>
                </a:lnTo>
                <a:lnTo>
                  <a:pt x="264795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: фигура 15">
            <a:extLst>
              <a:ext uri="{FF2B5EF4-FFF2-40B4-BE49-F238E27FC236}">
                <a16:creationId xmlns="" xmlns:a16="http://schemas.microsoft.com/office/drawing/2014/main" id="{5AB07FB0-CFF8-4248-A1FC-7DA69909AEAD}"/>
              </a:ext>
            </a:extLst>
          </p:cNvPr>
          <p:cNvSpPr/>
          <p:nvPr/>
        </p:nvSpPr>
        <p:spPr>
          <a:xfrm>
            <a:off x="6743700" y="3786188"/>
            <a:ext cx="1776413" cy="1685925"/>
          </a:xfrm>
          <a:custGeom>
            <a:avLst/>
            <a:gdLst>
              <a:gd name="connsiteX0" fmla="*/ 0 w 1776413"/>
              <a:gd name="connsiteY0" fmla="*/ 0 h 1685925"/>
              <a:gd name="connsiteX1" fmla="*/ 28575 w 1776413"/>
              <a:gd name="connsiteY1" fmla="*/ 47625 h 1685925"/>
              <a:gd name="connsiteX2" fmla="*/ 38100 w 1776413"/>
              <a:gd name="connsiteY2" fmla="*/ 66675 h 1685925"/>
              <a:gd name="connsiteX3" fmla="*/ 176213 w 1776413"/>
              <a:gd name="connsiteY3" fmla="*/ 76200 h 1685925"/>
              <a:gd name="connsiteX4" fmla="*/ 271463 w 1776413"/>
              <a:gd name="connsiteY4" fmla="*/ 90487 h 1685925"/>
              <a:gd name="connsiteX5" fmla="*/ 319088 w 1776413"/>
              <a:gd name="connsiteY5" fmla="*/ 123825 h 1685925"/>
              <a:gd name="connsiteX6" fmla="*/ 371475 w 1776413"/>
              <a:gd name="connsiteY6" fmla="*/ 190500 h 1685925"/>
              <a:gd name="connsiteX7" fmla="*/ 428625 w 1776413"/>
              <a:gd name="connsiteY7" fmla="*/ 247650 h 1685925"/>
              <a:gd name="connsiteX8" fmla="*/ 461963 w 1776413"/>
              <a:gd name="connsiteY8" fmla="*/ 276225 h 1685925"/>
              <a:gd name="connsiteX9" fmla="*/ 523875 w 1776413"/>
              <a:gd name="connsiteY9" fmla="*/ 314325 h 1685925"/>
              <a:gd name="connsiteX10" fmla="*/ 571500 w 1776413"/>
              <a:gd name="connsiteY10" fmla="*/ 366712 h 1685925"/>
              <a:gd name="connsiteX11" fmla="*/ 595313 w 1776413"/>
              <a:gd name="connsiteY11" fmla="*/ 438150 h 1685925"/>
              <a:gd name="connsiteX12" fmla="*/ 619125 w 1776413"/>
              <a:gd name="connsiteY12" fmla="*/ 500062 h 1685925"/>
              <a:gd name="connsiteX13" fmla="*/ 633413 w 1776413"/>
              <a:gd name="connsiteY13" fmla="*/ 609600 h 1685925"/>
              <a:gd name="connsiteX14" fmla="*/ 623888 w 1776413"/>
              <a:gd name="connsiteY14" fmla="*/ 685800 h 1685925"/>
              <a:gd name="connsiteX15" fmla="*/ 666750 w 1776413"/>
              <a:gd name="connsiteY15" fmla="*/ 776287 h 1685925"/>
              <a:gd name="connsiteX16" fmla="*/ 723900 w 1776413"/>
              <a:gd name="connsiteY16" fmla="*/ 871537 h 1685925"/>
              <a:gd name="connsiteX17" fmla="*/ 809625 w 1776413"/>
              <a:gd name="connsiteY17" fmla="*/ 957262 h 1685925"/>
              <a:gd name="connsiteX18" fmla="*/ 852488 w 1776413"/>
              <a:gd name="connsiteY18" fmla="*/ 947737 h 1685925"/>
              <a:gd name="connsiteX19" fmla="*/ 895350 w 1776413"/>
              <a:gd name="connsiteY19" fmla="*/ 976312 h 1685925"/>
              <a:gd name="connsiteX20" fmla="*/ 919163 w 1776413"/>
              <a:gd name="connsiteY20" fmla="*/ 1038225 h 1685925"/>
              <a:gd name="connsiteX21" fmla="*/ 947738 w 1776413"/>
              <a:gd name="connsiteY21" fmla="*/ 1095375 h 1685925"/>
              <a:gd name="connsiteX22" fmla="*/ 914400 w 1776413"/>
              <a:gd name="connsiteY22" fmla="*/ 1204912 h 1685925"/>
              <a:gd name="connsiteX23" fmla="*/ 933450 w 1776413"/>
              <a:gd name="connsiteY23" fmla="*/ 1281112 h 1685925"/>
              <a:gd name="connsiteX24" fmla="*/ 919163 w 1776413"/>
              <a:gd name="connsiteY24" fmla="*/ 1347787 h 1685925"/>
              <a:gd name="connsiteX25" fmla="*/ 890588 w 1776413"/>
              <a:gd name="connsiteY25" fmla="*/ 1395412 h 1685925"/>
              <a:gd name="connsiteX26" fmla="*/ 1004888 w 1776413"/>
              <a:gd name="connsiteY26" fmla="*/ 1485900 h 1685925"/>
              <a:gd name="connsiteX27" fmla="*/ 1057275 w 1776413"/>
              <a:gd name="connsiteY27" fmla="*/ 1600200 h 1685925"/>
              <a:gd name="connsiteX28" fmla="*/ 1104900 w 1776413"/>
              <a:gd name="connsiteY28" fmla="*/ 1685925 h 1685925"/>
              <a:gd name="connsiteX29" fmla="*/ 1185863 w 1776413"/>
              <a:gd name="connsiteY29" fmla="*/ 1633537 h 1685925"/>
              <a:gd name="connsiteX30" fmla="*/ 1328738 w 1776413"/>
              <a:gd name="connsiteY30" fmla="*/ 1481137 h 1685925"/>
              <a:gd name="connsiteX31" fmla="*/ 1485900 w 1776413"/>
              <a:gd name="connsiteY31" fmla="*/ 1247775 h 1685925"/>
              <a:gd name="connsiteX32" fmla="*/ 1638300 w 1776413"/>
              <a:gd name="connsiteY32" fmla="*/ 1038225 h 1685925"/>
              <a:gd name="connsiteX33" fmla="*/ 1776413 w 1776413"/>
              <a:gd name="connsiteY33" fmla="*/ 938212 h 1685925"/>
              <a:gd name="connsiteX34" fmla="*/ 1766888 w 1776413"/>
              <a:gd name="connsiteY34" fmla="*/ 938212 h 168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776413" h="1685925">
                <a:moveTo>
                  <a:pt x="0" y="0"/>
                </a:moveTo>
                <a:lnTo>
                  <a:pt x="28575" y="47625"/>
                </a:lnTo>
                <a:lnTo>
                  <a:pt x="38100" y="66675"/>
                </a:lnTo>
                <a:lnTo>
                  <a:pt x="176213" y="76200"/>
                </a:lnTo>
                <a:lnTo>
                  <a:pt x="271463" y="90487"/>
                </a:lnTo>
                <a:lnTo>
                  <a:pt x="319088" y="123825"/>
                </a:lnTo>
                <a:lnTo>
                  <a:pt x="371475" y="190500"/>
                </a:lnTo>
                <a:lnTo>
                  <a:pt x="428625" y="247650"/>
                </a:lnTo>
                <a:lnTo>
                  <a:pt x="461963" y="276225"/>
                </a:lnTo>
                <a:lnTo>
                  <a:pt x="523875" y="314325"/>
                </a:lnTo>
                <a:lnTo>
                  <a:pt x="571500" y="366712"/>
                </a:lnTo>
                <a:lnTo>
                  <a:pt x="595313" y="438150"/>
                </a:lnTo>
                <a:lnTo>
                  <a:pt x="619125" y="500062"/>
                </a:lnTo>
                <a:lnTo>
                  <a:pt x="633413" y="609600"/>
                </a:lnTo>
                <a:lnTo>
                  <a:pt x="623888" y="685800"/>
                </a:lnTo>
                <a:lnTo>
                  <a:pt x="666750" y="776287"/>
                </a:lnTo>
                <a:lnTo>
                  <a:pt x="723900" y="871537"/>
                </a:lnTo>
                <a:lnTo>
                  <a:pt x="809625" y="957262"/>
                </a:lnTo>
                <a:lnTo>
                  <a:pt x="852488" y="947737"/>
                </a:lnTo>
                <a:lnTo>
                  <a:pt x="895350" y="976312"/>
                </a:lnTo>
                <a:lnTo>
                  <a:pt x="919163" y="1038225"/>
                </a:lnTo>
                <a:lnTo>
                  <a:pt x="947738" y="1095375"/>
                </a:lnTo>
                <a:lnTo>
                  <a:pt x="914400" y="1204912"/>
                </a:lnTo>
                <a:lnTo>
                  <a:pt x="933450" y="1281112"/>
                </a:lnTo>
                <a:lnTo>
                  <a:pt x="919163" y="1347787"/>
                </a:lnTo>
                <a:lnTo>
                  <a:pt x="890588" y="1395412"/>
                </a:lnTo>
                <a:lnTo>
                  <a:pt x="1004888" y="1485900"/>
                </a:lnTo>
                <a:lnTo>
                  <a:pt x="1057275" y="1600200"/>
                </a:lnTo>
                <a:lnTo>
                  <a:pt x="1104900" y="1685925"/>
                </a:lnTo>
                <a:lnTo>
                  <a:pt x="1185863" y="1633537"/>
                </a:lnTo>
                <a:lnTo>
                  <a:pt x="1328738" y="1481137"/>
                </a:lnTo>
                <a:lnTo>
                  <a:pt x="1485900" y="1247775"/>
                </a:lnTo>
                <a:lnTo>
                  <a:pt x="1638300" y="1038225"/>
                </a:lnTo>
                <a:lnTo>
                  <a:pt x="1776413" y="938212"/>
                </a:lnTo>
                <a:lnTo>
                  <a:pt x="1766888" y="938212"/>
                </a:lnTo>
              </a:path>
            </a:pathLst>
          </a:cu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8" name="Рисунок 57" descr="Поезд со сплошной заливкой">
            <a:extLst>
              <a:ext uri="{FF2B5EF4-FFF2-40B4-BE49-F238E27FC236}">
                <a16:creationId xmlns="" xmlns:a16="http://schemas.microsoft.com/office/drawing/2014/main" id="{E73E51A0-66FD-4EE4-9CBE-E3FE510581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58725" y="4331609"/>
            <a:ext cx="173181" cy="173181"/>
          </a:xfrm>
          <a:prstGeom prst="rect">
            <a:avLst/>
          </a:prstGeom>
        </p:spPr>
      </p:pic>
      <p:pic>
        <p:nvPicPr>
          <p:cNvPr id="60" name="Рисунок 59" descr="Маркер со сплошной заливкой">
            <a:extLst>
              <a:ext uri="{FF2B5EF4-FFF2-40B4-BE49-F238E27FC236}">
                <a16:creationId xmlns="" xmlns:a16="http://schemas.microsoft.com/office/drawing/2014/main" id="{5F1CB102-9A6D-4D0D-8E5C-F4F78A70806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227835" y="4555920"/>
            <a:ext cx="246954" cy="246954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CDEBF863-A214-42A4-9578-A2BDAD8DF27A}"/>
              </a:ext>
            </a:extLst>
          </p:cNvPr>
          <p:cNvSpPr txBox="1"/>
          <p:nvPr/>
        </p:nvSpPr>
        <p:spPr>
          <a:xfrm>
            <a:off x="751046" y="5821936"/>
            <a:ext cx="131627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38К-038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76302649-56A4-44E0-BBB2-B8B0A64F8C84}"/>
              </a:ext>
            </a:extLst>
          </p:cNvPr>
          <p:cNvSpPr txBox="1"/>
          <p:nvPr/>
        </p:nvSpPr>
        <p:spPr>
          <a:xfrm>
            <a:off x="743426" y="5947907"/>
            <a:ext cx="2319858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Дмитриев - Фатеж</a:t>
            </a:r>
          </a:p>
        </p:txBody>
      </p:sp>
    </p:spTree>
    <p:extLst>
      <p:ext uri="{BB962C8B-B14F-4D97-AF65-F5344CB8AC3E}">
        <p14:creationId xmlns="" xmlns:p14="http://schemas.microsoft.com/office/powerpoint/2010/main" val="3612813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2273092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CA681B2E-CC94-3AAF-E060-F2F2C175E23F}"/>
              </a:ext>
            </a:extLst>
          </p:cNvPr>
          <p:cNvSpPr/>
          <p:nvPr/>
        </p:nvSpPr>
        <p:spPr>
          <a:xfrm>
            <a:off x="627017" y="1401547"/>
            <a:ext cx="6023956" cy="4905423"/>
          </a:xfrm>
          <a:prstGeom prst="roundRect">
            <a:avLst>
              <a:gd name="adj" fmla="val 547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="" xmlns:a16="http://schemas.microsoft.com/office/drawing/2014/main" id="{0D1167F1-43B4-FA82-606E-E7575884A9A9}"/>
              </a:ext>
            </a:extLst>
          </p:cNvPr>
          <p:cNvSpPr/>
          <p:nvPr/>
        </p:nvSpPr>
        <p:spPr>
          <a:xfrm>
            <a:off x="6819477" y="1401546"/>
            <a:ext cx="2968120" cy="775597"/>
          </a:xfrm>
          <a:prstGeom prst="roundRect">
            <a:avLst>
              <a:gd name="adj" fmla="val 331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СТРУКТУРА ОТГРУЖЕННОЙ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ПРОДУКЦИИ ПО ВИДАМ ЭКОНОМИЧЕСКОЙ ДЕЯТЕЛЬНОСТИ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2023 ГОДУ (%)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="" xmlns:a16="http://schemas.microsoft.com/office/drawing/2014/main" id="{4E0C2D50-D926-C00C-331C-C79D5FBD02A4}"/>
              </a:ext>
            </a:extLst>
          </p:cNvPr>
          <p:cNvSpPr/>
          <p:nvPr/>
        </p:nvSpPr>
        <p:spPr>
          <a:xfrm>
            <a:off x="6821196" y="2294500"/>
            <a:ext cx="2966400" cy="4012470"/>
          </a:xfrm>
          <a:prstGeom prst="roundRect">
            <a:avLst>
              <a:gd name="adj" fmla="val 872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aphicFrame>
        <p:nvGraphicFramePr>
          <p:cNvPr id="67" name="Диаграмма 66">
            <a:extLst>
              <a:ext uri="{FF2B5EF4-FFF2-40B4-BE49-F238E27FC236}">
                <a16:creationId xmlns="" xmlns:a16="http://schemas.microsoft.com/office/drawing/2014/main" id="{3CBBECBC-5927-FDA8-F3B5-C670703B96B9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491245286"/>
              </p:ext>
            </p:extLst>
          </p:nvPr>
        </p:nvGraphicFramePr>
        <p:xfrm>
          <a:off x="6817753" y="2287248"/>
          <a:ext cx="2966399" cy="4019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4" name="Прямая соединительная линия 73">
            <a:extLst>
              <a:ext uri="{FF2B5EF4-FFF2-40B4-BE49-F238E27FC236}">
                <a16:creationId xmlns="" xmlns:a16="http://schemas.microsoft.com/office/drawing/2014/main" id="{4B987983-F07E-F572-08A2-A9B03E6871E5}"/>
              </a:ext>
            </a:extLst>
          </p:cNvPr>
          <p:cNvCxnSpPr>
            <a:cxnSpLocks/>
          </p:cNvCxnSpPr>
          <p:nvPr/>
        </p:nvCxnSpPr>
        <p:spPr>
          <a:xfrm>
            <a:off x="907085" y="6000498"/>
            <a:ext cx="27066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61B276B5-A05C-4084-6B05-771C3FE2940E}"/>
              </a:ext>
            </a:extLst>
          </p:cNvPr>
          <p:cNvSpPr txBox="1"/>
          <p:nvPr/>
        </p:nvSpPr>
        <p:spPr>
          <a:xfrm>
            <a:off x="1294059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Прямая соединительная линия 80">
            <a:extLst>
              <a:ext uri="{FF2B5EF4-FFF2-40B4-BE49-F238E27FC236}">
                <a16:creationId xmlns="" xmlns:a16="http://schemas.microsoft.com/office/drawing/2014/main" id="{E41DF579-8696-DD20-F1CC-5CD2F3DBCE34}"/>
              </a:ext>
            </a:extLst>
          </p:cNvPr>
          <p:cNvCxnSpPr>
            <a:cxnSpLocks/>
          </p:cNvCxnSpPr>
          <p:nvPr/>
        </p:nvCxnSpPr>
        <p:spPr>
          <a:xfrm>
            <a:off x="1736354" y="6000498"/>
            <a:ext cx="270662" cy="0"/>
          </a:xfrm>
          <a:prstGeom prst="line">
            <a:avLst/>
          </a:prstGeom>
          <a:ln w="12700">
            <a:solidFill>
              <a:srgbClr val="B1C1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C868A8CD-3BA5-845F-2948-B9125448DA88}"/>
              </a:ext>
            </a:extLst>
          </p:cNvPr>
          <p:cNvSpPr txBox="1"/>
          <p:nvPr/>
        </p:nvSpPr>
        <p:spPr>
          <a:xfrm>
            <a:off x="2132206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1" name="Прямая соединительная линия 100">
            <a:extLst>
              <a:ext uri="{FF2B5EF4-FFF2-40B4-BE49-F238E27FC236}">
                <a16:creationId xmlns="" xmlns:a16="http://schemas.microsoft.com/office/drawing/2014/main" id="{65A9FFCD-B422-6BAC-3756-D7F21C5FD4A9}"/>
              </a:ext>
            </a:extLst>
          </p:cNvPr>
          <p:cNvCxnSpPr>
            <a:cxnSpLocks/>
          </p:cNvCxnSpPr>
          <p:nvPr/>
        </p:nvCxnSpPr>
        <p:spPr>
          <a:xfrm>
            <a:off x="2565623" y="6000498"/>
            <a:ext cx="27066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="" xmlns:a16="http://schemas.microsoft.com/office/drawing/2014/main" id="{8BFA7629-1D6D-6368-F7B0-8E071839277B}"/>
              </a:ext>
            </a:extLst>
          </p:cNvPr>
          <p:cNvSpPr txBox="1"/>
          <p:nvPr/>
        </p:nvSpPr>
        <p:spPr>
          <a:xfrm>
            <a:off x="2952597" y="5938942"/>
            <a:ext cx="78249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endParaRPr lang="x-non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9" name="Группа 158">
            <a:extLst>
              <a:ext uri="{FF2B5EF4-FFF2-40B4-BE49-F238E27FC236}">
                <a16:creationId xmlns="" xmlns:a16="http://schemas.microsoft.com/office/drawing/2014/main" id="{859BFF25-7647-679E-CF0A-EDBC0E40A471}"/>
              </a:ext>
            </a:extLst>
          </p:cNvPr>
          <p:cNvGrpSpPr/>
          <p:nvPr/>
        </p:nvGrpSpPr>
        <p:grpSpPr>
          <a:xfrm>
            <a:off x="2364760" y="2422509"/>
            <a:ext cx="2740663" cy="2805847"/>
            <a:chOff x="2364760" y="2381870"/>
            <a:chExt cx="2740663" cy="2610156"/>
          </a:xfrm>
        </p:grpSpPr>
        <p:sp>
          <p:nvSpPr>
            <p:cNvPr id="113" name="Правильный пятиугольник 112">
              <a:extLst>
                <a:ext uri="{FF2B5EF4-FFF2-40B4-BE49-F238E27FC236}">
                  <a16:creationId xmlns="" xmlns:a16="http://schemas.microsoft.com/office/drawing/2014/main" id="{2E6B3244-8CEB-6239-7F38-F265B373BF99}"/>
                </a:ext>
              </a:extLst>
            </p:cNvPr>
            <p:cNvSpPr/>
            <p:nvPr/>
          </p:nvSpPr>
          <p:spPr>
            <a:xfrm>
              <a:off x="2364760" y="2381870"/>
              <a:ext cx="2740663" cy="2610155"/>
            </a:xfrm>
            <a:prstGeom prst="pentagon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sp>
          <p:nvSpPr>
            <p:cNvPr id="114" name="Правильный пятиугольник 113">
              <a:extLst>
                <a:ext uri="{FF2B5EF4-FFF2-40B4-BE49-F238E27FC236}">
                  <a16:creationId xmlns="" xmlns:a16="http://schemas.microsoft.com/office/drawing/2014/main" id="{4495E117-48D2-15E2-0BCE-6E44870B1947}"/>
                </a:ext>
              </a:extLst>
            </p:cNvPr>
            <p:cNvSpPr/>
            <p:nvPr/>
          </p:nvSpPr>
          <p:spPr>
            <a:xfrm>
              <a:off x="2992816" y="2555106"/>
              <a:ext cx="1746724" cy="2088459"/>
            </a:xfrm>
            <a:prstGeom prst="pent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cxnSp>
          <p:nvCxnSpPr>
            <p:cNvPr id="116" name="Прямая соединительная линия 115">
              <a:extLst>
                <a:ext uri="{FF2B5EF4-FFF2-40B4-BE49-F238E27FC236}">
                  <a16:creationId xmlns="" xmlns:a16="http://schemas.microsoft.com/office/drawing/2014/main" id="{1C6AE833-741A-D6C2-6D6F-7C8212816507}"/>
                </a:ext>
              </a:extLst>
            </p:cNvPr>
            <p:cNvCxnSpPr>
              <a:cxnSpLocks/>
            </p:cNvCxnSpPr>
            <p:nvPr/>
          </p:nvCxnSpPr>
          <p:spPr>
            <a:xfrm>
              <a:off x="3738408" y="2381871"/>
              <a:ext cx="0" cy="2610155"/>
            </a:xfrm>
            <a:prstGeom prst="line">
              <a:avLst/>
            </a:prstGeom>
            <a:ln>
              <a:solidFill>
                <a:srgbClr val="F1F1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" name="Группа 157">
              <a:extLst>
                <a:ext uri="{FF2B5EF4-FFF2-40B4-BE49-F238E27FC236}">
                  <a16:creationId xmlns="" xmlns:a16="http://schemas.microsoft.com/office/drawing/2014/main" id="{7B27636C-D5DC-E85C-EE19-185390D0DD09}"/>
                </a:ext>
              </a:extLst>
            </p:cNvPr>
            <p:cNvGrpSpPr/>
            <p:nvPr/>
          </p:nvGrpSpPr>
          <p:grpSpPr>
            <a:xfrm>
              <a:off x="2655096" y="3084325"/>
              <a:ext cx="2159991" cy="1205244"/>
              <a:chOff x="2654916" y="3117426"/>
              <a:chExt cx="2159991" cy="1205244"/>
            </a:xfrm>
          </p:grpSpPr>
          <p:grpSp>
            <p:nvGrpSpPr>
              <p:cNvPr id="121" name="Группа 120">
                <a:extLst>
                  <a:ext uri="{FF2B5EF4-FFF2-40B4-BE49-F238E27FC236}">
                    <a16:creationId xmlns="" xmlns:a16="http://schemas.microsoft.com/office/drawing/2014/main" id="{C0E3F89F-5015-76B7-83AB-B2981EC78399}"/>
                  </a:ext>
                </a:extLst>
              </p:cNvPr>
              <p:cNvGrpSpPr/>
              <p:nvPr/>
            </p:nvGrpSpPr>
            <p:grpSpPr>
              <a:xfrm>
                <a:off x="2654916" y="3117426"/>
                <a:ext cx="2159991" cy="1205244"/>
                <a:chOff x="2491740" y="3198701"/>
                <a:chExt cx="2486289" cy="1387314"/>
              </a:xfrm>
            </p:grpSpPr>
            <p:cxnSp>
              <p:nvCxnSpPr>
                <p:cNvPr id="117" name="Прямая соединительная линия 116">
                  <a:extLst>
                    <a:ext uri="{FF2B5EF4-FFF2-40B4-BE49-F238E27FC236}">
                      <a16:creationId xmlns="" xmlns:a16="http://schemas.microsoft.com/office/drawing/2014/main" id="{8B915712-0841-7078-5D11-970E6AA701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91740" y="3198701"/>
                  <a:ext cx="2402899" cy="1387314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Прямая соединительная линия 119">
                  <a:extLst>
                    <a:ext uri="{FF2B5EF4-FFF2-40B4-BE49-F238E27FC236}">
                      <a16:creationId xmlns="" xmlns:a16="http://schemas.microsoft.com/office/drawing/2014/main" id="{1708A3A5-006B-B5E0-C489-EABF0F1377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75130" y="3198701"/>
                  <a:ext cx="2402899" cy="1387314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2" name="Овал 121">
                <a:extLst>
                  <a:ext uri="{FF2B5EF4-FFF2-40B4-BE49-F238E27FC236}">
                    <a16:creationId xmlns="" xmlns:a16="http://schemas.microsoft.com/office/drawing/2014/main" id="{5A0E3986-D229-D6EC-5021-52A0442A8505}"/>
                  </a:ext>
                </a:extLst>
              </p:cNvPr>
              <p:cNvSpPr/>
              <p:nvPr/>
            </p:nvSpPr>
            <p:spPr>
              <a:xfrm>
                <a:off x="3708583" y="3664426"/>
                <a:ext cx="62551" cy="62551"/>
              </a:xfrm>
              <a:prstGeom prst="ellipse">
                <a:avLst/>
              </a:prstGeom>
              <a:solidFill>
                <a:srgbClr val="F1F1F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</p:grpSp>
      <p:sp>
        <p:nvSpPr>
          <p:cNvPr id="123" name="TextBox 122">
            <a:extLst>
              <a:ext uri="{FF2B5EF4-FFF2-40B4-BE49-F238E27FC236}">
                <a16:creationId xmlns="" xmlns:a16="http://schemas.microsoft.com/office/drawing/2014/main" id="{4DDD486F-FFDC-3AC3-0983-1563F64C780C}"/>
              </a:ext>
            </a:extLst>
          </p:cNvPr>
          <p:cNvSpPr txBox="1"/>
          <p:nvPr/>
        </p:nvSpPr>
        <p:spPr>
          <a:xfrm>
            <a:off x="3193411" y="1674883"/>
            <a:ext cx="112031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инвестиций </a:t>
            </a:r>
          </a:p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основной капитал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Скругленный прямоугольник 124">
            <a:extLst>
              <a:ext uri="{FF2B5EF4-FFF2-40B4-BE49-F238E27FC236}">
                <a16:creationId xmlns="" xmlns:a16="http://schemas.microsoft.com/office/drawing/2014/main" id="{7DACA747-66C6-0E65-B5FA-C504D9C6D2C4}"/>
              </a:ext>
            </a:extLst>
          </p:cNvPr>
          <p:cNvSpPr/>
          <p:nvPr/>
        </p:nvSpPr>
        <p:spPr>
          <a:xfrm>
            <a:off x="3193411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1,7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Скругленный прямоугольник 125">
            <a:extLst>
              <a:ext uri="{FF2B5EF4-FFF2-40B4-BE49-F238E27FC236}">
                <a16:creationId xmlns="" xmlns:a16="http://schemas.microsoft.com/office/drawing/2014/main" id="{1F8EAFBB-518D-C75C-F633-1B12885366D0}"/>
              </a:ext>
            </a:extLst>
          </p:cNvPr>
          <p:cNvSpPr/>
          <p:nvPr/>
        </p:nvSpPr>
        <p:spPr>
          <a:xfrm>
            <a:off x="3991617" y="212844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1,1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Скругленный прямоугольник 126">
            <a:extLst>
              <a:ext uri="{FF2B5EF4-FFF2-40B4-BE49-F238E27FC236}">
                <a16:creationId xmlns="" xmlns:a16="http://schemas.microsoft.com/office/drawing/2014/main" id="{0B4880A1-91DC-D0F0-A77C-E94DED46A2DE}"/>
              </a:ext>
            </a:extLst>
          </p:cNvPr>
          <p:cNvSpPr/>
          <p:nvPr/>
        </p:nvSpPr>
        <p:spPr>
          <a:xfrm>
            <a:off x="3590989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1,7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="" xmlns:a16="http://schemas.microsoft.com/office/drawing/2014/main" id="{B51F7AF6-8F8A-5B37-A1C2-3650196617FB}"/>
              </a:ext>
            </a:extLst>
          </p:cNvPr>
          <p:cNvSpPr txBox="1"/>
          <p:nvPr/>
        </p:nvSpPr>
        <p:spPr>
          <a:xfrm>
            <a:off x="5269143" y="3015810"/>
            <a:ext cx="11203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отгрузка продукции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Скругленный прямоугольник 132">
            <a:extLst>
              <a:ext uri="{FF2B5EF4-FFF2-40B4-BE49-F238E27FC236}">
                <a16:creationId xmlns="" xmlns:a16="http://schemas.microsoft.com/office/drawing/2014/main" id="{BD49888C-EE87-0AA1-DB51-FCB7AE18C6FB}"/>
              </a:ext>
            </a:extLst>
          </p:cNvPr>
          <p:cNvSpPr/>
          <p:nvPr/>
        </p:nvSpPr>
        <p:spPr>
          <a:xfrm>
            <a:off x="5269143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10,02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Скругленный прямоугольник 133">
            <a:extLst>
              <a:ext uri="{FF2B5EF4-FFF2-40B4-BE49-F238E27FC236}">
                <a16:creationId xmlns="" xmlns:a16="http://schemas.microsoft.com/office/drawing/2014/main" id="{E891C477-CE41-440F-B223-9BD475BA4F74}"/>
              </a:ext>
            </a:extLst>
          </p:cNvPr>
          <p:cNvSpPr/>
          <p:nvPr/>
        </p:nvSpPr>
        <p:spPr>
          <a:xfrm>
            <a:off x="6067349" y="333957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14,2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="" xmlns:a16="http://schemas.microsoft.com/office/drawing/2014/main" id="{BA41BC5E-92C9-7CBA-1F88-F41F35900D8E}"/>
              </a:ext>
            </a:extLst>
          </p:cNvPr>
          <p:cNvSpPr/>
          <p:nvPr/>
        </p:nvSpPr>
        <p:spPr>
          <a:xfrm>
            <a:off x="5666721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11,6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="" xmlns:a16="http://schemas.microsoft.com/office/drawing/2014/main" id="{2EFB3336-310E-8D41-40DB-BCF7E0A8AF90}"/>
              </a:ext>
            </a:extLst>
          </p:cNvPr>
          <p:cNvSpPr txBox="1"/>
          <p:nvPr/>
        </p:nvSpPr>
        <p:spPr>
          <a:xfrm>
            <a:off x="4862489" y="4586482"/>
            <a:ext cx="15629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фонд оплаты труда       по полному кругу организация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Скругленный прямоугольник 136">
            <a:extLst>
              <a:ext uri="{FF2B5EF4-FFF2-40B4-BE49-F238E27FC236}">
                <a16:creationId xmlns="" xmlns:a16="http://schemas.microsoft.com/office/drawing/2014/main" id="{A3F711DB-496E-5AE9-8DA3-52FB6C8C4FC4}"/>
              </a:ext>
            </a:extLst>
          </p:cNvPr>
          <p:cNvSpPr/>
          <p:nvPr/>
        </p:nvSpPr>
        <p:spPr>
          <a:xfrm>
            <a:off x="4862489" y="5041010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Скругленный прямоугольник 137">
            <a:extLst>
              <a:ext uri="{FF2B5EF4-FFF2-40B4-BE49-F238E27FC236}">
                <a16:creationId xmlns="" xmlns:a16="http://schemas.microsoft.com/office/drawing/2014/main" id="{8F9B137A-9F0C-3053-26F4-F1A1A4D82D6D}"/>
              </a:ext>
            </a:extLst>
          </p:cNvPr>
          <p:cNvSpPr/>
          <p:nvPr/>
        </p:nvSpPr>
        <p:spPr>
          <a:xfrm>
            <a:off x="5660695" y="5035939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1,7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Скругленный прямоугольник 138">
            <a:extLst>
              <a:ext uri="{FF2B5EF4-FFF2-40B4-BE49-F238E27FC236}">
                <a16:creationId xmlns="" xmlns:a16="http://schemas.microsoft.com/office/drawing/2014/main" id="{5638DA25-0A83-5C61-BB97-CE89B7FE3C55}"/>
              </a:ext>
            </a:extLst>
          </p:cNvPr>
          <p:cNvSpPr/>
          <p:nvPr/>
        </p:nvSpPr>
        <p:spPr>
          <a:xfrm>
            <a:off x="5260067" y="5041010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1,5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="" xmlns:a16="http://schemas.microsoft.com/office/drawing/2014/main" id="{9B8B9FEF-8A61-E7B5-E26D-6064E35C71F8}"/>
              </a:ext>
            </a:extLst>
          </p:cNvPr>
          <p:cNvSpPr txBox="1"/>
          <p:nvPr/>
        </p:nvSpPr>
        <p:spPr>
          <a:xfrm>
            <a:off x="1589193" y="4583313"/>
            <a:ext cx="9882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объём розничного товарооборота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="" xmlns:a16="http://schemas.microsoft.com/office/drawing/2014/main" id="{5BF57916-37D0-2A89-BEDE-6529985937EC}"/>
              </a:ext>
            </a:extLst>
          </p:cNvPr>
          <p:cNvSpPr/>
          <p:nvPr/>
        </p:nvSpPr>
        <p:spPr>
          <a:xfrm>
            <a:off x="1589193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0,94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Скругленный прямоугольник 141">
            <a:extLst>
              <a:ext uri="{FF2B5EF4-FFF2-40B4-BE49-F238E27FC236}">
                <a16:creationId xmlns="" xmlns:a16="http://schemas.microsoft.com/office/drawing/2014/main" id="{804C102D-E058-03DA-846F-7B2632D8057C}"/>
              </a:ext>
            </a:extLst>
          </p:cNvPr>
          <p:cNvSpPr/>
          <p:nvPr/>
        </p:nvSpPr>
        <p:spPr>
          <a:xfrm>
            <a:off x="2387399" y="5032770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1,44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Скругленный прямоугольник 142">
            <a:extLst>
              <a:ext uri="{FF2B5EF4-FFF2-40B4-BE49-F238E27FC236}">
                <a16:creationId xmlns="" xmlns:a16="http://schemas.microsoft.com/office/drawing/2014/main" id="{AF6DE8AE-5C46-A9ED-FE44-79540CCD291B}"/>
              </a:ext>
            </a:extLst>
          </p:cNvPr>
          <p:cNvSpPr/>
          <p:nvPr/>
        </p:nvSpPr>
        <p:spPr>
          <a:xfrm>
            <a:off x="1986771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1,08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="" xmlns:a16="http://schemas.microsoft.com/office/drawing/2014/main" id="{CD500BF9-38C1-5529-5619-ECFDF6A02DFC}"/>
              </a:ext>
            </a:extLst>
          </p:cNvPr>
          <p:cNvSpPr txBox="1"/>
          <p:nvPr/>
        </p:nvSpPr>
        <p:spPr>
          <a:xfrm>
            <a:off x="1085529" y="3015810"/>
            <a:ext cx="156298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поступления </a:t>
            </a:r>
          </a:p>
          <a:p>
            <a:r>
              <a:rPr lang="ru-RU" sz="800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Скругленный прямоугольник 144">
            <a:extLst>
              <a:ext uri="{FF2B5EF4-FFF2-40B4-BE49-F238E27FC236}">
                <a16:creationId xmlns="" xmlns:a16="http://schemas.microsoft.com/office/drawing/2014/main" id="{049D898B-5B50-DE58-0CB5-29E839E77CE1}"/>
              </a:ext>
            </a:extLst>
          </p:cNvPr>
          <p:cNvSpPr/>
          <p:nvPr/>
        </p:nvSpPr>
        <p:spPr>
          <a:xfrm>
            <a:off x="1085529" y="3341848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156,2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="" xmlns:a16="http://schemas.microsoft.com/office/drawing/2014/main" id="{D8C75DED-E032-F06C-4A1B-C15F2E0A1892}"/>
              </a:ext>
            </a:extLst>
          </p:cNvPr>
          <p:cNvSpPr/>
          <p:nvPr/>
        </p:nvSpPr>
        <p:spPr>
          <a:xfrm>
            <a:off x="1883735" y="3336777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165,4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="" xmlns:a16="http://schemas.microsoft.com/office/drawing/2014/main" id="{2947D3A7-F3F2-F042-E041-2359906A0400}"/>
              </a:ext>
            </a:extLst>
          </p:cNvPr>
          <p:cNvSpPr/>
          <p:nvPr/>
        </p:nvSpPr>
        <p:spPr>
          <a:xfrm>
            <a:off x="1467455" y="333285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140,3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="" xmlns:a16="http://schemas.microsoft.com/office/drawing/2014/main" id="{BD9E40EF-B3BB-3EB9-AF5B-3B81E652F392}"/>
              </a:ext>
            </a:extLst>
          </p:cNvPr>
          <p:cNvSpPr txBox="1"/>
          <p:nvPr/>
        </p:nvSpPr>
        <p:spPr>
          <a:xfrm>
            <a:off x="3231937" y="5140939"/>
            <a:ext cx="9882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з/п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endParaRPr lang="x-none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Скругленный прямоугольник 148">
            <a:extLst>
              <a:ext uri="{FF2B5EF4-FFF2-40B4-BE49-F238E27FC236}">
                <a16:creationId xmlns="" xmlns:a16="http://schemas.microsoft.com/office/drawing/2014/main" id="{4676CABC-9A49-F2C2-A9BC-C53B134296DE}"/>
              </a:ext>
            </a:extLst>
          </p:cNvPr>
          <p:cNvSpPr/>
          <p:nvPr/>
        </p:nvSpPr>
        <p:spPr>
          <a:xfrm>
            <a:off x="3231937" y="5478354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38399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Скругленный прямоугольник 149">
            <a:extLst>
              <a:ext uri="{FF2B5EF4-FFF2-40B4-BE49-F238E27FC236}">
                <a16:creationId xmlns="" xmlns:a16="http://schemas.microsoft.com/office/drawing/2014/main" id="{D3AFCDB7-7B2D-FB95-3CC4-26FA72959204}"/>
              </a:ext>
            </a:extLst>
          </p:cNvPr>
          <p:cNvSpPr/>
          <p:nvPr/>
        </p:nvSpPr>
        <p:spPr>
          <a:xfrm>
            <a:off x="4030143" y="547328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53210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Скругленный прямоугольник 150">
            <a:extLst>
              <a:ext uri="{FF2B5EF4-FFF2-40B4-BE49-F238E27FC236}">
                <a16:creationId xmlns="" xmlns:a16="http://schemas.microsoft.com/office/drawing/2014/main" id="{0DA18218-A189-5B34-A992-A1C2F6968601}"/>
              </a:ext>
            </a:extLst>
          </p:cNvPr>
          <p:cNvSpPr/>
          <p:nvPr/>
        </p:nvSpPr>
        <p:spPr>
          <a:xfrm>
            <a:off x="3629515" y="5478354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46269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Шестиугольник 160">
            <a:extLst>
              <a:ext uri="{FF2B5EF4-FFF2-40B4-BE49-F238E27FC236}">
                <a16:creationId xmlns="" xmlns:a16="http://schemas.microsoft.com/office/drawing/2014/main" id="{80C5CFFC-7012-7F1B-F30E-BDA9A7D11940}"/>
              </a:ext>
            </a:extLst>
          </p:cNvPr>
          <p:cNvSpPr/>
          <p:nvPr/>
        </p:nvSpPr>
        <p:spPr>
          <a:xfrm rot="1800000">
            <a:off x="2827764" y="3169416"/>
            <a:ext cx="1778607" cy="1696763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6047" h="1432398">
                <a:moveTo>
                  <a:pt x="0" y="575866"/>
                </a:moveTo>
                <a:lnTo>
                  <a:pt x="429759" y="7332"/>
                </a:lnTo>
                <a:lnTo>
                  <a:pt x="1069064" y="0"/>
                </a:lnTo>
                <a:lnTo>
                  <a:pt x="1376047" y="560321"/>
                </a:lnTo>
                <a:lnTo>
                  <a:pt x="1077524" y="1126130"/>
                </a:lnTo>
                <a:lnTo>
                  <a:pt x="265501" y="1432398"/>
                </a:lnTo>
                <a:lnTo>
                  <a:pt x="0" y="575866"/>
                </a:lnTo>
                <a:close/>
              </a:path>
            </a:pathLst>
          </a:custGeom>
          <a:noFill/>
          <a:ln>
            <a:solidFill>
              <a:srgbClr val="A6A6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3" name="Шестиугольник 160">
            <a:extLst>
              <a:ext uri="{FF2B5EF4-FFF2-40B4-BE49-F238E27FC236}">
                <a16:creationId xmlns="" xmlns:a16="http://schemas.microsoft.com/office/drawing/2014/main" id="{BFE3E32D-4E32-EF8D-83DB-B70C7B2C852E}"/>
              </a:ext>
            </a:extLst>
          </p:cNvPr>
          <p:cNvSpPr/>
          <p:nvPr/>
        </p:nvSpPr>
        <p:spPr>
          <a:xfrm rot="1800000">
            <a:off x="2889116" y="2884957"/>
            <a:ext cx="1717387" cy="1771345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5527" h="1348087">
                <a:moveTo>
                  <a:pt x="0" y="656284"/>
                </a:moveTo>
                <a:lnTo>
                  <a:pt x="749692" y="9285"/>
                </a:lnTo>
                <a:lnTo>
                  <a:pt x="1507400" y="0"/>
                </a:lnTo>
                <a:lnTo>
                  <a:pt x="1825527" y="660136"/>
                </a:lnTo>
                <a:lnTo>
                  <a:pt x="1500204" y="1294544"/>
                </a:lnTo>
                <a:lnTo>
                  <a:pt x="734847" y="1348087"/>
                </a:lnTo>
                <a:lnTo>
                  <a:pt x="0" y="656284"/>
                </a:lnTo>
                <a:close/>
              </a:path>
            </a:pathLst>
          </a:custGeom>
          <a:noFill/>
          <a:ln>
            <a:solidFill>
              <a:srgbClr val="B1C1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164" name="Шестиугольник 160">
            <a:extLst>
              <a:ext uri="{FF2B5EF4-FFF2-40B4-BE49-F238E27FC236}">
                <a16:creationId xmlns="" xmlns:a16="http://schemas.microsoft.com/office/drawing/2014/main" id="{3AA1733C-B95A-633A-E4C1-06FA94F51A7E}"/>
              </a:ext>
            </a:extLst>
          </p:cNvPr>
          <p:cNvSpPr/>
          <p:nvPr/>
        </p:nvSpPr>
        <p:spPr>
          <a:xfrm rot="1935354">
            <a:off x="2928484" y="3003201"/>
            <a:ext cx="1759735" cy="1854719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507400 w 1825527"/>
              <a:gd name="connsiteY2" fmla="*/ 341453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689309 w 1825527"/>
              <a:gd name="connsiteY2" fmla="*/ 23926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903316"/>
              <a:gd name="connsiteY0" fmla="*/ 997737 h 1689540"/>
              <a:gd name="connsiteX1" fmla="*/ 540553 w 1903316"/>
              <a:gd name="connsiteY1" fmla="*/ 0 h 1689540"/>
              <a:gd name="connsiteX2" fmla="*/ 1689309 w 1903316"/>
              <a:gd name="connsiteY2" fmla="*/ 23926 h 1689540"/>
              <a:gd name="connsiteX3" fmla="*/ 1903316 w 1903316"/>
              <a:gd name="connsiteY3" fmla="*/ 1009802 h 1689540"/>
              <a:gd name="connsiteX4" fmla="*/ 1500204 w 1903316"/>
              <a:gd name="connsiteY4" fmla="*/ 1635997 h 1689540"/>
              <a:gd name="connsiteX5" fmla="*/ 734847 w 1903316"/>
              <a:gd name="connsiteY5" fmla="*/ 1689540 h 1689540"/>
              <a:gd name="connsiteX6" fmla="*/ 0 w 1903316"/>
              <a:gd name="connsiteY6" fmla="*/ 997737 h 1689540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734847 w 1903316"/>
              <a:gd name="connsiteY5" fmla="*/ 1689540 h 1773344"/>
              <a:gd name="connsiteX6" fmla="*/ 0 w 1903316"/>
              <a:gd name="connsiteY6" fmla="*/ 997737 h 1773344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690229 w 1903316"/>
              <a:gd name="connsiteY5" fmla="*/ 1761784 h 1773344"/>
              <a:gd name="connsiteX6" fmla="*/ 0 w 1903316"/>
              <a:gd name="connsiteY6" fmla="*/ 997737 h 1773344"/>
              <a:gd name="connsiteX0" fmla="*/ 0 w 1822652"/>
              <a:gd name="connsiteY0" fmla="*/ 1010930 h 1773344"/>
              <a:gd name="connsiteX1" fmla="*/ 459889 w 1822652"/>
              <a:gd name="connsiteY1" fmla="*/ 0 h 1773344"/>
              <a:gd name="connsiteX2" fmla="*/ 1608645 w 1822652"/>
              <a:gd name="connsiteY2" fmla="*/ 23926 h 1773344"/>
              <a:gd name="connsiteX3" fmla="*/ 1822652 w 1822652"/>
              <a:gd name="connsiteY3" fmla="*/ 1009802 h 1773344"/>
              <a:gd name="connsiteX4" fmla="*/ 1492197 w 1822652"/>
              <a:gd name="connsiteY4" fmla="*/ 1773344 h 1773344"/>
              <a:gd name="connsiteX5" fmla="*/ 609565 w 1822652"/>
              <a:gd name="connsiteY5" fmla="*/ 1761784 h 1773344"/>
              <a:gd name="connsiteX6" fmla="*/ 0 w 1822652"/>
              <a:gd name="connsiteY6" fmla="*/ 1010930 h 177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2652" h="1773344">
                <a:moveTo>
                  <a:pt x="0" y="1010930"/>
                </a:moveTo>
                <a:lnTo>
                  <a:pt x="459889" y="0"/>
                </a:lnTo>
                <a:lnTo>
                  <a:pt x="1608645" y="23926"/>
                </a:lnTo>
                <a:lnTo>
                  <a:pt x="1822652" y="1009802"/>
                </a:lnTo>
                <a:lnTo>
                  <a:pt x="1492197" y="1773344"/>
                </a:lnTo>
                <a:lnTo>
                  <a:pt x="609565" y="1761784"/>
                </a:lnTo>
                <a:lnTo>
                  <a:pt x="0" y="1010930"/>
                </a:lnTo>
                <a:close/>
              </a:path>
            </a:pathLst>
          </a:cu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37AAA25-7C88-1AD0-0C1B-918F884DB7A1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A27BD99-917B-7737-9E7F-7A8F57A2CA4C}"/>
              </a:ext>
            </a:extLst>
          </p:cNvPr>
          <p:cNvSpPr txBox="1"/>
          <p:nvPr/>
        </p:nvSpPr>
        <p:spPr>
          <a:xfrm>
            <a:off x="627015" y="550177"/>
            <a:ext cx="88273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ГОРОДА КУРСКА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016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Скругленный прямоугольник 47">
            <a:extLst>
              <a:ext uri="{FF2B5EF4-FFF2-40B4-BE49-F238E27FC236}">
                <a16:creationId xmlns="" xmlns:a16="http://schemas.microsoft.com/office/drawing/2014/main" id="{4C7367CC-2C8F-E4DC-E8B8-3D16B5436723}"/>
              </a:ext>
            </a:extLst>
          </p:cNvPr>
          <p:cNvSpPr/>
          <p:nvPr/>
        </p:nvSpPr>
        <p:spPr>
          <a:xfrm>
            <a:off x="5157187" y="1821043"/>
            <a:ext cx="4491371" cy="1928168"/>
          </a:xfrm>
          <a:prstGeom prst="roundRect">
            <a:avLst>
              <a:gd name="adj" fmla="val 1231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="" xmlns:a16="http://schemas.microsoft.com/office/drawing/2014/main" id="{9CA13AC4-7435-DEEE-4605-E265104DD5A0}"/>
              </a:ext>
            </a:extLst>
          </p:cNvPr>
          <p:cNvSpPr/>
          <p:nvPr/>
        </p:nvSpPr>
        <p:spPr>
          <a:xfrm>
            <a:off x="5157189" y="1373576"/>
            <a:ext cx="4491371" cy="829218"/>
          </a:xfrm>
          <a:prstGeom prst="roundRect">
            <a:avLst>
              <a:gd name="adj" fmla="val 3062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875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016B8DF6-A094-4F81-9D28-9C8995215F26}"/>
              </a:ext>
            </a:extLst>
          </p:cNvPr>
          <p:cNvGrpSpPr/>
          <p:nvPr/>
        </p:nvGrpSpPr>
        <p:grpSpPr>
          <a:xfrm>
            <a:off x="-39651" y="1373576"/>
            <a:ext cx="4788464" cy="2376000"/>
            <a:chOff x="336390" y="1400274"/>
            <a:chExt cx="4788464" cy="2376000"/>
          </a:xfrm>
        </p:grpSpPr>
        <p:sp>
          <p:nvSpPr>
            <p:cNvPr id="16" name="Скругленный прямоугольник 15">
              <a:extLst>
                <a:ext uri="{FF2B5EF4-FFF2-40B4-BE49-F238E27FC236}">
                  <a16:creationId xmlns="" xmlns:a16="http://schemas.microsoft.com/office/drawing/2014/main" id="{45117FCB-FB0D-ACDC-38CA-B0524F5A8C72}"/>
                </a:ext>
              </a:extLst>
            </p:cNvPr>
            <p:cNvSpPr/>
            <p:nvPr/>
          </p:nvSpPr>
          <p:spPr>
            <a:xfrm>
              <a:off x="627015" y="1400274"/>
              <a:ext cx="4497839" cy="2376000"/>
            </a:xfrm>
            <a:prstGeom prst="roundRect">
              <a:avLst>
                <a:gd name="adj" fmla="val 10961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576C8BFA-FA03-9B4C-0957-FEDBCCA21685}"/>
                </a:ext>
              </a:extLst>
            </p:cNvPr>
            <p:cNvSpPr txBox="1"/>
            <p:nvPr/>
          </p:nvSpPr>
          <p:spPr>
            <a:xfrm>
              <a:off x="627016" y="1678464"/>
              <a:ext cx="446988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СРЕДНЕМЕСЯЧНАЯ ЗАРАБОТНАЯ ПЛАТА РАБОТНИКОВ</a:t>
              </a:r>
            </a:p>
          </p:txBody>
        </p:sp>
        <p:graphicFrame>
          <p:nvGraphicFramePr>
            <p:cNvPr id="18" name="Диаграмма 17">
              <a:extLst>
                <a:ext uri="{FF2B5EF4-FFF2-40B4-BE49-F238E27FC236}">
                  <a16:creationId xmlns="" xmlns:a16="http://schemas.microsoft.com/office/drawing/2014/main" id="{C9CC9D82-BE37-F183-FE0F-F5EC16E99A0F}"/>
                </a:ext>
              </a:extLst>
            </p:cNvPr>
            <p:cNvGraphicFramePr/>
            <p:nvPr>
              <p:extLst>
                <p:ext uri="{D42A27DB-BD31-4B8C-83A1-F6EECF244321}">
                  <p14:modId xmlns="" xmlns:p14="http://schemas.microsoft.com/office/powerpoint/2010/main" val="3379926648"/>
                </p:ext>
              </p:extLst>
            </p:nvPr>
          </p:nvGraphicFramePr>
          <p:xfrm>
            <a:off x="336390" y="2227854"/>
            <a:ext cx="3650638" cy="12216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B5022CB5-E7E2-AA50-A10D-C4C65B8B942C}"/>
                </a:ext>
              </a:extLst>
            </p:cNvPr>
            <p:cNvSpPr txBox="1"/>
            <p:nvPr/>
          </p:nvSpPr>
          <p:spPr>
            <a:xfrm>
              <a:off x="4241277" y="2034900"/>
              <a:ext cx="75936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7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темп роста</a:t>
              </a:r>
              <a:r>
                <a:rPr lang="en-US" sz="7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*%</a:t>
              </a:r>
              <a:endParaRPr lang="ru-RU" sz="7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="" xmlns:a16="http://schemas.microsoft.com/office/drawing/2014/main" id="{9172FE0D-553A-FE0F-3A47-C64F9D09AA29}"/>
                </a:ext>
              </a:extLst>
            </p:cNvPr>
            <p:cNvCxnSpPr>
              <a:cxnSpLocks/>
            </p:cNvCxnSpPr>
            <p:nvPr/>
          </p:nvCxnSpPr>
          <p:spPr>
            <a:xfrm>
              <a:off x="4136117" y="2034900"/>
              <a:ext cx="0" cy="1498009"/>
            </a:xfrm>
            <a:prstGeom prst="line">
              <a:avLst/>
            </a:prstGeom>
            <a:ln w="12700">
              <a:solidFill>
                <a:srgbClr val="4756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Скругленный прямоугольник 33">
              <a:extLst>
                <a:ext uri="{FF2B5EF4-FFF2-40B4-BE49-F238E27FC236}">
                  <a16:creationId xmlns="" xmlns:a16="http://schemas.microsoft.com/office/drawing/2014/main" id="{EFDBC0B8-5E11-F341-0ED5-65974A167108}"/>
                </a:ext>
              </a:extLst>
            </p:cNvPr>
            <p:cNvSpPr/>
            <p:nvPr/>
          </p:nvSpPr>
          <p:spPr>
            <a:xfrm>
              <a:off x="4241277" y="2335665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Скругленный прямоугольник 36">
              <a:extLst>
                <a:ext uri="{FF2B5EF4-FFF2-40B4-BE49-F238E27FC236}">
                  <a16:creationId xmlns="" xmlns:a16="http://schemas.microsoft.com/office/drawing/2014/main" id="{BC90595E-27D2-4878-4C3C-D23C5E914F17}"/>
                </a:ext>
              </a:extLst>
            </p:cNvPr>
            <p:cNvSpPr/>
            <p:nvPr/>
          </p:nvSpPr>
          <p:spPr>
            <a:xfrm>
              <a:off x="4241277" y="2790600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B1C1E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13,9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45" name="Таблица 44">
            <a:extLst>
              <a:ext uri="{FF2B5EF4-FFF2-40B4-BE49-F238E27FC236}">
                <a16:creationId xmlns="" xmlns:a16="http://schemas.microsoft.com/office/drawing/2014/main" id="{01D18615-3BD4-9047-32C3-3CA2012B6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83931723"/>
              </p:ext>
            </p:extLst>
          </p:nvPr>
        </p:nvGraphicFramePr>
        <p:xfrm>
          <a:off x="5152199" y="1699797"/>
          <a:ext cx="4495561" cy="1671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4891">
                  <a:extLst>
                    <a:ext uri="{9D8B030D-6E8A-4147-A177-3AD203B41FA5}">
                      <a16:colId xmlns="" xmlns:a16="http://schemas.microsoft.com/office/drawing/2014/main" val="3318199641"/>
                    </a:ext>
                  </a:extLst>
                </a:gridCol>
                <a:gridCol w="522243">
                  <a:extLst>
                    <a:ext uri="{9D8B030D-6E8A-4147-A177-3AD203B41FA5}">
                      <a16:colId xmlns="" xmlns:a16="http://schemas.microsoft.com/office/drawing/2014/main" val="1343176932"/>
                    </a:ext>
                  </a:extLst>
                </a:gridCol>
                <a:gridCol w="1124460">
                  <a:extLst>
                    <a:ext uri="{9D8B030D-6E8A-4147-A177-3AD203B41FA5}">
                      <a16:colId xmlns="" xmlns:a16="http://schemas.microsoft.com/office/drawing/2014/main" val="2111604541"/>
                    </a:ext>
                  </a:extLst>
                </a:gridCol>
                <a:gridCol w="1173967">
                  <a:extLst>
                    <a:ext uri="{9D8B030D-6E8A-4147-A177-3AD203B41FA5}">
                      <a16:colId xmlns="" xmlns:a16="http://schemas.microsoft.com/office/drawing/2014/main" val="2298273598"/>
                    </a:ext>
                  </a:extLst>
                </a:gridCol>
              </a:tblGrid>
              <a:tr h="337877"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x-none" sz="600" b="1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x-none" sz="600" b="1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8852991"/>
                  </a:ext>
                </a:extLst>
              </a:tr>
              <a:tr h="407552">
                <a:tc rowSpan="2"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работников по </a:t>
                      </a: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полному кругу организаций Дмитриевского района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46269,4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53210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35506270"/>
                  </a:ext>
                </a:extLst>
              </a:tr>
              <a:tr h="407552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120,5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115,0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67235586"/>
                  </a:ext>
                </a:extLst>
              </a:tr>
              <a:tr h="407552">
                <a:tc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 по 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Курской </a:t>
                      </a:r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области по крупным и средним предприятиям</a:t>
                      </a:r>
                      <a:endParaRPr lang="x-none" sz="7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53064,3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61765,3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1879490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7326AD10-2947-EFC3-9FD0-462C38686134}"/>
              </a:ext>
            </a:extLst>
          </p:cNvPr>
          <p:cNvSpPr txBox="1"/>
          <p:nvPr/>
        </p:nvSpPr>
        <p:spPr>
          <a:xfrm>
            <a:off x="467218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202ED880-7F9C-7522-6A34-8939D1C06451}"/>
              </a:ext>
            </a:extLst>
          </p:cNvPr>
          <p:cNvSpPr txBox="1"/>
          <p:nvPr/>
        </p:nvSpPr>
        <p:spPr>
          <a:xfrm>
            <a:off x="5316390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роста указан в процентах к предыдущему году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C1F7855C-3C0A-4AA7-EFF7-C1E794F9135E}"/>
              </a:ext>
            </a:extLst>
          </p:cNvPr>
          <p:cNvSpPr txBox="1"/>
          <p:nvPr/>
        </p:nvSpPr>
        <p:spPr>
          <a:xfrm>
            <a:off x="7017481" y="647444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*Нетрудоустроенные граждане на 01.01.2023 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259A5D2-BA6C-18B9-A53B-3BE1381C412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F64E6E85-53C3-4FF2-A312-56216A4AEE9C}"/>
              </a:ext>
            </a:extLst>
          </p:cNvPr>
          <p:cNvGrpSpPr/>
          <p:nvPr/>
        </p:nvGrpSpPr>
        <p:grpSpPr>
          <a:xfrm>
            <a:off x="6996240" y="4035151"/>
            <a:ext cx="2160000" cy="2376000"/>
            <a:chOff x="7623954" y="3931822"/>
            <a:chExt cx="2160000" cy="2376000"/>
          </a:xfrm>
        </p:grpSpPr>
        <p:sp>
          <p:nvSpPr>
            <p:cNvPr id="74" name="Скругленный прямоугольник 73">
              <a:extLst>
                <a:ext uri="{FF2B5EF4-FFF2-40B4-BE49-F238E27FC236}">
                  <a16:creationId xmlns="" xmlns:a16="http://schemas.microsoft.com/office/drawing/2014/main" id="{2B56E9F4-E4FE-07B5-1673-7C188D637F75}"/>
                </a:ext>
              </a:extLst>
            </p:cNvPr>
            <p:cNvSpPr/>
            <p:nvPr/>
          </p:nvSpPr>
          <p:spPr>
            <a:xfrm>
              <a:off x="7623954" y="3931822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76" name="TextBox 75">
              <a:extLst>
                <a:ext uri="{FF2B5EF4-FFF2-40B4-BE49-F238E27FC236}">
                  <a16:creationId xmlns="" xmlns:a16="http://schemas.microsoft.com/office/drawing/2014/main" id="{4E843EC5-B93D-014D-3D45-983FBD45BCAE}"/>
                </a:ext>
              </a:extLst>
            </p:cNvPr>
            <p:cNvSpPr txBox="1"/>
            <p:nvPr/>
          </p:nvSpPr>
          <p:spPr>
            <a:xfrm>
              <a:off x="7826548" y="4848841"/>
              <a:ext cx="16175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безработные граждане в 2024 году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Скругленный прямоугольник 76">
              <a:extLst>
                <a:ext uri="{FF2B5EF4-FFF2-40B4-BE49-F238E27FC236}">
                  <a16:creationId xmlns="" xmlns:a16="http://schemas.microsoft.com/office/drawing/2014/main" id="{4EAC095F-9D74-7D49-4901-E85F2AE217CA}"/>
                </a:ext>
              </a:extLst>
            </p:cNvPr>
            <p:cNvSpPr/>
            <p:nvPr/>
          </p:nvSpPr>
          <p:spPr>
            <a:xfrm>
              <a:off x="7823310" y="5612438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1085чел</a:t>
              </a:r>
              <a:r>
                <a: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3" name="Рисунок 72" descr="Уменьшить со сплошной заливкой">
              <a:extLst>
                <a:ext uri="{FF2B5EF4-FFF2-40B4-BE49-F238E27FC236}">
                  <a16:creationId xmlns="" xmlns:a16="http://schemas.microsoft.com/office/drawing/2014/main" id="{F7DE0371-C049-15C0-FB63-F322CF1A1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15342" y="4066128"/>
              <a:ext cx="360000" cy="360000"/>
            </a:xfrm>
            <a:prstGeom prst="rect">
              <a:avLst/>
            </a:prstGeom>
          </p:spPr>
        </p:pic>
        <p:sp>
          <p:nvSpPr>
            <p:cNvPr id="79" name="TextBox 78">
              <a:extLst>
                <a:ext uri="{FF2B5EF4-FFF2-40B4-BE49-F238E27FC236}">
                  <a16:creationId xmlns="" xmlns:a16="http://schemas.microsoft.com/office/drawing/2014/main" id="{722792DB-D6F2-13EE-AD40-3281D52F5D03}"/>
                </a:ext>
              </a:extLst>
            </p:cNvPr>
            <p:cNvSpPr txBox="1"/>
            <p:nvPr/>
          </p:nvSpPr>
          <p:spPr>
            <a:xfrm>
              <a:off x="7888154" y="4334950"/>
              <a:ext cx="5180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D7D2CD61-52B2-2F21-B305-8346B1FF7764}"/>
                </a:ext>
              </a:extLst>
            </p:cNvPr>
            <p:cNvSpPr txBox="1"/>
            <p:nvPr/>
          </p:nvSpPr>
          <p:spPr>
            <a:xfrm>
              <a:off x="7835654" y="5891942"/>
              <a:ext cx="183968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показатели по </a:t>
              </a:r>
              <a:r>
                <a:rPr lang="ru-RU" sz="6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Курской области</a:t>
              </a:r>
              <a:endPara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 </a:t>
              </a:r>
              <a:r>
                <a:rPr lang="ru-RU" sz="6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01.01.2025</a:t>
              </a:r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610C1CB3-4216-43C5-84F7-BB1D048094E2}"/>
              </a:ext>
            </a:extLst>
          </p:cNvPr>
          <p:cNvGrpSpPr/>
          <p:nvPr/>
        </p:nvGrpSpPr>
        <p:grpSpPr>
          <a:xfrm>
            <a:off x="3711841" y="4018234"/>
            <a:ext cx="2735624" cy="2376000"/>
            <a:chOff x="5210186" y="3965935"/>
            <a:chExt cx="2735624" cy="2376000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="" xmlns:a16="http://schemas.microsoft.com/office/drawing/2014/main" id="{3A2C6274-4B9B-F40B-8680-725F6BB96DFB}"/>
                </a:ext>
              </a:extLst>
            </p:cNvPr>
            <p:cNvSpPr/>
            <p:nvPr/>
          </p:nvSpPr>
          <p:spPr>
            <a:xfrm>
              <a:off x="5210186" y="3965935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67" name="TextBox 66">
              <a:extLst>
                <a:ext uri="{FF2B5EF4-FFF2-40B4-BE49-F238E27FC236}">
                  <a16:creationId xmlns="" xmlns:a16="http://schemas.microsoft.com/office/drawing/2014/main" id="{423ED422-DF9E-9D1D-A2F9-831F081A251F}"/>
                </a:ext>
              </a:extLst>
            </p:cNvPr>
            <p:cNvSpPr txBox="1"/>
            <p:nvPr/>
          </p:nvSpPr>
          <p:spPr>
            <a:xfrm>
              <a:off x="5498819" y="4346722"/>
              <a:ext cx="244699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0,2%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="" xmlns:a16="http://schemas.microsoft.com/office/drawing/2014/main" id="{BEBF4CEF-8376-EA30-4646-371E66EC9A7B}"/>
                </a:ext>
              </a:extLst>
            </p:cNvPr>
            <p:cNvSpPr txBox="1"/>
            <p:nvPr/>
          </p:nvSpPr>
          <p:spPr>
            <a:xfrm>
              <a:off x="5498819" y="4848841"/>
              <a:ext cx="1617598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регистрируемая безработица в </a:t>
              </a:r>
              <a:r>
                <a:rPr lang="ru-RU" sz="11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2024 </a:t>
              </a:r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году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Скругленный прямоугольник 68">
              <a:extLst>
                <a:ext uri="{FF2B5EF4-FFF2-40B4-BE49-F238E27FC236}">
                  <a16:creationId xmlns="" xmlns:a16="http://schemas.microsoft.com/office/drawing/2014/main" id="{DE570A78-46A9-3F07-36FA-94EF1D510C3A}"/>
                </a:ext>
              </a:extLst>
            </p:cNvPr>
            <p:cNvSpPr/>
            <p:nvPr/>
          </p:nvSpPr>
          <p:spPr>
            <a:xfrm>
              <a:off x="5495581" y="5612438"/>
              <a:ext cx="519804" cy="180000"/>
            </a:xfrm>
            <a:prstGeom prst="roundRect">
              <a:avLst>
                <a:gd name="adj" fmla="val 50000"/>
              </a:avLst>
            </a:prstGeom>
            <a:solidFill>
              <a:srgbClr val="4756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0,2%</a:t>
              </a:r>
              <a:endParaRPr lang="x-none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1" name="Рисунок 70" descr="Отменить подписку со сплошной заливкой">
              <a:extLst>
                <a:ext uri="{FF2B5EF4-FFF2-40B4-BE49-F238E27FC236}">
                  <a16:creationId xmlns="" xmlns:a16="http://schemas.microsoft.com/office/drawing/2014/main" id="{96BAE458-C0B9-5E94-E09C-84ADC4827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66417" y="4066128"/>
              <a:ext cx="360000" cy="360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5D23F441-3CBA-940B-B7FB-81A8DF61A225}"/>
                </a:ext>
              </a:extLst>
            </p:cNvPr>
            <p:cNvSpPr txBox="1"/>
            <p:nvPr/>
          </p:nvSpPr>
          <p:spPr>
            <a:xfrm>
              <a:off x="5507925" y="5891942"/>
              <a:ext cx="16175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6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показатели по </a:t>
              </a:r>
              <a:r>
                <a:rPr lang="ru-RU" sz="6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безработице в Курской области на 01.01.2025</a:t>
              </a:r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D265CD84-16A0-1463-24A7-04BB3B4AC8B8}"/>
              </a:ext>
            </a:extLst>
          </p:cNvPr>
          <p:cNvSpPr txBox="1"/>
          <p:nvPr/>
        </p:nvSpPr>
        <p:spPr>
          <a:xfrm>
            <a:off x="7956301" y="4603328"/>
            <a:ext cx="38364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x-none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Группа 37">
            <a:extLst>
              <a:ext uri="{FF2B5EF4-FFF2-40B4-BE49-F238E27FC236}">
                <a16:creationId xmlns="" xmlns:a16="http://schemas.microsoft.com/office/drawing/2014/main" id="{9FF861A3-0A87-41E0-A935-52C848721799}"/>
              </a:ext>
            </a:extLst>
          </p:cNvPr>
          <p:cNvGrpSpPr/>
          <p:nvPr/>
        </p:nvGrpSpPr>
        <p:grpSpPr>
          <a:xfrm>
            <a:off x="655091" y="4017511"/>
            <a:ext cx="2743792" cy="2376000"/>
            <a:chOff x="5188252" y="3964017"/>
            <a:chExt cx="2743792" cy="2376000"/>
          </a:xfrm>
        </p:grpSpPr>
        <p:sp>
          <p:nvSpPr>
            <p:cNvPr id="39" name="Скругленный прямоугольник 13">
              <a:extLst>
                <a:ext uri="{FF2B5EF4-FFF2-40B4-BE49-F238E27FC236}">
                  <a16:creationId xmlns="" xmlns:a16="http://schemas.microsoft.com/office/drawing/2014/main" id="{01B992F4-1ADA-4C40-BE4E-2717FB27804F}"/>
                </a:ext>
              </a:extLst>
            </p:cNvPr>
            <p:cNvSpPr/>
            <p:nvPr/>
          </p:nvSpPr>
          <p:spPr>
            <a:xfrm>
              <a:off x="5188252" y="3964017"/>
              <a:ext cx="2160000" cy="2376000"/>
            </a:xfrm>
            <a:prstGeom prst="roundRect">
              <a:avLst>
                <a:gd name="adj" fmla="val 12575"/>
              </a:avLst>
            </a:prstGeom>
            <a:solidFill>
              <a:srgbClr val="F1F1F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B795C2F3-EA5D-415F-AD91-B246FC0DF854}"/>
                </a:ext>
              </a:extLst>
            </p:cNvPr>
            <p:cNvSpPr txBox="1"/>
            <p:nvPr/>
          </p:nvSpPr>
          <p:spPr>
            <a:xfrm>
              <a:off x="5485053" y="4345527"/>
              <a:ext cx="244699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400" b="1" dirty="0" smtClean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46,3 </a:t>
              </a:r>
              <a:r>
                <a:rPr lang="ru-RU" sz="24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лет</a:t>
              </a:r>
              <a:endParaRPr lang="x-none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="" xmlns:a16="http://schemas.microsoft.com/office/drawing/2014/main" id="{48D3155A-EBDA-4666-8681-7B0871C5BC6C}"/>
                </a:ext>
              </a:extLst>
            </p:cNvPr>
            <p:cNvSpPr txBox="1"/>
            <p:nvPr/>
          </p:nvSpPr>
          <p:spPr>
            <a:xfrm>
              <a:off x="5459453" y="4847646"/>
              <a:ext cx="16175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1100" b="1" dirty="0">
                  <a:solidFill>
                    <a:srgbClr val="4756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Средний возраст жителя города Курска</a:t>
              </a:r>
              <a:endParaRPr lang="x-none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="" xmlns:a16="http://schemas.microsoft.com/office/drawing/2014/main" id="{7F388063-AABC-4D65-8452-9287D769DB6E}"/>
                </a:ext>
              </a:extLst>
            </p:cNvPr>
            <p:cNvSpPr txBox="1"/>
            <p:nvPr/>
          </p:nvSpPr>
          <p:spPr>
            <a:xfrm>
              <a:off x="5498819" y="5299733"/>
              <a:ext cx="1617598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endParaRPr lang="x-none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2" name="Рисунок 41" descr="Уход со сплошной заливкой">
            <a:extLst>
              <a:ext uri="{FF2B5EF4-FFF2-40B4-BE49-F238E27FC236}">
                <a16:creationId xmlns="" xmlns:a16="http://schemas.microsoft.com/office/drawing/2014/main" id="{6D1E8CA7-23F4-4E83-BEF5-852E562ECA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93726" y="412641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3103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34" descr="Посевы со сплошной заливкой">
            <a:extLst>
              <a:ext uri="{FF2B5EF4-FFF2-40B4-BE49-F238E27FC236}">
                <a16:creationId xmlns="" xmlns:a16="http://schemas.microsoft.com/office/drawing/2014/main" id="{9A813BFB-987D-79B3-9F3C-24EA109F9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5700" y="5328969"/>
            <a:ext cx="360000" cy="360000"/>
          </a:xfrm>
          <a:prstGeom prst="rect">
            <a:avLst/>
          </a:prstGeom>
        </p:spPr>
      </p:pic>
      <p:pic>
        <p:nvPicPr>
          <p:cNvPr id="127" name="Рисунок 126" descr="Золотые слитки со сплошной заливкой">
            <a:extLst>
              <a:ext uri="{FF2B5EF4-FFF2-40B4-BE49-F238E27FC236}">
                <a16:creationId xmlns="" xmlns:a16="http://schemas.microsoft.com/office/drawing/2014/main" id="{A7927950-A61A-0659-A375-9FF5BC9F87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70188" y="2787234"/>
            <a:ext cx="360000" cy="360000"/>
          </a:xfrm>
          <a:prstGeom prst="rect">
            <a:avLst/>
          </a:prstGeom>
        </p:spPr>
      </p:pic>
      <p:pic>
        <p:nvPicPr>
          <p:cNvPr id="131" name="Рисунок 130" descr="Холмы со сплошной заливкой">
            <a:extLst>
              <a:ext uri="{FF2B5EF4-FFF2-40B4-BE49-F238E27FC236}">
                <a16:creationId xmlns="" xmlns:a16="http://schemas.microsoft.com/office/drawing/2014/main" id="{50B1F77A-2D91-C5DF-2A6E-FCA200EB9E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30878" y="2748060"/>
            <a:ext cx="360000" cy="360000"/>
          </a:xfrm>
          <a:prstGeom prst="rect">
            <a:avLst/>
          </a:prstGeom>
        </p:spPr>
      </p:pic>
      <p:pic>
        <p:nvPicPr>
          <p:cNvPr id="101" name="Рисунок 100" descr="Сельское хозяйство со сплошной заливкой">
            <a:extLst>
              <a:ext uri="{FF2B5EF4-FFF2-40B4-BE49-F238E27FC236}">
                <a16:creationId xmlns="" xmlns:a16="http://schemas.microsoft.com/office/drawing/2014/main" id="{208E3681-9B4F-4B33-A212-E62D0B4EF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890206" y="5318246"/>
            <a:ext cx="360000" cy="360000"/>
          </a:xfrm>
          <a:prstGeom prst="rect">
            <a:avLst/>
          </a:prstGeom>
        </p:spPr>
      </p:pic>
      <p:pic>
        <p:nvPicPr>
          <p:cNvPr id="95" name="Рисунок 94" descr="Лиственное дерево со сплошной заливкой">
            <a:extLst>
              <a:ext uri="{FF2B5EF4-FFF2-40B4-BE49-F238E27FC236}">
                <a16:creationId xmlns="" xmlns:a16="http://schemas.microsoft.com/office/drawing/2014/main" id="{F9992745-1C9E-A958-FDFD-5BE2BADB7D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6599" y="5764069"/>
            <a:ext cx="360000" cy="360000"/>
          </a:xfrm>
          <a:prstGeom prst="rect">
            <a:avLst/>
          </a:prstGeom>
        </p:spPr>
      </p:pic>
      <p:sp>
        <p:nvSpPr>
          <p:cNvPr id="39" name="Скругленный прямоугольник 38">
            <a:extLst>
              <a:ext uri="{FF2B5EF4-FFF2-40B4-BE49-F238E27FC236}">
                <a16:creationId xmlns="" xmlns:a16="http://schemas.microsoft.com/office/drawing/2014/main" id="{27DC45EC-6B72-FC57-F6E6-430D336317AA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="" xmlns:a16="http://schemas.microsoft.com/office/drawing/2014/main" id="{6C471008-A80D-1F1B-BC66-2067DA06313A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КЛИМАТ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="" xmlns:a16="http://schemas.microsoft.com/office/drawing/2014/main" id="{F7E90DD8-F625-774B-4916-57BEE3A50CB4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="" xmlns:a16="http://schemas.microsoft.com/office/drawing/2014/main" id="{2F259C10-BB78-48DB-70DD-10B33B701093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ЛЕСА И ПОЧВЫ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  <a:endParaRPr lang="x-non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7737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="" xmlns:a16="http://schemas.microsoft.com/office/drawing/2014/main" id="{601F0F1B-D35B-D76C-54E6-EAC417466077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МЕСТОРОЖДЕНИЯ И ПРОЯВЛЕНИЯ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="" xmlns:a16="http://schemas.microsoft.com/office/drawing/2014/main" id="{AE91EFE9-B67B-0E7F-6272-816E1137AE9A}"/>
              </a:ext>
            </a:extLst>
          </p:cNvPr>
          <p:cNvSpPr/>
          <p:nvPr/>
        </p:nvSpPr>
        <p:spPr>
          <a:xfrm>
            <a:off x="5286115" y="4824775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="" xmlns:a16="http://schemas.microsoft.com/office/drawing/2014/main" id="{38997C38-2D25-2F3C-467D-A9A159CF5BA9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25208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ЗЕМЛИ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D1C4A423-2228-521E-E06B-9B389FC0E335}"/>
              </a:ext>
            </a:extLst>
          </p:cNvPr>
          <p:cNvSpPr txBox="1"/>
          <p:nvPr/>
        </p:nvSpPr>
        <p:spPr>
          <a:xfrm>
            <a:off x="836421" y="2424918"/>
            <a:ext cx="347494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умеренно-континентальный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0282E4-2CCC-CE9A-16F7-CC2F77DF86AD}"/>
              </a:ext>
            </a:extLst>
          </p:cNvPr>
          <p:cNvSpPr txBox="1"/>
          <p:nvPr/>
        </p:nvSpPr>
        <p:spPr>
          <a:xfrm>
            <a:off x="1201369" y="2758783"/>
            <a:ext cx="16789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температура: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январе -10℃, в июле + 25℃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A94ACB4A-9A05-F909-1488-4F131CC71B1A}"/>
              </a:ext>
            </a:extLst>
          </p:cNvPr>
          <p:cNvSpPr txBox="1"/>
          <p:nvPr/>
        </p:nvSpPr>
        <p:spPr>
          <a:xfrm>
            <a:off x="1201369" y="3214845"/>
            <a:ext cx="19768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среднем по году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дней в месяц идёт дождь</a:t>
            </a:r>
          </a:p>
        </p:txBody>
      </p:sp>
      <p:pic>
        <p:nvPicPr>
          <p:cNvPr id="80" name="Рисунок 79" descr="Термометр со сплошной заливкой">
            <a:extLst>
              <a:ext uri="{FF2B5EF4-FFF2-40B4-BE49-F238E27FC236}">
                <a16:creationId xmlns="" xmlns:a16="http://schemas.microsoft.com/office/drawing/2014/main" id="{03905552-1267-3947-ED33-DA92CDF30F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70576" y="2748060"/>
            <a:ext cx="360000" cy="360000"/>
          </a:xfrm>
          <a:prstGeom prst="rect">
            <a:avLst/>
          </a:prstGeom>
        </p:spPr>
      </p:pic>
      <p:pic>
        <p:nvPicPr>
          <p:cNvPr id="84" name="Рисунок 83" descr="Дождь со сплошной заливкой">
            <a:extLst>
              <a:ext uri="{FF2B5EF4-FFF2-40B4-BE49-F238E27FC236}">
                <a16:creationId xmlns="" xmlns:a16="http://schemas.microsoft.com/office/drawing/2014/main" id="{870DB04A-3422-E267-D9B9-AF7EB3B4945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70576" y="3218061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C30F9616-4CA9-8FB9-426A-440D5B09B098}"/>
              </a:ext>
            </a:extLst>
          </p:cNvPr>
          <p:cNvSpPr txBox="1"/>
          <p:nvPr/>
        </p:nvSpPr>
        <p:spPr>
          <a:xfrm>
            <a:off x="822443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E1B2EC90-8DAE-0957-5D26-BE6AB5E7E7C7}"/>
              </a:ext>
            </a:extLst>
          </p:cNvPr>
          <p:cNvSpPr txBox="1"/>
          <p:nvPr/>
        </p:nvSpPr>
        <p:spPr>
          <a:xfrm>
            <a:off x="1187392" y="5339692"/>
            <a:ext cx="129811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лесного фонда занимают 15% всей территории района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A782E053-2F93-9792-F207-53B43CF12C51}"/>
              </a:ext>
            </a:extLst>
          </p:cNvPr>
          <p:cNvSpPr txBox="1"/>
          <p:nvPr/>
        </p:nvSpPr>
        <p:spPr>
          <a:xfrm>
            <a:off x="1154441" y="5824419"/>
            <a:ext cx="129811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леса отнесены к лесам первой и второй группы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9BFF0E25-DFAE-46E7-0CAB-F8151F107F4C}"/>
              </a:ext>
            </a:extLst>
          </p:cNvPr>
          <p:cNvSpPr txBox="1"/>
          <p:nvPr/>
        </p:nvSpPr>
        <p:spPr>
          <a:xfrm>
            <a:off x="3320999" y="5339692"/>
            <a:ext cx="153199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почвы</a:t>
            </a:r>
            <a:endParaRPr lang="en-US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="" xmlns:a16="http://schemas.microsoft.com/office/drawing/2014/main" id="{3DE3B28B-9C2A-C4FD-BC1D-17B55EA166BC}"/>
              </a:ext>
            </a:extLst>
          </p:cNvPr>
          <p:cNvSpPr txBox="1"/>
          <p:nvPr/>
        </p:nvSpPr>
        <p:spPr>
          <a:xfrm>
            <a:off x="3320999" y="5568097"/>
            <a:ext cx="1775903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b="1" spc="-3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основном серые лесные (55,8%) земли являются переходными от  курских черноземов к зоне центрального Нечерноземья</a:t>
            </a:r>
            <a:endParaRPr lang="ru-RU" sz="6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spc="-3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расположен в благоприятных климатических условиях для ведения эффективного с/</a:t>
            </a:r>
            <a:r>
              <a:rPr lang="ru-RU" sz="600" spc="-30" dirty="0" err="1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sz="600" spc="-3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производства</a:t>
            </a:r>
            <a:endParaRPr lang="en-US" sz="6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7ED753C6-79DF-D592-0C83-B15E5284834C}"/>
              </a:ext>
            </a:extLst>
          </p:cNvPr>
          <p:cNvSpPr txBox="1"/>
          <p:nvPr/>
        </p:nvSpPr>
        <p:spPr>
          <a:xfrm>
            <a:off x="5495521" y="2428126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10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м3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="" xmlns:a16="http://schemas.microsoft.com/office/drawing/2014/main" id="{9ED43C5D-0262-F43E-BACE-84B5F5D53598}"/>
              </a:ext>
            </a:extLst>
          </p:cNvPr>
          <p:cNvSpPr txBox="1"/>
          <p:nvPr/>
        </p:nvSpPr>
        <p:spPr>
          <a:xfrm>
            <a:off x="5860469" y="2725831"/>
            <a:ext cx="151767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Месторождения мела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="" xmlns:a16="http://schemas.microsoft.com/office/drawing/2014/main" id="{57350817-E0E1-F8FA-9710-5BB6612E517F}"/>
              </a:ext>
            </a:extLst>
          </p:cNvPr>
          <p:cNvSpPr txBox="1"/>
          <p:nvPr/>
        </p:nvSpPr>
        <p:spPr>
          <a:xfrm>
            <a:off x="7983457" y="2742307"/>
            <a:ext cx="181892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месторождение формовочных </a:t>
            </a:r>
            <a:r>
              <a:rPr lang="ru-RU" sz="9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песков, керамических глин</a:t>
            </a:r>
          </a:p>
          <a:p>
            <a:endParaRPr lang="ru-RU" sz="9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3B81FAEA-1548-B5F4-06CC-079A55CF6E19}"/>
              </a:ext>
            </a:extLst>
          </p:cNvPr>
          <p:cNvSpPr txBox="1"/>
          <p:nvPr/>
        </p:nvSpPr>
        <p:spPr>
          <a:xfrm>
            <a:off x="5481544" y="4979979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площадь </a:t>
            </a: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127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га 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394B33CE-DA6F-7903-8552-2F4E10758830}"/>
              </a:ext>
            </a:extLst>
          </p:cNvPr>
          <p:cNvSpPr txBox="1"/>
          <p:nvPr/>
        </p:nvSpPr>
        <p:spPr>
          <a:xfrm>
            <a:off x="5846493" y="5339692"/>
            <a:ext cx="153165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с/х назначения</a:t>
            </a:r>
          </a:p>
          <a:p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87 тыс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га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F2232438-0B4C-EE5D-F317-B1A618F94DAC}"/>
              </a:ext>
            </a:extLst>
          </p:cNvPr>
          <p:cNvSpPr txBox="1"/>
          <p:nvPr/>
        </p:nvSpPr>
        <p:spPr>
          <a:xfrm>
            <a:off x="5846493" y="5816180"/>
            <a:ext cx="17691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 промышленности</a:t>
            </a:r>
          </a:p>
          <a:p>
            <a:r>
              <a:rPr lang="ru-RU" sz="9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2,4 </a:t>
            </a: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га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="" xmlns:a16="http://schemas.microsoft.com/office/drawing/2014/main" id="{22D72C5B-E6A0-1041-A71A-27D5324B5B6E}"/>
              </a:ext>
            </a:extLst>
          </p:cNvPr>
          <p:cNvSpPr txBox="1"/>
          <p:nvPr/>
        </p:nvSpPr>
        <p:spPr>
          <a:xfrm>
            <a:off x="5878006" y="3114667"/>
            <a:ext cx="180138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60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мел используется для цементной промышленности и производства извести</a:t>
            </a:r>
            <a:endParaRPr lang="en-US" sz="6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" name="Рисунок 132" descr="Производство со сплошной заливкой">
            <a:extLst>
              <a:ext uri="{FF2B5EF4-FFF2-40B4-BE49-F238E27FC236}">
                <a16:creationId xmlns="" xmlns:a16="http://schemas.microsoft.com/office/drawing/2014/main" id="{B1E22031-B859-A4F3-7118-A7C6CB50C7A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402397" y="5786221"/>
            <a:ext cx="360000" cy="360000"/>
          </a:xfrm>
          <a:prstGeom prst="rect">
            <a:avLst/>
          </a:prstGeom>
        </p:spPr>
      </p:pic>
      <p:sp>
        <p:nvSpPr>
          <p:cNvPr id="153" name="Скругленный прямоугольник 152">
            <a:extLst>
              <a:ext uri="{FF2B5EF4-FFF2-40B4-BE49-F238E27FC236}">
                <a16:creationId xmlns="" xmlns:a16="http://schemas.microsoft.com/office/drawing/2014/main" id="{CF61200C-1B4F-94A8-B2A9-63CB92B95149}"/>
              </a:ext>
            </a:extLst>
          </p:cNvPr>
          <p:cNvSpPr/>
          <p:nvPr/>
        </p:nvSpPr>
        <p:spPr>
          <a:xfrm>
            <a:off x="5297771" y="2265996"/>
            <a:ext cx="4497839" cy="1483045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3617829-9ABE-B8DA-2750-51342286CCBC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Рисунок 40" descr="Елка со сплошной заливкой">
            <a:extLst>
              <a:ext uri="{FF2B5EF4-FFF2-40B4-BE49-F238E27FC236}">
                <a16:creationId xmlns="" xmlns:a16="http://schemas.microsoft.com/office/drawing/2014/main" id="{DADC01F5-858C-9B08-635B-475B0B49673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56599" y="5318246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6202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Скругленный прямоугольник 248">
            <a:extLst>
              <a:ext uri="{FF2B5EF4-FFF2-40B4-BE49-F238E27FC236}">
                <a16:creationId xmlns="" xmlns:a16="http://schemas.microsoft.com/office/drawing/2014/main" id="{A4503707-C842-55D2-8184-C2281EB1EB33}"/>
              </a:ext>
            </a:extLst>
          </p:cNvPr>
          <p:cNvSpPr/>
          <p:nvPr/>
        </p:nvSpPr>
        <p:spPr>
          <a:xfrm>
            <a:off x="7598612" y="2269715"/>
            <a:ext cx="2196000" cy="3653878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0" name="Скругленный прямоугольник 249">
            <a:extLst>
              <a:ext uri="{FF2B5EF4-FFF2-40B4-BE49-F238E27FC236}">
                <a16:creationId xmlns="" xmlns:a16="http://schemas.microsoft.com/office/drawing/2014/main" id="{C88591C5-A285-4ADE-F36B-04A9A72B35E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КУЛЬТУРА И ИСКУССТВО</a:t>
            </a:r>
            <a:endParaRPr lang="x-none" dirty="0"/>
          </a:p>
        </p:txBody>
      </p:sp>
      <p:sp>
        <p:nvSpPr>
          <p:cNvPr id="254" name="TextBox 253">
            <a:extLst>
              <a:ext uri="{FF2B5EF4-FFF2-40B4-BE49-F238E27FC236}">
                <a16:creationId xmlns="" xmlns:a16="http://schemas.microsoft.com/office/drawing/2014/main" id="{6007C2EF-68BA-8F8F-ACC3-1F355859E295}"/>
              </a:ext>
            </a:extLst>
          </p:cNvPr>
          <p:cNvSpPr txBox="1"/>
          <p:nvPr/>
        </p:nvSpPr>
        <p:spPr>
          <a:xfrm>
            <a:off x="7798492" y="2528250"/>
            <a:ext cx="17130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клубных учреждений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="" xmlns:a16="http://schemas.microsoft.com/office/drawing/2014/main" id="{E9F12BC2-BFAA-BED4-F03C-AD706AF7061B}"/>
              </a:ext>
            </a:extLst>
          </p:cNvPr>
          <p:cNvSpPr txBox="1"/>
          <p:nvPr/>
        </p:nvSpPr>
        <p:spPr>
          <a:xfrm>
            <a:off x="7798492" y="477062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</a:t>
            </a:r>
          </a:p>
        </p:txBody>
      </p:sp>
      <p:sp>
        <p:nvSpPr>
          <p:cNvPr id="265" name="TextBox 264">
            <a:extLst>
              <a:ext uri="{FF2B5EF4-FFF2-40B4-BE49-F238E27FC236}">
                <a16:creationId xmlns="" xmlns:a16="http://schemas.microsoft.com/office/drawing/2014/main" id="{5C27278C-6818-C17F-D51C-27DC77A4DF73}"/>
              </a:ext>
            </a:extLst>
          </p:cNvPr>
          <p:cNvSpPr txBox="1"/>
          <p:nvPr/>
        </p:nvSpPr>
        <p:spPr>
          <a:xfrm>
            <a:off x="7798492" y="4023164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="" xmlns:a16="http://schemas.microsoft.com/office/drawing/2014/main" id="{FD6CFA95-6D40-CD7C-1A91-86822FB92694}"/>
              </a:ext>
            </a:extLst>
          </p:cNvPr>
          <p:cNvSpPr txBox="1"/>
          <p:nvPr/>
        </p:nvSpPr>
        <p:spPr>
          <a:xfrm>
            <a:off x="7798492" y="327570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11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=""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BFEBFB40-7B6B-80BC-E2A0-D704509DB297}"/>
              </a:ext>
            </a:extLst>
          </p:cNvPr>
          <p:cNvSpPr/>
          <p:nvPr/>
        </p:nvSpPr>
        <p:spPr>
          <a:xfrm>
            <a:off x="627016" y="2269715"/>
            <a:ext cx="2196000" cy="3653878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D65F193D-8DB6-299A-5C0F-01B3FC0F7ECB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ОБРАЗОВАНИЕ</a:t>
            </a:r>
          </a:p>
        </p:txBody>
      </p:sp>
      <p:pic>
        <p:nvPicPr>
          <p:cNvPr id="38" name="Рисунок 37" descr="Квадратная академическая шапочка со сплошной заливкой">
            <a:extLst>
              <a:ext uri="{FF2B5EF4-FFF2-40B4-BE49-F238E27FC236}">
                <a16:creationId xmlns="" xmlns:a16="http://schemas.microsoft.com/office/drawing/2014/main" id="{FFA05D91-7D65-3FD5-3A8C-B8DBE3F1C4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5015" y="1462881"/>
            <a:ext cx="360000" cy="360000"/>
          </a:xfrm>
          <a:prstGeom prst="rect">
            <a:avLst/>
          </a:prstGeom>
        </p:spPr>
      </p:pic>
      <p:cxnSp>
        <p:nvCxnSpPr>
          <p:cNvPr id="53" name="Прямая соединительная линия 52">
            <a:extLst>
              <a:ext uri="{FF2B5EF4-FFF2-40B4-BE49-F238E27FC236}">
                <a16:creationId xmlns="" xmlns:a16="http://schemas.microsoft.com/office/drawing/2014/main" id="{BDF2D16B-1BE3-EA25-8DF1-54012BAE852A}"/>
              </a:ext>
            </a:extLst>
          </p:cNvPr>
          <p:cNvCxnSpPr>
            <a:cxnSpLocks/>
          </p:cNvCxnSpPr>
          <p:nvPr/>
        </p:nvCxnSpPr>
        <p:spPr>
          <a:xfrm>
            <a:off x="1720735" y="2439744"/>
            <a:ext cx="0" cy="31990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2FED3015-490E-945C-F94C-90A898212B48}"/>
              </a:ext>
            </a:extLst>
          </p:cNvPr>
          <p:cNvSpPr txBox="1"/>
          <p:nvPr/>
        </p:nvSpPr>
        <p:spPr>
          <a:xfrm>
            <a:off x="826896" y="252825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65F6319A-7A33-F378-AD5B-7BCE76E1CF7E}"/>
              </a:ext>
            </a:extLst>
          </p:cNvPr>
          <p:cNvSpPr txBox="1"/>
          <p:nvPr/>
        </p:nvSpPr>
        <p:spPr>
          <a:xfrm>
            <a:off x="826896" y="2873681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дошкольного образования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FB77D628-B652-7E49-A387-AC3F97ACBE6E}"/>
              </a:ext>
            </a:extLst>
          </p:cNvPr>
          <p:cNvSpPr txBox="1"/>
          <p:nvPr/>
        </p:nvSpPr>
        <p:spPr>
          <a:xfrm>
            <a:off x="1916983" y="251817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339</a:t>
            </a:r>
            <a:endParaRPr lang="ru-RU" sz="1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учащийся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="" xmlns:a16="http://schemas.microsoft.com/office/drawing/2014/main" id="{690BC0E0-A47B-7C34-B2FA-E073E5D93F69}"/>
              </a:ext>
            </a:extLst>
          </p:cNvPr>
          <p:cNvSpPr txBox="1"/>
          <p:nvPr/>
        </p:nvSpPr>
        <p:spPr>
          <a:xfrm>
            <a:off x="826896" y="4770621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учреждение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="" xmlns:a16="http://schemas.microsoft.com/office/drawing/2014/main" id="{8B3D4C90-9F8B-ADB3-6F43-32DD9FCCC0A1}"/>
              </a:ext>
            </a:extLst>
          </p:cNvPr>
          <p:cNvSpPr txBox="1"/>
          <p:nvPr/>
        </p:nvSpPr>
        <p:spPr>
          <a:xfrm>
            <a:off x="826896" y="5116052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="" xmlns:a16="http://schemas.microsoft.com/office/drawing/2014/main" id="{8289096E-232E-07AD-8087-A4968491C029}"/>
              </a:ext>
            </a:extLst>
          </p:cNvPr>
          <p:cNvSpPr txBox="1"/>
          <p:nvPr/>
        </p:nvSpPr>
        <p:spPr>
          <a:xfrm>
            <a:off x="1916983" y="477062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447</a:t>
            </a:r>
            <a:r>
              <a:rPr lang="ru-RU" sz="11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="" xmlns:a16="http://schemas.microsoft.com/office/drawing/2014/main" id="{7C3018D4-B80B-2244-D89D-F98700861577}"/>
              </a:ext>
            </a:extLst>
          </p:cNvPr>
          <p:cNvSpPr txBox="1"/>
          <p:nvPr/>
        </p:nvSpPr>
        <p:spPr>
          <a:xfrm>
            <a:off x="826896" y="4023164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="" xmlns:a16="http://schemas.microsoft.com/office/drawing/2014/main" id="{B77467BC-9E22-FA87-0DA9-CDD84E703B74}"/>
              </a:ext>
            </a:extLst>
          </p:cNvPr>
          <p:cNvSpPr txBox="1"/>
          <p:nvPr/>
        </p:nvSpPr>
        <p:spPr>
          <a:xfrm>
            <a:off x="826896" y="4368595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школьного образования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FF68BA2A-B11B-A3F3-C41C-C13ACA8D4225}"/>
              </a:ext>
            </a:extLst>
          </p:cNvPr>
          <p:cNvSpPr txBox="1"/>
          <p:nvPr/>
        </p:nvSpPr>
        <p:spPr>
          <a:xfrm>
            <a:off x="1916983" y="402895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050</a:t>
            </a:r>
            <a:endParaRPr lang="ru-RU" sz="1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="" xmlns:a16="http://schemas.microsoft.com/office/drawing/2014/main" id="{EC0830FF-A822-D57F-D63D-53A3866C0864}"/>
              </a:ext>
            </a:extLst>
          </p:cNvPr>
          <p:cNvSpPr txBox="1"/>
          <p:nvPr/>
        </p:nvSpPr>
        <p:spPr>
          <a:xfrm>
            <a:off x="826896" y="327570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учреждение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="" xmlns:a16="http://schemas.microsoft.com/office/drawing/2014/main" id="{3D8AC28B-1761-234B-F3DD-AC6E74CECC4C}"/>
              </a:ext>
            </a:extLst>
          </p:cNvPr>
          <p:cNvSpPr txBox="1"/>
          <p:nvPr/>
        </p:nvSpPr>
        <p:spPr>
          <a:xfrm>
            <a:off x="826896" y="3621138"/>
            <a:ext cx="95776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58D00896-22B3-FE36-7949-817B0AFC70FE}"/>
              </a:ext>
            </a:extLst>
          </p:cNvPr>
          <p:cNvSpPr txBox="1"/>
          <p:nvPr/>
        </p:nvSpPr>
        <p:spPr>
          <a:xfrm>
            <a:off x="1916983" y="3273562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657</a:t>
            </a:r>
            <a:endParaRPr lang="ru-RU" sz="1600" b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9" name="Скругленный прямоугольник 178">
            <a:extLst>
              <a:ext uri="{FF2B5EF4-FFF2-40B4-BE49-F238E27FC236}">
                <a16:creationId xmlns="" xmlns:a16="http://schemas.microsoft.com/office/drawing/2014/main" id="{015033BA-BEB5-3488-3407-C2E590FFA5D9}"/>
              </a:ext>
            </a:extLst>
          </p:cNvPr>
          <p:cNvSpPr/>
          <p:nvPr/>
        </p:nvSpPr>
        <p:spPr>
          <a:xfrm>
            <a:off x="2954593" y="2269714"/>
            <a:ext cx="2196000" cy="3649271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="" xmlns:a16="http://schemas.microsoft.com/office/drawing/2014/main" id="{F630E29E-4C57-8581-5AD9-D1B81A96CB3A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ЗДРАВОХРАНЕНИЕ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="" xmlns:a16="http://schemas.microsoft.com/office/drawing/2014/main" id="{61D43FCF-407D-2AD7-EC25-AC6EB4BF6BF0}"/>
              </a:ext>
            </a:extLst>
          </p:cNvPr>
          <p:cNvSpPr txBox="1"/>
          <p:nvPr/>
        </p:nvSpPr>
        <p:spPr>
          <a:xfrm>
            <a:off x="3154473" y="2528250"/>
            <a:ext cx="199611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коек</a:t>
            </a:r>
          </a:p>
        </p:txBody>
      </p:sp>
      <p:pic>
        <p:nvPicPr>
          <p:cNvPr id="210" name="Рисунок 209" descr="Больница со сплошной заливкой">
            <a:extLst>
              <a:ext uri="{FF2B5EF4-FFF2-40B4-BE49-F238E27FC236}">
                <a16:creationId xmlns="" xmlns:a16="http://schemas.microsoft.com/office/drawing/2014/main" id="{D598D17E-8B89-4579-B8F4-45F84F35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72592" y="1462093"/>
            <a:ext cx="360000" cy="360000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="" xmlns:a16="http://schemas.microsoft.com/office/drawing/2014/main" id="{5151CFA0-40D0-3C38-D789-043E220BC223}"/>
              </a:ext>
            </a:extLst>
          </p:cNvPr>
          <p:cNvSpPr txBox="1"/>
          <p:nvPr/>
        </p:nvSpPr>
        <p:spPr>
          <a:xfrm>
            <a:off x="3154474" y="3174338"/>
            <a:ext cx="12847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</a:t>
            </a:r>
            <a:r>
              <a:rPr lang="ru-RU" sz="1100" b="1" spc="-2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акушерных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пунктов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="" xmlns:a16="http://schemas.microsoft.com/office/drawing/2014/main" id="{333EE292-1A91-AA33-C08E-2950E0E02A61}"/>
              </a:ext>
            </a:extLst>
          </p:cNvPr>
          <p:cNvSpPr txBox="1"/>
          <p:nvPr/>
        </p:nvSpPr>
        <p:spPr>
          <a:xfrm>
            <a:off x="3154474" y="3974314"/>
            <a:ext cx="194337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амбулаторно-поликлинических учреждение</a:t>
            </a:r>
          </a:p>
        </p:txBody>
      </p:sp>
      <p:sp>
        <p:nvSpPr>
          <p:cNvPr id="221" name="Скругленный прямоугольник 220">
            <a:extLst>
              <a:ext uri="{FF2B5EF4-FFF2-40B4-BE49-F238E27FC236}">
                <a16:creationId xmlns="" xmlns:a16="http://schemas.microsoft.com/office/drawing/2014/main" id="{020D1684-D52C-C2EC-5298-DD660550B672}"/>
              </a:ext>
            </a:extLst>
          </p:cNvPr>
          <p:cNvSpPr/>
          <p:nvPr/>
        </p:nvSpPr>
        <p:spPr>
          <a:xfrm>
            <a:off x="5276603" y="2274322"/>
            <a:ext cx="2196000" cy="3649271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="" xmlns:a16="http://schemas.microsoft.com/office/drawing/2014/main" id="{70CF21A7-ECCA-575E-B550-FE0CE411467E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СПОРТ</a:t>
            </a:r>
            <a:endParaRPr lang="x-none" dirty="0"/>
          </a:p>
        </p:txBody>
      </p:sp>
      <p:sp>
        <p:nvSpPr>
          <p:cNvPr id="226" name="TextBox 225">
            <a:extLst>
              <a:ext uri="{FF2B5EF4-FFF2-40B4-BE49-F238E27FC236}">
                <a16:creationId xmlns="" xmlns:a16="http://schemas.microsoft.com/office/drawing/2014/main" id="{8AAF981A-A158-7FA2-DCCE-482787BE82A1}"/>
              </a:ext>
            </a:extLst>
          </p:cNvPr>
          <p:cNvSpPr txBox="1"/>
          <p:nvPr/>
        </p:nvSpPr>
        <p:spPr>
          <a:xfrm>
            <a:off x="5476480" y="2532886"/>
            <a:ext cx="183907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8 104 чел.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систематически занимались физической культурой в 2023 году </a:t>
            </a:r>
          </a:p>
        </p:txBody>
      </p:sp>
      <p:pic>
        <p:nvPicPr>
          <p:cNvPr id="274" name="Рисунок 273" descr="Футбольный мяч со сплошной заливкой">
            <a:extLst>
              <a:ext uri="{FF2B5EF4-FFF2-40B4-BE49-F238E27FC236}">
                <a16:creationId xmlns="" xmlns:a16="http://schemas.microsoft.com/office/drawing/2014/main" id="{4F199496-B661-D254-DD27-BB53D9A49E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90322" y="1462881"/>
            <a:ext cx="360000" cy="360000"/>
          </a:xfrm>
          <a:prstGeom prst="rect">
            <a:avLst/>
          </a:prstGeom>
        </p:spPr>
      </p:pic>
      <p:pic>
        <p:nvPicPr>
          <p:cNvPr id="276" name="Рисунок 275" descr="Мольберт со сплошной заливкой">
            <a:extLst>
              <a:ext uri="{FF2B5EF4-FFF2-40B4-BE49-F238E27FC236}">
                <a16:creationId xmlns="" xmlns:a16="http://schemas.microsoft.com/office/drawing/2014/main" id="{B52A2E31-72C8-3565-419D-42E3EC486F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12331" y="1462881"/>
            <a:ext cx="360000" cy="360000"/>
          </a:xfrm>
          <a:prstGeom prst="rect">
            <a:avLst/>
          </a:prstGeom>
        </p:spPr>
      </p:pic>
      <p:sp>
        <p:nvSpPr>
          <p:cNvPr id="277" name="TextBox 276">
            <a:extLst>
              <a:ext uri="{FF2B5EF4-FFF2-40B4-BE49-F238E27FC236}">
                <a16:creationId xmlns="" xmlns:a16="http://schemas.microsoft.com/office/drawing/2014/main" id="{B38CFC4B-4571-DF22-142C-09FDD201865C}"/>
              </a:ext>
            </a:extLst>
          </p:cNvPr>
          <p:cNvSpPr txBox="1"/>
          <p:nvPr/>
        </p:nvSpPr>
        <p:spPr>
          <a:xfrm>
            <a:off x="5476477" y="381162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спортзалов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="" xmlns:a16="http://schemas.microsoft.com/office/drawing/2014/main" id="{40BFAEC2-21A1-E0CF-DC35-664D8408F090}"/>
              </a:ext>
            </a:extLst>
          </p:cNvPr>
          <p:cNvSpPr txBox="1"/>
          <p:nvPr/>
        </p:nvSpPr>
        <p:spPr>
          <a:xfrm>
            <a:off x="5476478" y="4345347"/>
            <a:ext cx="89383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Тренажерных зала</a:t>
            </a: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9" name="TextBox 278">
            <a:extLst>
              <a:ext uri="{FF2B5EF4-FFF2-40B4-BE49-F238E27FC236}">
                <a16:creationId xmlns="" xmlns:a16="http://schemas.microsoft.com/office/drawing/2014/main" id="{E9931E13-1699-746E-1C30-75E37FBCB28F}"/>
              </a:ext>
            </a:extLst>
          </p:cNvPr>
          <p:cNvSpPr txBox="1"/>
          <p:nvPr/>
        </p:nvSpPr>
        <p:spPr>
          <a:xfrm>
            <a:off x="5476480" y="4908139"/>
            <a:ext cx="145647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ru-RU" sz="1100" b="1" spc="-20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плоскостных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спортивных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сооружений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CF7EBCB-0047-BF7A-CCD7-E1BE587BE034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 ДМИТРИЕВСКОГО РАЙОНА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44F1DE30-3A01-4DA9-A11E-EEC9AC0FE380}"/>
              </a:ext>
            </a:extLst>
          </p:cNvPr>
          <p:cNvSpPr txBox="1"/>
          <p:nvPr/>
        </p:nvSpPr>
        <p:spPr>
          <a:xfrm>
            <a:off x="5480763" y="328573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100" b="1" dirty="0" smtClean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20"/>
              </a:lnSpc>
            </a:pPr>
            <a:endParaRPr lang="ru-RU" sz="1100" b="1" spc="-2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9306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76215DA-28FE-12C3-9AB0-DFF12F01D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Рисунок 252" descr="Город со сплошной заливкой">
            <a:extLst>
              <a:ext uri="{FF2B5EF4-FFF2-40B4-BE49-F238E27FC236}">
                <a16:creationId xmlns="" xmlns:a16="http://schemas.microsoft.com/office/drawing/2014/main" id="{D8771586-6091-5D56-5B8F-FDE49F208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35523" y="4013748"/>
            <a:ext cx="360000" cy="360000"/>
          </a:xfrm>
          <a:prstGeom prst="rect">
            <a:avLst/>
          </a:prstGeom>
        </p:spPr>
      </p:pic>
      <p:pic>
        <p:nvPicPr>
          <p:cNvPr id="256" name="Рисунок 255" descr="Поделиться со сплошной заливкой">
            <a:extLst>
              <a:ext uri="{FF2B5EF4-FFF2-40B4-BE49-F238E27FC236}">
                <a16:creationId xmlns="" xmlns:a16="http://schemas.microsoft.com/office/drawing/2014/main" id="{BD729864-237C-45C7-F01C-A38C96A472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10712" y="5289009"/>
            <a:ext cx="360000" cy="360000"/>
          </a:xfrm>
          <a:prstGeom prst="rect">
            <a:avLst/>
          </a:prstGeom>
        </p:spPr>
      </p:pic>
      <p:pic>
        <p:nvPicPr>
          <p:cNvPr id="245" name="Рисунок 244" descr="Окрестности со сплошной заливкой">
            <a:extLst>
              <a:ext uri="{FF2B5EF4-FFF2-40B4-BE49-F238E27FC236}">
                <a16:creationId xmlns="" xmlns:a16="http://schemas.microsoft.com/office/drawing/2014/main" id="{404E784F-D344-4D00-FA77-29A3E9D287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10712" y="2752056"/>
            <a:ext cx="360000" cy="360000"/>
          </a:xfrm>
          <a:prstGeom prst="rect">
            <a:avLst/>
          </a:prstGeom>
        </p:spPr>
      </p:pic>
      <p:pic>
        <p:nvPicPr>
          <p:cNvPr id="197" name="Рисунок 196" descr="Маркер со сплошной заливкой">
            <a:extLst>
              <a:ext uri="{FF2B5EF4-FFF2-40B4-BE49-F238E27FC236}">
                <a16:creationId xmlns="" xmlns:a16="http://schemas.microsoft.com/office/drawing/2014/main" id="{552603FA-FC26-3ED1-0722-31139F3F78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10712" y="1497433"/>
            <a:ext cx="360000" cy="360000"/>
          </a:xfrm>
          <a:prstGeom prst="rect">
            <a:avLst/>
          </a:prstGeom>
        </p:spPr>
      </p:pic>
      <p:sp>
        <p:nvSpPr>
          <p:cNvPr id="168" name="Прямоугольник с двумя скругленными соседними углами 167">
            <a:extLst>
              <a:ext uri="{FF2B5EF4-FFF2-40B4-BE49-F238E27FC236}">
                <a16:creationId xmlns="" xmlns:a16="http://schemas.microsoft.com/office/drawing/2014/main" id="{478D58C0-41CD-CA09-4379-928A9E73C760}"/>
              </a:ext>
            </a:extLst>
          </p:cNvPr>
          <p:cNvSpPr/>
          <p:nvPr/>
        </p:nvSpPr>
        <p:spPr>
          <a:xfrm rot="10800000">
            <a:off x="4747807" y="1736385"/>
            <a:ext cx="5039787" cy="799160"/>
          </a:xfrm>
          <a:prstGeom prst="round2SameRect">
            <a:avLst>
              <a:gd name="adj1" fmla="val 24151"/>
              <a:gd name="adj2" fmla="val 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7" name="Прямоугольник с двумя скругленными соседними углами 166">
            <a:extLst>
              <a:ext uri="{FF2B5EF4-FFF2-40B4-BE49-F238E27FC236}">
                <a16:creationId xmlns="" xmlns:a16="http://schemas.microsoft.com/office/drawing/2014/main" id="{81711332-B8AE-DCC6-873F-933F6C19B236}"/>
              </a:ext>
            </a:extLst>
          </p:cNvPr>
          <p:cNvSpPr/>
          <p:nvPr/>
        </p:nvSpPr>
        <p:spPr>
          <a:xfrm rot="10800000">
            <a:off x="4747807" y="1401542"/>
            <a:ext cx="5039787" cy="472081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AD52451-27ED-0F83-1F60-67CACD6C4EAB}"/>
              </a:ext>
            </a:extLst>
          </p:cNvPr>
          <p:cNvSpPr txBox="1"/>
          <p:nvPr/>
        </p:nvSpPr>
        <p:spPr>
          <a:xfrm>
            <a:off x="627016" y="550177"/>
            <a:ext cx="73178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2400" b="1" dirty="0">
                <a:latin typeface="Arial" panose="020B0604020202020204" pitchFamily="34" charset="0"/>
                <a:cs typeface="Arial" panose="020B0604020202020204" pitchFamily="34" charset="0"/>
              </a:rPr>
              <a:t>КАЧЕСТВО ЖИЗНИ</a:t>
            </a:r>
            <a:endParaRPr lang="x-non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2EFFD9A6-7901-10D3-CA6A-1E13E190FD2B}"/>
              </a:ext>
            </a:extLst>
          </p:cNvPr>
          <p:cNvSpPr/>
          <p:nvPr/>
        </p:nvSpPr>
        <p:spPr>
          <a:xfrm>
            <a:off x="627017" y="163628"/>
            <a:ext cx="1084337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жизни</a:t>
            </a:r>
            <a:endParaRPr lang="x-none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="" xmlns:a16="http://schemas.microsoft.com/office/drawing/2014/main" id="{FA1F9945-3B22-C6C5-76F1-63D93E064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Скругленный прямоугольник 150">
            <a:extLst>
              <a:ext uri="{FF2B5EF4-FFF2-40B4-BE49-F238E27FC236}">
                <a16:creationId xmlns="" xmlns:a16="http://schemas.microsoft.com/office/drawing/2014/main" id="{CCA2C116-2B09-FD7A-D597-99FBE645A23E}"/>
              </a:ext>
            </a:extLst>
          </p:cNvPr>
          <p:cNvSpPr/>
          <p:nvPr/>
        </p:nvSpPr>
        <p:spPr>
          <a:xfrm flipH="1">
            <a:off x="639810" y="1401546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6" name="Скругленный прямоугольник 155">
            <a:extLst>
              <a:ext uri="{FF2B5EF4-FFF2-40B4-BE49-F238E27FC236}">
                <a16:creationId xmlns="" xmlns:a16="http://schemas.microsoft.com/office/drawing/2014/main" id="{E8EAE40E-81B2-FFC9-89BF-9B740E4465D8}"/>
              </a:ext>
            </a:extLst>
          </p:cNvPr>
          <p:cNvSpPr/>
          <p:nvPr/>
        </p:nvSpPr>
        <p:spPr>
          <a:xfrm flipH="1">
            <a:off x="2685709" y="1401546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7" name="Скругленный прямоугольник 156">
            <a:extLst>
              <a:ext uri="{FF2B5EF4-FFF2-40B4-BE49-F238E27FC236}">
                <a16:creationId xmlns="" xmlns:a16="http://schemas.microsoft.com/office/drawing/2014/main" id="{91503E06-65C0-5F7E-5104-05DC8AC407DA}"/>
              </a:ext>
            </a:extLst>
          </p:cNvPr>
          <p:cNvSpPr/>
          <p:nvPr/>
        </p:nvSpPr>
        <p:spPr>
          <a:xfrm flipH="1">
            <a:off x="639810" y="2658971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9" name="Скругленный прямоугольник 158">
            <a:extLst>
              <a:ext uri="{FF2B5EF4-FFF2-40B4-BE49-F238E27FC236}">
                <a16:creationId xmlns="" xmlns:a16="http://schemas.microsoft.com/office/drawing/2014/main" id="{82DBC2AD-82F8-CCD6-9551-13DE35106C17}"/>
              </a:ext>
            </a:extLst>
          </p:cNvPr>
          <p:cNvSpPr/>
          <p:nvPr/>
        </p:nvSpPr>
        <p:spPr>
          <a:xfrm flipH="1">
            <a:off x="632589" y="3916398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0" name="Скругленный прямоугольник 159">
            <a:extLst>
              <a:ext uri="{FF2B5EF4-FFF2-40B4-BE49-F238E27FC236}">
                <a16:creationId xmlns="" xmlns:a16="http://schemas.microsoft.com/office/drawing/2014/main" id="{CF0BFF50-A814-9E8B-A30C-D43173B28E80}"/>
              </a:ext>
            </a:extLst>
          </p:cNvPr>
          <p:cNvSpPr/>
          <p:nvPr/>
        </p:nvSpPr>
        <p:spPr>
          <a:xfrm flipH="1">
            <a:off x="2678488" y="3916398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1" name="Скругленный прямоугольник 160">
            <a:extLst>
              <a:ext uri="{FF2B5EF4-FFF2-40B4-BE49-F238E27FC236}">
                <a16:creationId xmlns="" xmlns:a16="http://schemas.microsoft.com/office/drawing/2014/main" id="{CC354AA4-7E17-970C-C9F1-85B364C7B4EE}"/>
              </a:ext>
            </a:extLst>
          </p:cNvPr>
          <p:cNvSpPr/>
          <p:nvPr/>
        </p:nvSpPr>
        <p:spPr>
          <a:xfrm flipH="1">
            <a:off x="632589" y="5173823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2" name="Скругленный прямоугольник 161">
            <a:extLst>
              <a:ext uri="{FF2B5EF4-FFF2-40B4-BE49-F238E27FC236}">
                <a16:creationId xmlns="" xmlns:a16="http://schemas.microsoft.com/office/drawing/2014/main" id="{CB6938B6-E84A-4277-CC2D-9975CEC0F707}"/>
              </a:ext>
            </a:extLst>
          </p:cNvPr>
          <p:cNvSpPr/>
          <p:nvPr/>
        </p:nvSpPr>
        <p:spPr>
          <a:xfrm flipH="1">
            <a:off x="2678488" y="5173823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aphicFrame>
        <p:nvGraphicFramePr>
          <p:cNvPr id="166" name="Таблица 165">
            <a:extLst>
              <a:ext uri="{FF2B5EF4-FFF2-40B4-BE49-F238E27FC236}">
                <a16:creationId xmlns="" xmlns:a16="http://schemas.microsoft.com/office/drawing/2014/main" id="{18DF3222-3EAD-D891-4DBE-002000BF71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9304573"/>
              </p:ext>
            </p:extLst>
          </p:nvPr>
        </p:nvGraphicFramePr>
        <p:xfrm>
          <a:off x="4747812" y="1400273"/>
          <a:ext cx="5039787" cy="11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3315">
                  <a:extLst>
                    <a:ext uri="{9D8B030D-6E8A-4147-A177-3AD203B41FA5}">
                      <a16:colId xmlns="" xmlns:a16="http://schemas.microsoft.com/office/drawing/2014/main" val="33181996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1343176932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1116045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298273598"/>
                    </a:ext>
                  </a:extLst>
                </a:gridCol>
              </a:tblGrid>
              <a:tr h="458501"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КАЧЕСТВО ВОЗДУХА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</a:t>
                      </a:r>
                      <a:r>
                        <a:rPr lang="en-US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8852991"/>
                  </a:ext>
                </a:extLst>
              </a:tr>
              <a:tr h="675499">
                <a:tc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Выбросов загрязняющих веществ                   в атмосферу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 тонн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6,4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4,3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35506270"/>
                  </a:ext>
                </a:extLst>
              </a:tr>
            </a:tbl>
          </a:graphicData>
        </a:graphic>
      </p:graphicFrame>
      <p:sp>
        <p:nvSpPr>
          <p:cNvPr id="169" name="Прямоугольник с двумя скругленными соседними углами 168">
            <a:extLst>
              <a:ext uri="{FF2B5EF4-FFF2-40B4-BE49-F238E27FC236}">
                <a16:creationId xmlns="" xmlns:a16="http://schemas.microsoft.com/office/drawing/2014/main" id="{F897C04D-CEE2-17C6-F237-1F00A70B84B5}"/>
              </a:ext>
            </a:extLst>
          </p:cNvPr>
          <p:cNvSpPr/>
          <p:nvPr/>
        </p:nvSpPr>
        <p:spPr>
          <a:xfrm rot="10800000">
            <a:off x="4747802" y="2995083"/>
            <a:ext cx="5039787" cy="799160"/>
          </a:xfrm>
          <a:prstGeom prst="round2SameRect">
            <a:avLst>
              <a:gd name="adj1" fmla="val 24151"/>
              <a:gd name="adj2" fmla="val 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0" name="Прямоугольник с двумя скругленными соседними углами 169">
            <a:extLst>
              <a:ext uri="{FF2B5EF4-FFF2-40B4-BE49-F238E27FC236}">
                <a16:creationId xmlns="" xmlns:a16="http://schemas.microsoft.com/office/drawing/2014/main" id="{DC2E1620-DE91-5C67-4848-76A8C0F3585E}"/>
              </a:ext>
            </a:extLst>
          </p:cNvPr>
          <p:cNvSpPr/>
          <p:nvPr/>
        </p:nvSpPr>
        <p:spPr>
          <a:xfrm rot="10800000">
            <a:off x="4747802" y="2660240"/>
            <a:ext cx="5039787" cy="472081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aphicFrame>
        <p:nvGraphicFramePr>
          <p:cNvPr id="171" name="Таблица 170">
            <a:extLst>
              <a:ext uri="{FF2B5EF4-FFF2-40B4-BE49-F238E27FC236}">
                <a16:creationId xmlns="" xmlns:a16="http://schemas.microsoft.com/office/drawing/2014/main" id="{36FA36E3-8E46-3E0D-25EB-36B2026363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13667178"/>
              </p:ext>
            </p:extLst>
          </p:nvPr>
        </p:nvGraphicFramePr>
        <p:xfrm>
          <a:off x="4747807" y="2658971"/>
          <a:ext cx="5039787" cy="11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3315">
                  <a:extLst>
                    <a:ext uri="{9D8B030D-6E8A-4147-A177-3AD203B41FA5}">
                      <a16:colId xmlns="" xmlns:a16="http://schemas.microsoft.com/office/drawing/2014/main" val="33181996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1343176932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1116045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298273598"/>
                    </a:ext>
                  </a:extLst>
                </a:gridCol>
              </a:tblGrid>
              <a:tr h="458501"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ГАЗИФИКАЦИЯ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</a:t>
                      </a:r>
                      <a:r>
                        <a:rPr lang="en-US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8852991"/>
                  </a:ext>
                </a:extLst>
              </a:tr>
              <a:tr h="675499">
                <a:tc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Газификация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85,7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35506270"/>
                  </a:ext>
                </a:extLst>
              </a:tr>
            </a:tbl>
          </a:graphicData>
        </a:graphic>
      </p:graphicFrame>
      <p:sp>
        <p:nvSpPr>
          <p:cNvPr id="172" name="Прямоугольник с двумя скругленными соседними углами 171">
            <a:extLst>
              <a:ext uri="{FF2B5EF4-FFF2-40B4-BE49-F238E27FC236}">
                <a16:creationId xmlns="" xmlns:a16="http://schemas.microsoft.com/office/drawing/2014/main" id="{86C7DE69-5420-E10B-FDA4-7D8752F83083}"/>
              </a:ext>
            </a:extLst>
          </p:cNvPr>
          <p:cNvSpPr/>
          <p:nvPr/>
        </p:nvSpPr>
        <p:spPr>
          <a:xfrm rot="10800000">
            <a:off x="4731606" y="4389746"/>
            <a:ext cx="5039787" cy="1918074"/>
          </a:xfrm>
          <a:prstGeom prst="round2SameRect">
            <a:avLst>
              <a:gd name="adj1" fmla="val 10014"/>
              <a:gd name="adj2" fmla="val 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3" name="Прямоугольник с двумя скругленными соседними углами 172">
            <a:extLst>
              <a:ext uri="{FF2B5EF4-FFF2-40B4-BE49-F238E27FC236}">
                <a16:creationId xmlns="" xmlns:a16="http://schemas.microsoft.com/office/drawing/2014/main" id="{A741AF0E-E552-A63F-EFCA-F318F8DF1D7F}"/>
              </a:ext>
            </a:extLst>
          </p:cNvPr>
          <p:cNvSpPr/>
          <p:nvPr/>
        </p:nvSpPr>
        <p:spPr>
          <a:xfrm rot="10800000">
            <a:off x="4731608" y="3917666"/>
            <a:ext cx="5039787" cy="472081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aphicFrame>
        <p:nvGraphicFramePr>
          <p:cNvPr id="174" name="Таблица 173">
            <a:extLst>
              <a:ext uri="{FF2B5EF4-FFF2-40B4-BE49-F238E27FC236}">
                <a16:creationId xmlns="" xmlns:a16="http://schemas.microsoft.com/office/drawing/2014/main" id="{6FCB7D2B-23EB-C966-CC16-65D817DD3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8977154"/>
              </p:ext>
            </p:extLst>
          </p:nvPr>
        </p:nvGraphicFramePr>
        <p:xfrm>
          <a:off x="4731613" y="3916397"/>
          <a:ext cx="5039787" cy="2391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3315">
                  <a:extLst>
                    <a:ext uri="{9D8B030D-6E8A-4147-A177-3AD203B41FA5}">
                      <a16:colId xmlns="" xmlns:a16="http://schemas.microsoft.com/office/drawing/2014/main" val="33181996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1343176932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111604541"/>
                    </a:ext>
                  </a:extLst>
                </a:gridCol>
                <a:gridCol w="948824">
                  <a:extLst>
                    <a:ext uri="{9D8B030D-6E8A-4147-A177-3AD203B41FA5}">
                      <a16:colId xmlns="" xmlns:a16="http://schemas.microsoft.com/office/drawing/2014/main" val="2298273598"/>
                    </a:ext>
                  </a:extLst>
                </a:gridCol>
              </a:tblGrid>
              <a:tr h="469291"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КАЧЕСТВО ВОЗДУХА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</a:t>
                      </a:r>
                      <a:r>
                        <a:rPr lang="x-none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</a:t>
                      </a:r>
                      <a:r>
                        <a:rPr lang="en-US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x-none" sz="6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8852991"/>
                  </a:ext>
                </a:extLst>
              </a:tr>
              <a:tr h="640711">
                <a:tc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Теплоснабжения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72,4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43,0</a:t>
                      </a:r>
                      <a:endParaRPr lang="x-none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35506270"/>
                  </a:ext>
                </a:extLst>
              </a:tr>
              <a:tr h="640711">
                <a:tc>
                  <a:txBody>
                    <a:bodyPr/>
                    <a:lstStyle/>
                    <a:p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Водоснабжение</a:t>
                      </a:r>
                    </a:p>
                  </a:txBody>
                  <a:tcPr marL="144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69,9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43,3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64078559"/>
                  </a:ext>
                </a:extLst>
              </a:tr>
              <a:tr h="640711">
                <a:tc>
                  <a:txBody>
                    <a:bodyPr/>
                    <a:lstStyle/>
                    <a:p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Водоотведение</a:t>
                      </a:r>
                    </a:p>
                  </a:txBody>
                  <a:tcPr marL="144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75,7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43,9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08912894"/>
                  </a:ext>
                </a:extLst>
              </a:tr>
            </a:tbl>
          </a:graphicData>
        </a:graphic>
      </p:graphicFrame>
      <p:sp>
        <p:nvSpPr>
          <p:cNvPr id="175" name="TextBox 174">
            <a:extLst>
              <a:ext uri="{FF2B5EF4-FFF2-40B4-BE49-F238E27FC236}">
                <a16:creationId xmlns="" xmlns:a16="http://schemas.microsoft.com/office/drawing/2014/main" id="{34EB0C42-E24D-1599-DB6F-C1C8327AA73D}"/>
              </a:ext>
            </a:extLst>
          </p:cNvPr>
          <p:cNvSpPr txBox="1"/>
          <p:nvPr/>
        </p:nvSpPr>
        <p:spPr>
          <a:xfrm>
            <a:off x="4747802" y="6365207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*Среднее по муниципалитетам Курской области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DE2841E0-CED4-F92A-C7A0-37C6D569ACC3}"/>
              </a:ext>
            </a:extLst>
          </p:cNvPr>
          <p:cNvSpPr txBox="1"/>
          <p:nvPr/>
        </p:nvSpPr>
        <p:spPr>
          <a:xfrm>
            <a:off x="777436" y="1812805"/>
            <a:ext cx="88175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180/360  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356FF621-0CE3-EED7-DE74-7E1AA24C8A86}"/>
              </a:ext>
            </a:extLst>
          </p:cNvPr>
          <p:cNvSpPr txBox="1"/>
          <p:nvPr/>
        </p:nvSpPr>
        <p:spPr>
          <a:xfrm>
            <a:off x="1589514" y="1889749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</a:p>
        </p:txBody>
      </p:sp>
      <p:sp>
        <p:nvSpPr>
          <p:cNvPr id="181" name="Скругленный прямоугольник 180">
            <a:extLst>
              <a:ext uri="{FF2B5EF4-FFF2-40B4-BE49-F238E27FC236}">
                <a16:creationId xmlns="" xmlns:a16="http://schemas.microsoft.com/office/drawing/2014/main" id="{60EDBA0F-49DD-3E58-39A3-1039CB03D332}"/>
              </a:ext>
            </a:extLst>
          </p:cNvPr>
          <p:cNvSpPr/>
          <p:nvPr/>
        </p:nvSpPr>
        <p:spPr>
          <a:xfrm>
            <a:off x="764690" y="2239251"/>
            <a:ext cx="1706021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l99</a:t>
            </a:r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средний балл по городам НО</a:t>
            </a:r>
            <a:endParaRPr lang="x-none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="" xmlns:a16="http://schemas.microsoft.com/office/drawing/2014/main" id="{D7547331-87C6-583C-F2B3-87951F8587C2}"/>
              </a:ext>
            </a:extLst>
          </p:cNvPr>
          <p:cNvSpPr txBox="1"/>
          <p:nvPr/>
        </p:nvSpPr>
        <p:spPr>
          <a:xfrm>
            <a:off x="771269" y="3075185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36/60  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="" xmlns:a16="http://schemas.microsoft.com/office/drawing/2014/main" id="{05A8436D-879B-A075-0AC7-70744B6D1D4F}"/>
              </a:ext>
            </a:extLst>
          </p:cNvPr>
          <p:cNvSpPr txBox="1"/>
          <p:nvPr/>
        </p:nvSpPr>
        <p:spPr>
          <a:xfrm>
            <a:off x="1372447" y="3152129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="" xmlns:a16="http://schemas.microsoft.com/office/drawing/2014/main" id="{5D6028FC-B0B4-0EF6-32AE-E5AF1B96946A}"/>
              </a:ext>
            </a:extLst>
          </p:cNvPr>
          <p:cNvSpPr txBox="1"/>
          <p:nvPr/>
        </p:nvSpPr>
        <p:spPr>
          <a:xfrm>
            <a:off x="771269" y="3353192"/>
            <a:ext cx="15243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жилье и прилегающие пространства 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="" xmlns:a16="http://schemas.microsoft.com/office/drawing/2014/main" id="{ABCB8891-149E-F558-A454-9A59865519F2}"/>
              </a:ext>
            </a:extLst>
          </p:cNvPr>
          <p:cNvSpPr txBox="1"/>
          <p:nvPr/>
        </p:nvSpPr>
        <p:spPr>
          <a:xfrm>
            <a:off x="2823334" y="1700161"/>
            <a:ext cx="1199058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условно комфортный климат</a:t>
            </a:r>
          </a:p>
        </p:txBody>
      </p:sp>
      <p:sp>
        <p:nvSpPr>
          <p:cNvPr id="198" name="TextBox 197">
            <a:extLst>
              <a:ext uri="{FF2B5EF4-FFF2-40B4-BE49-F238E27FC236}">
                <a16:creationId xmlns="" xmlns:a16="http://schemas.microsoft.com/office/drawing/2014/main" id="{9D16DF49-3F4A-8A97-F57C-FCA60C3FE27D}"/>
              </a:ext>
            </a:extLst>
          </p:cNvPr>
          <p:cNvSpPr txBox="1"/>
          <p:nvPr/>
        </p:nvSpPr>
        <p:spPr>
          <a:xfrm>
            <a:off x="632590" y="6365207"/>
            <a:ext cx="363832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*Индекс формируется Министерством строительства и жилищно-коммунального хозяйства РФ по административному центру муниципального образования</a:t>
            </a:r>
            <a:endParaRPr lang="x-none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="" xmlns:a16="http://schemas.microsoft.com/office/drawing/2014/main" id="{336ECF4B-F225-C078-029F-36234955F876}"/>
              </a:ext>
            </a:extLst>
          </p:cNvPr>
          <p:cNvSpPr txBox="1"/>
          <p:nvPr/>
        </p:nvSpPr>
        <p:spPr>
          <a:xfrm>
            <a:off x="771269" y="1037436"/>
            <a:ext cx="3638327" cy="1938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520"/>
              </a:lnSpc>
            </a:pP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набрано больше половины от максимального количества баллов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520"/>
              </a:lnSpc>
            </a:pP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520"/>
              </a:lnSpc>
            </a:pP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набрано меньше половины от максимального количества баллов</a:t>
            </a:r>
            <a:endParaRPr lang="x-none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Овал 199">
            <a:extLst>
              <a:ext uri="{FF2B5EF4-FFF2-40B4-BE49-F238E27FC236}">
                <a16:creationId xmlns="" xmlns:a16="http://schemas.microsoft.com/office/drawing/2014/main" id="{15D9CCFB-099B-E167-CF29-02692564828D}"/>
              </a:ext>
            </a:extLst>
          </p:cNvPr>
          <p:cNvSpPr/>
          <p:nvPr/>
        </p:nvSpPr>
        <p:spPr>
          <a:xfrm>
            <a:off x="642962" y="1025383"/>
            <a:ext cx="70348" cy="70348"/>
          </a:xfrm>
          <a:prstGeom prst="ellipse">
            <a:avLst/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02" name="Овал 201">
            <a:extLst>
              <a:ext uri="{FF2B5EF4-FFF2-40B4-BE49-F238E27FC236}">
                <a16:creationId xmlns="" xmlns:a16="http://schemas.microsoft.com/office/drawing/2014/main" id="{3EDA5452-0DA0-7C38-DEAA-8AB38AC5413E}"/>
              </a:ext>
            </a:extLst>
          </p:cNvPr>
          <p:cNvSpPr/>
          <p:nvPr/>
        </p:nvSpPr>
        <p:spPr>
          <a:xfrm>
            <a:off x="642962" y="1155152"/>
            <a:ext cx="70348" cy="70348"/>
          </a:xfrm>
          <a:prstGeom prst="ellipse">
            <a:avLst/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05" name="Скругленный прямоугольник 204">
            <a:extLst>
              <a:ext uri="{FF2B5EF4-FFF2-40B4-BE49-F238E27FC236}">
                <a16:creationId xmlns="" xmlns:a16="http://schemas.microsoft.com/office/drawing/2014/main" id="{C2E91F4A-34CD-9D5D-A847-4E399627CC02}"/>
              </a:ext>
            </a:extLst>
          </p:cNvPr>
          <p:cNvSpPr/>
          <p:nvPr/>
        </p:nvSpPr>
        <p:spPr>
          <a:xfrm flipH="1">
            <a:off x="2693806" y="2657877"/>
            <a:ext cx="1933200" cy="1134000"/>
          </a:xfrm>
          <a:prstGeom prst="roundRect">
            <a:avLst>
              <a:gd name="adj" fmla="val 1616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06" name="TextBox 205">
            <a:extLst>
              <a:ext uri="{FF2B5EF4-FFF2-40B4-BE49-F238E27FC236}">
                <a16:creationId xmlns="" xmlns:a16="http://schemas.microsoft.com/office/drawing/2014/main" id="{99FF7127-A7D9-83DD-3190-7FF99DA60017}"/>
              </a:ext>
            </a:extLst>
          </p:cNvPr>
          <p:cNvSpPr txBox="1"/>
          <p:nvPr/>
        </p:nvSpPr>
        <p:spPr>
          <a:xfrm>
            <a:off x="2825265" y="3074091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31/60  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="" xmlns:a16="http://schemas.microsoft.com/office/drawing/2014/main" id="{ECCDD3AF-7CAB-866E-239B-480DEDBF22EB}"/>
              </a:ext>
            </a:extLst>
          </p:cNvPr>
          <p:cNvSpPr txBox="1"/>
          <p:nvPr/>
        </p:nvSpPr>
        <p:spPr>
          <a:xfrm>
            <a:off x="3426443" y="3151035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="" xmlns:a16="http://schemas.microsoft.com/office/drawing/2014/main" id="{8E70D385-76D0-2BAA-441E-627CDCF8D567}"/>
              </a:ext>
            </a:extLst>
          </p:cNvPr>
          <p:cNvSpPr txBox="1"/>
          <p:nvPr/>
        </p:nvSpPr>
        <p:spPr>
          <a:xfrm>
            <a:off x="2825266" y="3352098"/>
            <a:ext cx="144565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улично-дорожная сеть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="" xmlns:a16="http://schemas.microsoft.com/office/drawing/2014/main" id="{2E95505E-A56B-9D29-0F25-51D3BD9C1816}"/>
              </a:ext>
            </a:extLst>
          </p:cNvPr>
          <p:cNvSpPr txBox="1"/>
          <p:nvPr/>
        </p:nvSpPr>
        <p:spPr>
          <a:xfrm>
            <a:off x="763172" y="4330424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23/60  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="" xmlns:a16="http://schemas.microsoft.com/office/drawing/2014/main" id="{C46D27D4-C09B-4CCE-0358-C9809B03C61C}"/>
              </a:ext>
            </a:extLst>
          </p:cNvPr>
          <p:cNvSpPr txBox="1"/>
          <p:nvPr/>
        </p:nvSpPr>
        <p:spPr>
          <a:xfrm>
            <a:off x="1364350" y="4407368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="" xmlns:a16="http://schemas.microsoft.com/office/drawing/2014/main" id="{2503DEC5-F616-3285-5430-C599627C9174}"/>
              </a:ext>
            </a:extLst>
          </p:cNvPr>
          <p:cNvSpPr txBox="1"/>
          <p:nvPr/>
        </p:nvSpPr>
        <p:spPr>
          <a:xfrm>
            <a:off x="763172" y="4608431"/>
            <a:ext cx="15243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озелененные пространства </a:t>
            </a:r>
          </a:p>
        </p:txBody>
      </p:sp>
      <p:sp>
        <p:nvSpPr>
          <p:cNvPr id="216" name="TextBox 215">
            <a:extLst>
              <a:ext uri="{FF2B5EF4-FFF2-40B4-BE49-F238E27FC236}">
                <a16:creationId xmlns="" xmlns:a16="http://schemas.microsoft.com/office/drawing/2014/main" id="{6BA4C204-F5B4-6DCF-C1C6-65189FC54C76}"/>
              </a:ext>
            </a:extLst>
          </p:cNvPr>
          <p:cNvSpPr txBox="1"/>
          <p:nvPr/>
        </p:nvSpPr>
        <p:spPr>
          <a:xfrm>
            <a:off x="2817168" y="4329330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36/60  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="" xmlns:a16="http://schemas.microsoft.com/office/drawing/2014/main" id="{0B7F32D4-9F89-1BB0-1AEF-8843B06802AE}"/>
              </a:ext>
            </a:extLst>
          </p:cNvPr>
          <p:cNvSpPr txBox="1"/>
          <p:nvPr/>
        </p:nvSpPr>
        <p:spPr>
          <a:xfrm>
            <a:off x="3418346" y="4406274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="" xmlns:a16="http://schemas.microsoft.com/office/drawing/2014/main" id="{5794E043-40FD-ABBF-6B6A-38A2707394BB}"/>
              </a:ext>
            </a:extLst>
          </p:cNvPr>
          <p:cNvSpPr txBox="1"/>
          <p:nvPr/>
        </p:nvSpPr>
        <p:spPr>
          <a:xfrm>
            <a:off x="2817168" y="4607337"/>
            <a:ext cx="152437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общегородское пространство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="" xmlns:a16="http://schemas.microsoft.com/office/drawing/2014/main" id="{1E934D3A-02AB-2C7B-E5BC-1A164AD8BE93}"/>
              </a:ext>
            </a:extLst>
          </p:cNvPr>
          <p:cNvSpPr txBox="1"/>
          <p:nvPr/>
        </p:nvSpPr>
        <p:spPr>
          <a:xfrm>
            <a:off x="763170" y="5586576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20/60  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="" xmlns:a16="http://schemas.microsoft.com/office/drawing/2014/main" id="{BA81EB67-8975-7F09-A526-6E12CAE670D8}"/>
              </a:ext>
            </a:extLst>
          </p:cNvPr>
          <p:cNvSpPr txBox="1"/>
          <p:nvPr/>
        </p:nvSpPr>
        <p:spPr>
          <a:xfrm>
            <a:off x="1364348" y="5663520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B1C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="" xmlns:a16="http://schemas.microsoft.com/office/drawing/2014/main" id="{1D9B7A5A-EAA9-298F-696F-FC5A8E72A173}"/>
              </a:ext>
            </a:extLst>
          </p:cNvPr>
          <p:cNvSpPr txBox="1"/>
          <p:nvPr/>
        </p:nvSpPr>
        <p:spPr>
          <a:xfrm>
            <a:off x="763170" y="5864583"/>
            <a:ext cx="180984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социально-досуговая</a:t>
            </a:r>
            <a:r>
              <a:rPr lang="en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</a:t>
            </a:r>
          </a:p>
        </p:txBody>
      </p:sp>
      <p:sp>
        <p:nvSpPr>
          <p:cNvPr id="238" name="TextBox 237">
            <a:extLst>
              <a:ext uri="{FF2B5EF4-FFF2-40B4-BE49-F238E27FC236}">
                <a16:creationId xmlns="" xmlns:a16="http://schemas.microsoft.com/office/drawing/2014/main" id="{5669243B-9349-1132-386E-B82772AEBA35}"/>
              </a:ext>
            </a:extLst>
          </p:cNvPr>
          <p:cNvSpPr txBox="1"/>
          <p:nvPr/>
        </p:nvSpPr>
        <p:spPr>
          <a:xfrm>
            <a:off x="2817166" y="5585482"/>
            <a:ext cx="6778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34/60  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="" xmlns:a16="http://schemas.microsoft.com/office/drawing/2014/main" id="{0904C898-EB14-A5D2-77BD-F577E68462A3}"/>
              </a:ext>
            </a:extLst>
          </p:cNvPr>
          <p:cNvSpPr txBox="1"/>
          <p:nvPr/>
        </p:nvSpPr>
        <p:spPr>
          <a:xfrm>
            <a:off x="3418344" y="5662426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="" xmlns:a16="http://schemas.microsoft.com/office/drawing/2014/main" id="{68269774-FD19-B04B-8F9B-EE2B9E51C027}"/>
              </a:ext>
            </a:extLst>
          </p:cNvPr>
          <p:cNvSpPr txBox="1"/>
          <p:nvPr/>
        </p:nvSpPr>
        <p:spPr>
          <a:xfrm>
            <a:off x="2817166" y="5863489"/>
            <a:ext cx="179452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общественно-деловая</a:t>
            </a:r>
            <a:r>
              <a:rPr lang="en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 </a:t>
            </a:r>
          </a:p>
        </p:txBody>
      </p:sp>
      <p:pic>
        <p:nvPicPr>
          <p:cNvPr id="243" name="Рисунок 242" descr="Облачно с прояснениями со сплошной заливкой">
            <a:extLst>
              <a:ext uri="{FF2B5EF4-FFF2-40B4-BE49-F238E27FC236}">
                <a16:creationId xmlns="" xmlns:a16="http://schemas.microsoft.com/office/drawing/2014/main" id="{E90CF940-2637-98EA-385D-7A1D916B81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135523" y="1501072"/>
            <a:ext cx="360000" cy="360000"/>
          </a:xfrm>
          <a:prstGeom prst="rect">
            <a:avLst/>
          </a:prstGeom>
        </p:spPr>
      </p:pic>
      <p:pic>
        <p:nvPicPr>
          <p:cNvPr id="247" name="Рисунок 246" descr="Дорога со сплошной заливкой">
            <a:extLst>
              <a:ext uri="{FF2B5EF4-FFF2-40B4-BE49-F238E27FC236}">
                <a16:creationId xmlns="" xmlns:a16="http://schemas.microsoft.com/office/drawing/2014/main" id="{314E387F-F4FA-9534-23C9-D88BE19F19D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135523" y="2757415"/>
            <a:ext cx="360000" cy="360000"/>
          </a:xfrm>
          <a:prstGeom prst="rect">
            <a:avLst/>
          </a:prstGeom>
        </p:spPr>
      </p:pic>
      <p:pic>
        <p:nvPicPr>
          <p:cNvPr id="251" name="Рисунок 250" descr="Пейзаж холма со сплошной заливкой">
            <a:extLst>
              <a:ext uri="{FF2B5EF4-FFF2-40B4-BE49-F238E27FC236}">
                <a16:creationId xmlns="" xmlns:a16="http://schemas.microsoft.com/office/drawing/2014/main" id="{B9E585B0-3872-12F5-3CD8-F02DE3E3AC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10712" y="4013748"/>
            <a:ext cx="360000" cy="360000"/>
          </a:xfrm>
          <a:prstGeom prst="rect">
            <a:avLst/>
          </a:prstGeom>
        </p:spPr>
      </p:pic>
      <p:pic>
        <p:nvPicPr>
          <p:cNvPr id="255" name="Рисунок 254" descr="Руководство по настройке удаленной работы со сплошной заливкой">
            <a:extLst>
              <a:ext uri="{FF2B5EF4-FFF2-40B4-BE49-F238E27FC236}">
                <a16:creationId xmlns="" xmlns:a16="http://schemas.microsoft.com/office/drawing/2014/main" id="{9EE7AFE4-1BE3-F26B-1A91-744E1AD3EA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135523" y="5275557"/>
            <a:ext cx="360000" cy="3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D3F0953-6AC5-CDBC-60E9-7D86ECD0577B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</a:t>
            </a:r>
            <a:r>
              <a:rPr lang="x-none" sz="800">
                <a:latin typeface="Arial" panose="020B0604020202020204" pitchFamily="34" charset="0"/>
                <a:cs typeface="Arial" panose="020B0604020202020204" pitchFamily="34" charset="0"/>
              </a:rPr>
              <a:t>ПРОФИЛЬ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ДМИТРИЕВСКОГО РАЙОНА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54170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28599</TotalTime>
  <Words>1665</Words>
  <Application>Microsoft Office PowerPoint</Application>
  <PresentationFormat>Лист A4 (210x297 мм)</PresentationFormat>
  <Paragraphs>522</Paragraphs>
  <Slides>18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АПК</cp:lastModifiedBy>
  <cp:revision>295</cp:revision>
  <dcterms:created xsi:type="dcterms:W3CDTF">2023-11-22T14:19:10Z</dcterms:created>
  <dcterms:modified xsi:type="dcterms:W3CDTF">2025-02-18T11:37:28Z</dcterms:modified>
</cp:coreProperties>
</file>